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1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5" r:id="rId3"/>
    <p:sldId id="306" r:id="rId4"/>
    <p:sldId id="307" r:id="rId5"/>
    <p:sldId id="308" r:id="rId6"/>
    <p:sldId id="294" r:id="rId7"/>
    <p:sldId id="295" r:id="rId8"/>
    <p:sldId id="296" r:id="rId9"/>
    <p:sldId id="297" r:id="rId10"/>
    <p:sldId id="298" r:id="rId11"/>
    <p:sldId id="304" r:id="rId12"/>
    <p:sldId id="261" r:id="rId13"/>
    <p:sldId id="265" r:id="rId14"/>
    <p:sldId id="266" r:id="rId15"/>
    <p:sldId id="309" r:id="rId16"/>
    <p:sldId id="310" r:id="rId17"/>
    <p:sldId id="311" r:id="rId18"/>
    <p:sldId id="312" r:id="rId19"/>
    <p:sldId id="313" r:id="rId20"/>
    <p:sldId id="314" r:id="rId21"/>
  </p:sldIdLst>
  <p:sldSz cx="9144000" cy="6858000" type="screen4x3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62DCB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CE41C-E8D9-4AA0-AF3B-2B7A35950178}" type="doc">
      <dgm:prSet loTypeId="urn:microsoft.com/office/officeart/2005/8/layout/vList3#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4CB8D7-D433-4295-85B7-BE535C444B63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  <a:latin typeface="Bookman Old Style" panose="02050604050505020204" pitchFamily="18" charset="0"/>
            </a:rPr>
            <a:t>BUP</a:t>
          </a:r>
        </a:p>
      </dgm:t>
    </dgm:pt>
    <dgm:pt modelId="{980A3C4F-AFB0-4D5E-A1A6-934C1FC0BE92}" type="parTrans" cxnId="{61E95B54-1894-41B7-8261-BD62F094C5A6}">
      <dgm:prSet/>
      <dgm:spPr/>
      <dgm:t>
        <a:bodyPr/>
        <a:lstStyle/>
        <a:p>
          <a:endParaRPr lang="en-US"/>
        </a:p>
      </dgm:t>
    </dgm:pt>
    <dgm:pt modelId="{48883E07-A645-4997-93BE-9F0EA573CBF6}" type="sibTrans" cxnId="{61E95B54-1894-41B7-8261-BD62F094C5A6}">
      <dgm:prSet/>
      <dgm:spPr/>
      <dgm:t>
        <a:bodyPr/>
        <a:lstStyle/>
        <a:p>
          <a:endParaRPr lang="en-US"/>
        </a:p>
      </dgm:t>
    </dgm:pt>
    <dgm:pt modelId="{3FC37BAA-1A9F-43A5-B7EF-3E0B6E43D25D}">
      <dgm:prSet phldrT="[Text]" custT="1"/>
      <dgm:spPr/>
      <dgm:t>
        <a:bodyPr/>
        <a:lstStyle/>
        <a:p>
          <a:r>
            <a:rPr lang="en-US" sz="1100" b="1" dirty="0" err="1">
              <a:solidFill>
                <a:schemeClr val="tx1"/>
              </a:solidFill>
              <a:latin typeface="Bookman Old Style" panose="02050604050505020204" pitchFamily="18" charset="0"/>
            </a:rPr>
            <a:t>Perampingan</a:t>
          </a:r>
          <a:r>
            <a:rPr lang="en-US" sz="1100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sz="1100" b="1" dirty="0" err="1">
              <a:solidFill>
                <a:schemeClr val="tx1"/>
              </a:solidFill>
              <a:latin typeface="Bookman Old Style" panose="02050604050505020204" pitchFamily="18" charset="0"/>
            </a:rPr>
            <a:t>Organisasi</a:t>
          </a:r>
          <a:r>
            <a:rPr lang="en-US" sz="1100" b="1" dirty="0">
              <a:solidFill>
                <a:schemeClr val="tx1"/>
              </a:solidFill>
              <a:latin typeface="Bookman Old Style" panose="02050604050505020204" pitchFamily="18" charset="0"/>
            </a:rPr>
            <a:t>/</a:t>
          </a:r>
        </a:p>
        <a:p>
          <a:r>
            <a:rPr lang="en-US" sz="1100" b="1" dirty="0" err="1">
              <a:solidFill>
                <a:schemeClr val="tx1"/>
              </a:solidFill>
              <a:latin typeface="Bookman Old Style" panose="02050604050505020204" pitchFamily="18" charset="0"/>
            </a:rPr>
            <a:t>Kebijakan</a:t>
          </a:r>
          <a:r>
            <a:rPr lang="en-US" sz="1100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sz="1100" b="1" dirty="0" err="1">
              <a:solidFill>
                <a:schemeClr val="tx1"/>
              </a:solidFill>
              <a:latin typeface="Bookman Old Style" panose="02050604050505020204" pitchFamily="18" charset="0"/>
            </a:rPr>
            <a:t>Pemerintah</a:t>
          </a:r>
          <a:endParaRPr lang="en-US" sz="11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2BA1AF5-D1AC-41FC-B467-AB60FDD6D435}" type="parTrans" cxnId="{08A19EC5-FA6C-4699-B9DC-8F0845446B70}">
      <dgm:prSet/>
      <dgm:spPr/>
      <dgm:t>
        <a:bodyPr/>
        <a:lstStyle/>
        <a:p>
          <a:endParaRPr lang="en-US"/>
        </a:p>
      </dgm:t>
    </dgm:pt>
    <dgm:pt modelId="{D2DB7C30-44EA-40FD-BA89-3F252987B637}" type="sibTrans" cxnId="{08A19EC5-FA6C-4699-B9DC-8F0845446B70}">
      <dgm:prSet/>
      <dgm:spPr/>
      <dgm:t>
        <a:bodyPr/>
        <a:lstStyle/>
        <a:p>
          <a:endParaRPr lang="en-US"/>
        </a:p>
      </dgm:t>
    </dgm:pt>
    <dgm:pt modelId="{AA7AA032-1CFA-45E2-902B-4D4499A9B250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chemeClr val="tx1"/>
              </a:solidFill>
              <a:latin typeface="Bookman Old Style" panose="02050604050505020204" pitchFamily="18" charset="0"/>
            </a:rPr>
            <a:t>APS</a:t>
          </a:r>
        </a:p>
      </dgm:t>
    </dgm:pt>
    <dgm:pt modelId="{CCDB90C9-6CBC-4A3D-896D-DD438953809C}" type="parTrans" cxnId="{4EC60868-91D5-4DFA-A3EE-8F56725298BA}">
      <dgm:prSet/>
      <dgm:spPr/>
      <dgm:t>
        <a:bodyPr/>
        <a:lstStyle/>
        <a:p>
          <a:endParaRPr lang="id-ID"/>
        </a:p>
      </dgm:t>
    </dgm:pt>
    <dgm:pt modelId="{4FF4E18E-5B4C-48B7-9686-2836EEC4BBA3}" type="sibTrans" cxnId="{4EC60868-91D5-4DFA-A3EE-8F56725298BA}">
      <dgm:prSet/>
      <dgm:spPr/>
      <dgm:t>
        <a:bodyPr/>
        <a:lstStyle/>
        <a:p>
          <a:endParaRPr lang="id-ID"/>
        </a:p>
      </dgm:t>
    </dgm:pt>
    <dgm:pt modelId="{4C8A5792-7F29-45B1-8B6F-D744F5178D66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Tidak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Cakap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Jasmani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dan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atau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Rohani</a:t>
          </a:r>
          <a:endParaRPr lang="en-US" b="1" dirty="0">
            <a:latin typeface="Bookman Old Style" panose="02050604050505020204" pitchFamily="18" charset="0"/>
          </a:endParaRPr>
        </a:p>
      </dgm:t>
    </dgm:pt>
    <dgm:pt modelId="{64EE4309-D0A6-4CDC-A97F-8DF92694E532}" type="parTrans" cxnId="{D1623476-599A-4ED0-A564-656CE5FD8CE0}">
      <dgm:prSet/>
      <dgm:spPr/>
      <dgm:t>
        <a:bodyPr/>
        <a:lstStyle/>
        <a:p>
          <a:endParaRPr lang="en-US"/>
        </a:p>
      </dgm:t>
    </dgm:pt>
    <dgm:pt modelId="{426E416D-9D22-4F66-82A6-D4537CED114D}" type="sibTrans" cxnId="{D1623476-599A-4ED0-A564-656CE5FD8CE0}">
      <dgm:prSet/>
      <dgm:spPr/>
      <dgm:t>
        <a:bodyPr/>
        <a:lstStyle/>
        <a:p>
          <a:endParaRPr lang="en-US"/>
        </a:p>
      </dgm:t>
    </dgm:pt>
    <dgm:pt modelId="{82E583ED-7A54-4A68-9B40-1BD6FDAC56F5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Meninggal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Dunia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,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Tewas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atau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Hilang</a:t>
          </a:r>
          <a:endParaRPr lang="en-US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E99247DC-4A24-4B7C-BE04-D0545A6550B8}" type="parTrans" cxnId="{333B8533-4DEE-4319-9377-35348807E5C8}">
      <dgm:prSet/>
      <dgm:spPr/>
      <dgm:t>
        <a:bodyPr/>
        <a:lstStyle/>
        <a:p>
          <a:endParaRPr lang="en-US"/>
        </a:p>
      </dgm:t>
    </dgm:pt>
    <dgm:pt modelId="{8706FDC2-6C3F-4A3F-9AC4-19577856E1DC}" type="sibTrans" cxnId="{333B8533-4DEE-4319-9377-35348807E5C8}">
      <dgm:prSet/>
      <dgm:spPr/>
      <dgm:t>
        <a:bodyPr/>
        <a:lstStyle/>
        <a:p>
          <a:endParaRPr lang="en-US"/>
        </a:p>
      </dgm:t>
    </dgm:pt>
    <dgm:pt modelId="{D3C71E0D-26C4-4E2F-B3DC-38A7B767A692}" type="pres">
      <dgm:prSet presAssocID="{E3CCE41C-E8D9-4AA0-AF3B-2B7A3595017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332455-A88A-43A6-81DC-92E5C6C6A898}" type="pres">
      <dgm:prSet presAssocID="{094CB8D7-D433-4295-85B7-BE535C444B63}" presName="composite" presStyleCnt="0"/>
      <dgm:spPr/>
    </dgm:pt>
    <dgm:pt modelId="{4C883C73-447B-422C-9F47-759400D8911F}" type="pres">
      <dgm:prSet presAssocID="{094CB8D7-D433-4295-85B7-BE535C444B63}" presName="imgShp" presStyleLbl="fgImgPlace1" presStyleIdx="0" presStyleCnt="5" custLinFactNeighborX="-16800" custLinFactNeighborY="11194"/>
      <dgm:spPr/>
    </dgm:pt>
    <dgm:pt modelId="{C33D01BC-9AD8-4140-871F-A927F8DC5576}" type="pres">
      <dgm:prSet presAssocID="{094CB8D7-D433-4295-85B7-BE535C444B63}" presName="txShp" presStyleLbl="node1" presStyleIdx="0" presStyleCnt="5" custScaleY="57341" custLinFactNeighborX="-4943" custLinFactNeighborY="11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F85A8-9782-49EE-B8E7-8EE36935E9BA}" type="pres">
      <dgm:prSet presAssocID="{48883E07-A645-4997-93BE-9F0EA573CBF6}" presName="spacing" presStyleCnt="0"/>
      <dgm:spPr/>
    </dgm:pt>
    <dgm:pt modelId="{4566DF8B-60B2-443D-939B-8CD0F6EF62E9}" type="pres">
      <dgm:prSet presAssocID="{AA7AA032-1CFA-45E2-902B-4D4499A9B250}" presName="composite" presStyleCnt="0"/>
      <dgm:spPr/>
    </dgm:pt>
    <dgm:pt modelId="{82660BD4-6842-4637-9FF8-A9A7A6F2925D}" type="pres">
      <dgm:prSet presAssocID="{AA7AA032-1CFA-45E2-902B-4D4499A9B250}" presName="imgShp" presStyleLbl="fgImgPlace1" presStyleIdx="1" presStyleCnt="5" custLinFactNeighborX="-18622"/>
      <dgm:spPr/>
    </dgm:pt>
    <dgm:pt modelId="{7811799E-0290-4EC7-8BE4-C46AA71996A2}" type="pres">
      <dgm:prSet presAssocID="{AA7AA032-1CFA-45E2-902B-4D4499A9B250}" presName="txShp" presStyleLbl="node1" presStyleIdx="1" presStyleCnt="5" custScaleY="69909" custLinFactNeighborX="-5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AF342-F6F0-44E2-8575-39122F0DC66E}" type="pres">
      <dgm:prSet presAssocID="{4FF4E18E-5B4C-48B7-9686-2836EEC4BBA3}" presName="spacing" presStyleCnt="0"/>
      <dgm:spPr/>
    </dgm:pt>
    <dgm:pt modelId="{77DD3073-7B9B-436E-BE95-80E283F1948C}" type="pres">
      <dgm:prSet presAssocID="{3FC37BAA-1A9F-43A5-B7EF-3E0B6E43D25D}" presName="composite" presStyleCnt="0"/>
      <dgm:spPr/>
    </dgm:pt>
    <dgm:pt modelId="{E2C2E1FC-AA7C-4732-AE67-F7AD1AA76807}" type="pres">
      <dgm:prSet presAssocID="{3FC37BAA-1A9F-43A5-B7EF-3E0B6E43D25D}" presName="imgShp" presStyleLbl="fgImgPlace1" presStyleIdx="2" presStyleCnt="5" custLinFactNeighborX="-17724" custLinFactNeighborY="-678"/>
      <dgm:spPr/>
    </dgm:pt>
    <dgm:pt modelId="{A109EB3E-8A7F-4FFB-8D12-E35E7CA45AAF}" type="pres">
      <dgm:prSet presAssocID="{3FC37BAA-1A9F-43A5-B7EF-3E0B6E43D25D}" presName="txShp" presStyleLbl="node1" presStyleIdx="2" presStyleCnt="5" custScaleX="112783" custScaleY="57567" custLinFactNeighborX="-5327" custLinFactNeighborY="-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37922-6FF1-442C-AB96-E2EA2DF5E27A}" type="pres">
      <dgm:prSet presAssocID="{D2DB7C30-44EA-40FD-BA89-3F252987B637}" presName="spacing" presStyleCnt="0"/>
      <dgm:spPr/>
    </dgm:pt>
    <dgm:pt modelId="{F94FA97F-5AEF-42B9-9CA3-5764A390D9A5}" type="pres">
      <dgm:prSet presAssocID="{4C8A5792-7F29-45B1-8B6F-D744F5178D66}" presName="composite" presStyleCnt="0"/>
      <dgm:spPr/>
    </dgm:pt>
    <dgm:pt modelId="{DCE5248E-9701-4E0E-9C67-3BEBE6D175BC}" type="pres">
      <dgm:prSet presAssocID="{4C8A5792-7F29-45B1-8B6F-D744F5178D66}" presName="imgShp" presStyleLbl="fgImgPlace1" presStyleIdx="3" presStyleCnt="5" custLinFactNeighborX="-16800" custLinFactNeighborY="11194"/>
      <dgm:spPr/>
    </dgm:pt>
    <dgm:pt modelId="{2A3CF091-93AD-42FD-9322-272D122695AB}" type="pres">
      <dgm:prSet presAssocID="{4C8A5792-7F29-45B1-8B6F-D744F5178D66}" presName="txShp" presStyleLbl="node1" presStyleIdx="3" presStyleCnt="5" custScaleY="57341" custLinFactNeighborX="-4943" custLinFactNeighborY="11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1EB47-AF65-440A-9A19-DF84409A37DE}" type="pres">
      <dgm:prSet presAssocID="{426E416D-9D22-4F66-82A6-D4537CED114D}" presName="spacing" presStyleCnt="0"/>
      <dgm:spPr/>
    </dgm:pt>
    <dgm:pt modelId="{363ECD34-128D-4888-B362-DE453D487FCA}" type="pres">
      <dgm:prSet presAssocID="{82E583ED-7A54-4A68-9B40-1BD6FDAC56F5}" presName="composite" presStyleCnt="0"/>
      <dgm:spPr/>
    </dgm:pt>
    <dgm:pt modelId="{9DE5738F-FBBE-4A6F-8D7E-DD2354D456C4}" type="pres">
      <dgm:prSet presAssocID="{82E583ED-7A54-4A68-9B40-1BD6FDAC56F5}" presName="imgShp" presStyleLbl="fgImgPlace1" presStyleIdx="4" presStyleCnt="5" custLinFactNeighborX="-16800" custLinFactNeighborY="11194"/>
      <dgm:spPr/>
    </dgm:pt>
    <dgm:pt modelId="{26C8DEE2-AE0B-44F4-BC6B-176DD4785F9F}" type="pres">
      <dgm:prSet presAssocID="{82E583ED-7A54-4A68-9B40-1BD6FDAC56F5}" presName="txShp" presStyleLbl="node1" presStyleIdx="4" presStyleCnt="5" custScaleY="57341" custLinFactNeighborX="-3577" custLinFactNeighborY="1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69E80C-636B-4C41-B830-1DF37793EC3C}" type="presOf" srcId="{4C8A5792-7F29-45B1-8B6F-D744F5178D66}" destId="{2A3CF091-93AD-42FD-9322-272D122695AB}" srcOrd="0" destOrd="0" presId="urn:microsoft.com/office/officeart/2005/8/layout/vList3#2"/>
    <dgm:cxn modelId="{333B8533-4DEE-4319-9377-35348807E5C8}" srcId="{E3CCE41C-E8D9-4AA0-AF3B-2B7A35950178}" destId="{82E583ED-7A54-4A68-9B40-1BD6FDAC56F5}" srcOrd="4" destOrd="0" parTransId="{E99247DC-4A24-4B7C-BE04-D0545A6550B8}" sibTransId="{8706FDC2-6C3F-4A3F-9AC4-19577856E1DC}"/>
    <dgm:cxn modelId="{46AFFDC3-1B35-4F6F-8620-0C4206A3B82C}" type="presOf" srcId="{82E583ED-7A54-4A68-9B40-1BD6FDAC56F5}" destId="{26C8DEE2-AE0B-44F4-BC6B-176DD4785F9F}" srcOrd="0" destOrd="0" presId="urn:microsoft.com/office/officeart/2005/8/layout/vList3#2"/>
    <dgm:cxn modelId="{176C0BA2-7519-4422-AA3C-DDEB409FB7B7}" type="presOf" srcId="{094CB8D7-D433-4295-85B7-BE535C444B63}" destId="{C33D01BC-9AD8-4140-871F-A927F8DC5576}" srcOrd="0" destOrd="0" presId="urn:microsoft.com/office/officeart/2005/8/layout/vList3#2"/>
    <dgm:cxn modelId="{9CA536B9-D5AA-4EFC-BDC5-86597F9B0481}" type="presOf" srcId="{AA7AA032-1CFA-45E2-902B-4D4499A9B250}" destId="{7811799E-0290-4EC7-8BE4-C46AA71996A2}" srcOrd="0" destOrd="0" presId="urn:microsoft.com/office/officeart/2005/8/layout/vList3#2"/>
    <dgm:cxn modelId="{61E95B54-1894-41B7-8261-BD62F094C5A6}" srcId="{E3CCE41C-E8D9-4AA0-AF3B-2B7A35950178}" destId="{094CB8D7-D433-4295-85B7-BE535C444B63}" srcOrd="0" destOrd="0" parTransId="{980A3C4F-AFB0-4D5E-A1A6-934C1FC0BE92}" sibTransId="{48883E07-A645-4997-93BE-9F0EA573CBF6}"/>
    <dgm:cxn modelId="{3000DC6E-FFE6-4340-B2F5-CAD21E7412AD}" type="presOf" srcId="{3FC37BAA-1A9F-43A5-B7EF-3E0B6E43D25D}" destId="{A109EB3E-8A7F-4FFB-8D12-E35E7CA45AAF}" srcOrd="0" destOrd="0" presId="urn:microsoft.com/office/officeart/2005/8/layout/vList3#2"/>
    <dgm:cxn modelId="{61AB7B0D-3A39-4975-B103-5F26909A8FB9}" type="presOf" srcId="{E3CCE41C-E8D9-4AA0-AF3B-2B7A35950178}" destId="{D3C71E0D-26C4-4E2F-B3DC-38A7B767A692}" srcOrd="0" destOrd="0" presId="urn:microsoft.com/office/officeart/2005/8/layout/vList3#2"/>
    <dgm:cxn modelId="{D1623476-599A-4ED0-A564-656CE5FD8CE0}" srcId="{E3CCE41C-E8D9-4AA0-AF3B-2B7A35950178}" destId="{4C8A5792-7F29-45B1-8B6F-D744F5178D66}" srcOrd="3" destOrd="0" parTransId="{64EE4309-D0A6-4CDC-A97F-8DF92694E532}" sibTransId="{426E416D-9D22-4F66-82A6-D4537CED114D}"/>
    <dgm:cxn modelId="{08A19EC5-FA6C-4699-B9DC-8F0845446B70}" srcId="{E3CCE41C-E8D9-4AA0-AF3B-2B7A35950178}" destId="{3FC37BAA-1A9F-43A5-B7EF-3E0B6E43D25D}" srcOrd="2" destOrd="0" parTransId="{52BA1AF5-D1AC-41FC-B467-AB60FDD6D435}" sibTransId="{D2DB7C30-44EA-40FD-BA89-3F252987B637}"/>
    <dgm:cxn modelId="{4EC60868-91D5-4DFA-A3EE-8F56725298BA}" srcId="{E3CCE41C-E8D9-4AA0-AF3B-2B7A35950178}" destId="{AA7AA032-1CFA-45E2-902B-4D4499A9B250}" srcOrd="1" destOrd="0" parTransId="{CCDB90C9-6CBC-4A3D-896D-DD438953809C}" sibTransId="{4FF4E18E-5B4C-48B7-9686-2836EEC4BBA3}"/>
    <dgm:cxn modelId="{E03AB32A-D868-4E52-9F1F-B99CC2E74871}" type="presParOf" srcId="{D3C71E0D-26C4-4E2F-B3DC-38A7B767A692}" destId="{87332455-A88A-43A6-81DC-92E5C6C6A898}" srcOrd="0" destOrd="0" presId="urn:microsoft.com/office/officeart/2005/8/layout/vList3#2"/>
    <dgm:cxn modelId="{6899C287-05C9-4905-B910-C39D3443CF21}" type="presParOf" srcId="{87332455-A88A-43A6-81DC-92E5C6C6A898}" destId="{4C883C73-447B-422C-9F47-759400D8911F}" srcOrd="0" destOrd="0" presId="urn:microsoft.com/office/officeart/2005/8/layout/vList3#2"/>
    <dgm:cxn modelId="{A1AE5D8D-0C3B-46F4-B773-DF54DCA9DD6D}" type="presParOf" srcId="{87332455-A88A-43A6-81DC-92E5C6C6A898}" destId="{C33D01BC-9AD8-4140-871F-A927F8DC5576}" srcOrd="1" destOrd="0" presId="urn:microsoft.com/office/officeart/2005/8/layout/vList3#2"/>
    <dgm:cxn modelId="{64F0BD24-EC24-48BB-A13A-80FA2A83797C}" type="presParOf" srcId="{D3C71E0D-26C4-4E2F-B3DC-38A7B767A692}" destId="{9C7F85A8-9782-49EE-B8E7-8EE36935E9BA}" srcOrd="1" destOrd="0" presId="urn:microsoft.com/office/officeart/2005/8/layout/vList3#2"/>
    <dgm:cxn modelId="{E071062B-76AC-410D-AAFB-E48F12DD0797}" type="presParOf" srcId="{D3C71E0D-26C4-4E2F-B3DC-38A7B767A692}" destId="{4566DF8B-60B2-443D-939B-8CD0F6EF62E9}" srcOrd="2" destOrd="0" presId="urn:microsoft.com/office/officeart/2005/8/layout/vList3#2"/>
    <dgm:cxn modelId="{5B512608-D6DF-4652-944B-3C3A09D8FFC9}" type="presParOf" srcId="{4566DF8B-60B2-443D-939B-8CD0F6EF62E9}" destId="{82660BD4-6842-4637-9FF8-A9A7A6F2925D}" srcOrd="0" destOrd="0" presId="urn:microsoft.com/office/officeart/2005/8/layout/vList3#2"/>
    <dgm:cxn modelId="{7F180677-3BEB-402C-A50B-B422604A2AC2}" type="presParOf" srcId="{4566DF8B-60B2-443D-939B-8CD0F6EF62E9}" destId="{7811799E-0290-4EC7-8BE4-C46AA71996A2}" srcOrd="1" destOrd="0" presId="urn:microsoft.com/office/officeart/2005/8/layout/vList3#2"/>
    <dgm:cxn modelId="{9BEAB0B0-228D-45C7-B805-B963DD60146E}" type="presParOf" srcId="{D3C71E0D-26C4-4E2F-B3DC-38A7B767A692}" destId="{20BAF342-F6F0-44E2-8575-39122F0DC66E}" srcOrd="3" destOrd="0" presId="urn:microsoft.com/office/officeart/2005/8/layout/vList3#2"/>
    <dgm:cxn modelId="{EC2BB7E4-FD1C-4407-8A0C-C0E2E6E571C0}" type="presParOf" srcId="{D3C71E0D-26C4-4E2F-B3DC-38A7B767A692}" destId="{77DD3073-7B9B-436E-BE95-80E283F1948C}" srcOrd="4" destOrd="0" presId="urn:microsoft.com/office/officeart/2005/8/layout/vList3#2"/>
    <dgm:cxn modelId="{CFE6B73C-A29D-4CAB-82B6-A02249303806}" type="presParOf" srcId="{77DD3073-7B9B-436E-BE95-80E283F1948C}" destId="{E2C2E1FC-AA7C-4732-AE67-F7AD1AA76807}" srcOrd="0" destOrd="0" presId="urn:microsoft.com/office/officeart/2005/8/layout/vList3#2"/>
    <dgm:cxn modelId="{8933B405-B902-4B43-BAAF-FC09D0E4CA6E}" type="presParOf" srcId="{77DD3073-7B9B-436E-BE95-80E283F1948C}" destId="{A109EB3E-8A7F-4FFB-8D12-E35E7CA45AAF}" srcOrd="1" destOrd="0" presId="urn:microsoft.com/office/officeart/2005/8/layout/vList3#2"/>
    <dgm:cxn modelId="{7C725562-507C-44E4-8601-4FEACE613FB4}" type="presParOf" srcId="{D3C71E0D-26C4-4E2F-B3DC-38A7B767A692}" destId="{FB837922-6FF1-442C-AB96-E2EA2DF5E27A}" srcOrd="5" destOrd="0" presId="urn:microsoft.com/office/officeart/2005/8/layout/vList3#2"/>
    <dgm:cxn modelId="{0B810A0B-3051-4008-8364-62F4A08F26BA}" type="presParOf" srcId="{D3C71E0D-26C4-4E2F-B3DC-38A7B767A692}" destId="{F94FA97F-5AEF-42B9-9CA3-5764A390D9A5}" srcOrd="6" destOrd="0" presId="urn:microsoft.com/office/officeart/2005/8/layout/vList3#2"/>
    <dgm:cxn modelId="{B39D1EEF-A054-449F-8EFC-DC6A6F463172}" type="presParOf" srcId="{F94FA97F-5AEF-42B9-9CA3-5764A390D9A5}" destId="{DCE5248E-9701-4E0E-9C67-3BEBE6D175BC}" srcOrd="0" destOrd="0" presId="urn:microsoft.com/office/officeart/2005/8/layout/vList3#2"/>
    <dgm:cxn modelId="{BA15EEBE-C202-4005-AA29-28066F5D0A6D}" type="presParOf" srcId="{F94FA97F-5AEF-42B9-9CA3-5764A390D9A5}" destId="{2A3CF091-93AD-42FD-9322-272D122695AB}" srcOrd="1" destOrd="0" presId="urn:microsoft.com/office/officeart/2005/8/layout/vList3#2"/>
    <dgm:cxn modelId="{B6F109EC-B11D-4721-B263-A9582F22F18D}" type="presParOf" srcId="{D3C71E0D-26C4-4E2F-B3DC-38A7B767A692}" destId="{9671EB47-AF65-440A-9A19-DF84409A37DE}" srcOrd="7" destOrd="0" presId="urn:microsoft.com/office/officeart/2005/8/layout/vList3#2"/>
    <dgm:cxn modelId="{FB004513-63C2-4D0B-860E-DF3E386D3D36}" type="presParOf" srcId="{D3C71E0D-26C4-4E2F-B3DC-38A7B767A692}" destId="{363ECD34-128D-4888-B362-DE453D487FCA}" srcOrd="8" destOrd="0" presId="urn:microsoft.com/office/officeart/2005/8/layout/vList3#2"/>
    <dgm:cxn modelId="{183B7718-A450-4B8B-B236-3963E22A3098}" type="presParOf" srcId="{363ECD34-128D-4888-B362-DE453D487FCA}" destId="{9DE5738F-FBBE-4A6F-8D7E-DD2354D456C4}" srcOrd="0" destOrd="0" presId="urn:microsoft.com/office/officeart/2005/8/layout/vList3#2"/>
    <dgm:cxn modelId="{09D8C65D-9D91-4B5B-9F51-CEA4543C839A}" type="presParOf" srcId="{363ECD34-128D-4888-B362-DE453D487FCA}" destId="{26C8DEE2-AE0B-44F4-BC6B-176DD4785F9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CCE41C-E8D9-4AA0-AF3B-2B7A35950178}" type="doc">
      <dgm:prSet loTypeId="urn:microsoft.com/office/officeart/2005/8/layout/vList3#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94CB8D7-D433-4295-85B7-BE535C444B63}">
      <dgm:prSet phldrT="[Text]" custT="1"/>
      <dgm:spPr/>
      <dgm:t>
        <a:bodyPr/>
        <a:lstStyle/>
        <a:p>
          <a:r>
            <a:rPr lang="en-US" sz="1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Mencalonkan</a:t>
          </a:r>
          <a:r>
            <a:rPr 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</a:t>
          </a:r>
          <a:r>
            <a:rPr lang="en-US" sz="1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diri</a:t>
          </a:r>
          <a:r>
            <a:rPr 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</a:t>
          </a:r>
          <a:r>
            <a:rPr lang="en-US" sz="1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atau</a:t>
          </a:r>
          <a:r>
            <a:rPr 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</a:t>
          </a:r>
          <a:r>
            <a:rPr lang="en-US" sz="1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Dicalonkan</a:t>
          </a:r>
          <a:r>
            <a:rPr 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</a:t>
          </a:r>
          <a:r>
            <a:rPr lang="en-US" sz="1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menjadi</a:t>
          </a:r>
          <a:r>
            <a:rPr 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</a:t>
          </a:r>
          <a:r>
            <a:rPr lang="en-US" sz="1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Pejabat</a:t>
          </a:r>
          <a:r>
            <a:rPr lang="en-US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rPr>
            <a:t> Negara</a:t>
          </a:r>
          <a:endParaRPr lang="en-US" sz="1000" b="1" dirty="0">
            <a:latin typeface="Bookman Old Style" panose="02050604050505020204" pitchFamily="18" charset="0"/>
          </a:endParaRPr>
        </a:p>
      </dgm:t>
    </dgm:pt>
    <dgm:pt modelId="{980A3C4F-AFB0-4D5E-A1A6-934C1FC0BE92}" type="parTrans" cxnId="{61E95B54-1894-41B7-8261-BD62F094C5A6}">
      <dgm:prSet/>
      <dgm:spPr/>
      <dgm:t>
        <a:bodyPr/>
        <a:lstStyle/>
        <a:p>
          <a:endParaRPr lang="en-US"/>
        </a:p>
      </dgm:t>
    </dgm:pt>
    <dgm:pt modelId="{48883E07-A645-4997-93BE-9F0EA573CBF6}" type="sibTrans" cxnId="{61E95B54-1894-41B7-8261-BD62F094C5A6}">
      <dgm:prSet/>
      <dgm:spPr/>
      <dgm:t>
        <a:bodyPr/>
        <a:lstStyle/>
        <a:p>
          <a:endParaRPr lang="en-US"/>
        </a:p>
      </dgm:t>
    </dgm:pt>
    <dgm:pt modelId="{3FC37BAA-1A9F-43A5-B7EF-3E0B6E43D25D}">
      <dgm:prSet phldrT="[Text]" custT="1"/>
      <dgm:spPr/>
      <dgm:t>
        <a:bodyPr/>
        <a:lstStyle/>
        <a:p>
          <a:r>
            <a:rPr lang="en-US" sz="1300" b="1" dirty="0" err="1">
              <a:solidFill>
                <a:schemeClr val="tx1"/>
              </a:solidFill>
              <a:latin typeface="Bookman Old Style" panose="02050604050505020204" pitchFamily="18" charset="0"/>
            </a:rPr>
            <a:t>Tidak</a:t>
          </a:r>
          <a:r>
            <a:rPr lang="en-US" sz="1300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sz="1300" b="1" dirty="0" err="1">
              <a:solidFill>
                <a:schemeClr val="tx1"/>
              </a:solidFill>
              <a:latin typeface="Bookman Old Style" panose="02050604050505020204" pitchFamily="18" charset="0"/>
            </a:rPr>
            <a:t>Menjabat</a:t>
          </a:r>
          <a:r>
            <a:rPr lang="en-US" sz="1300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sz="1300" b="1" dirty="0" err="1">
              <a:solidFill>
                <a:schemeClr val="tx1"/>
              </a:solidFill>
              <a:latin typeface="Bookman Old Style" panose="02050604050505020204" pitchFamily="18" charset="0"/>
            </a:rPr>
            <a:t>Lagi</a:t>
          </a:r>
          <a:r>
            <a:rPr lang="en-US" sz="1300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sz="1300" b="1" dirty="0" err="1">
              <a:solidFill>
                <a:schemeClr val="tx1"/>
              </a:solidFill>
              <a:latin typeface="Bookman Old Style" panose="02050604050505020204" pitchFamily="18" charset="0"/>
            </a:rPr>
            <a:t>sebagai</a:t>
          </a:r>
          <a:r>
            <a:rPr lang="en-US" sz="1300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sz="1300" b="1" dirty="0" err="1">
              <a:solidFill>
                <a:schemeClr val="tx1"/>
              </a:solidFill>
              <a:latin typeface="Bookman Old Style" panose="02050604050505020204" pitchFamily="18" charset="0"/>
            </a:rPr>
            <a:t>pejabat</a:t>
          </a:r>
          <a:r>
            <a:rPr lang="en-US" sz="1300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sz="1300" b="1" dirty="0" err="1">
              <a:solidFill>
                <a:schemeClr val="tx1"/>
              </a:solidFill>
              <a:latin typeface="Bookman Old Style" panose="02050604050505020204" pitchFamily="18" charset="0"/>
            </a:rPr>
            <a:t>negara</a:t>
          </a:r>
          <a:endParaRPr lang="en-US" sz="13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52BA1AF5-D1AC-41FC-B467-AB60FDD6D435}" type="parTrans" cxnId="{08A19EC5-FA6C-4699-B9DC-8F0845446B70}">
      <dgm:prSet/>
      <dgm:spPr/>
      <dgm:t>
        <a:bodyPr/>
        <a:lstStyle/>
        <a:p>
          <a:endParaRPr lang="en-US"/>
        </a:p>
      </dgm:t>
    </dgm:pt>
    <dgm:pt modelId="{D2DB7C30-44EA-40FD-BA89-3F252987B637}" type="sibTrans" cxnId="{08A19EC5-FA6C-4699-B9DC-8F0845446B70}">
      <dgm:prSet/>
      <dgm:spPr/>
      <dgm:t>
        <a:bodyPr/>
        <a:lstStyle/>
        <a:p>
          <a:endParaRPr lang="en-US"/>
        </a:p>
      </dgm:t>
    </dgm:pt>
    <dgm:pt modelId="{AA7AA032-1CFA-45E2-902B-4D4499A9B250}">
      <dgm:prSet phldrT="[Text]" custT="1"/>
      <dgm:spPr/>
      <dgm:t>
        <a:bodyPr/>
        <a:lstStyle/>
        <a:p>
          <a:pPr algn="ctr"/>
          <a:r>
            <a:rPr lang="en-US" sz="1200" b="1" dirty="0" err="1">
              <a:solidFill>
                <a:schemeClr val="tx1"/>
              </a:solidFill>
              <a:latin typeface="Bookman Old Style" panose="02050604050505020204" pitchFamily="18" charset="0"/>
            </a:rPr>
            <a:t>Menjadi</a:t>
          </a:r>
          <a:r>
            <a:rPr lang="en-US" sz="1200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sz="1200" b="1" dirty="0" err="1">
              <a:solidFill>
                <a:schemeClr val="tx1"/>
              </a:solidFill>
              <a:latin typeface="Bookman Old Style" panose="02050604050505020204" pitchFamily="18" charset="0"/>
            </a:rPr>
            <a:t>anggota</a:t>
          </a:r>
          <a:r>
            <a:rPr lang="en-US" sz="1200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sz="1200" b="1" dirty="0" err="1">
              <a:solidFill>
                <a:schemeClr val="tx1"/>
              </a:solidFill>
              <a:latin typeface="Bookman Old Style" panose="02050604050505020204" pitchFamily="18" charset="0"/>
            </a:rPr>
            <a:t>dan</a:t>
          </a:r>
          <a:r>
            <a:rPr lang="en-US" sz="1200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sz="1200" b="1" dirty="0" err="1">
              <a:solidFill>
                <a:schemeClr val="tx1"/>
              </a:solidFill>
              <a:latin typeface="Bookman Old Style" panose="02050604050505020204" pitchFamily="18" charset="0"/>
            </a:rPr>
            <a:t>atau</a:t>
          </a:r>
          <a:r>
            <a:rPr lang="en-US" sz="1200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sz="1200" b="1" dirty="0" err="1">
              <a:solidFill>
                <a:schemeClr val="tx1"/>
              </a:solidFill>
              <a:latin typeface="Bookman Old Style" panose="02050604050505020204" pitchFamily="18" charset="0"/>
            </a:rPr>
            <a:t>pengurus</a:t>
          </a:r>
          <a:r>
            <a:rPr lang="en-US" sz="1200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sz="1200" b="1" dirty="0" err="1">
              <a:solidFill>
                <a:schemeClr val="tx1"/>
              </a:solidFill>
              <a:latin typeface="Bookman Old Style" panose="02050604050505020204" pitchFamily="18" charset="0"/>
            </a:rPr>
            <a:t>Partai</a:t>
          </a:r>
          <a:r>
            <a:rPr lang="en-US" sz="1200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sz="1200" b="1" dirty="0" err="1">
              <a:solidFill>
                <a:schemeClr val="tx1"/>
              </a:solidFill>
              <a:latin typeface="Bookman Old Style" panose="02050604050505020204" pitchFamily="18" charset="0"/>
            </a:rPr>
            <a:t>Politik</a:t>
          </a:r>
          <a:endParaRPr lang="en-US" sz="1200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CCDB90C9-6CBC-4A3D-896D-DD438953809C}" type="parTrans" cxnId="{4EC60868-91D5-4DFA-A3EE-8F56725298BA}">
      <dgm:prSet/>
      <dgm:spPr/>
      <dgm:t>
        <a:bodyPr/>
        <a:lstStyle/>
        <a:p>
          <a:endParaRPr lang="id-ID"/>
        </a:p>
      </dgm:t>
    </dgm:pt>
    <dgm:pt modelId="{4FF4E18E-5B4C-48B7-9686-2836EEC4BBA3}" type="sibTrans" cxnId="{4EC60868-91D5-4DFA-A3EE-8F56725298BA}">
      <dgm:prSet/>
      <dgm:spPr/>
      <dgm:t>
        <a:bodyPr/>
        <a:lstStyle/>
        <a:p>
          <a:endParaRPr lang="id-ID"/>
        </a:p>
      </dgm:t>
    </dgm:pt>
    <dgm:pt modelId="{4C8A5792-7F29-45B1-8B6F-D744F5178D66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Melakukan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tindak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pidana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atau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penyelewengan</a:t>
          </a:r>
          <a:endParaRPr lang="en-US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64EE4309-D0A6-4CDC-A97F-8DF92694E532}" type="parTrans" cxnId="{D1623476-599A-4ED0-A564-656CE5FD8CE0}">
      <dgm:prSet/>
      <dgm:spPr/>
      <dgm:t>
        <a:bodyPr/>
        <a:lstStyle/>
        <a:p>
          <a:endParaRPr lang="en-US"/>
        </a:p>
      </dgm:t>
    </dgm:pt>
    <dgm:pt modelId="{426E416D-9D22-4F66-82A6-D4537CED114D}" type="sibTrans" cxnId="{D1623476-599A-4ED0-A564-656CE5FD8CE0}">
      <dgm:prSet/>
      <dgm:spPr/>
      <dgm:t>
        <a:bodyPr/>
        <a:lstStyle/>
        <a:p>
          <a:endParaRPr lang="en-US"/>
        </a:p>
      </dgm:t>
    </dgm:pt>
    <dgm:pt modelId="{BF6A65F2-70CC-4377-8654-118E4B6AB986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Pelanggaran</a:t>
          </a:r>
          <a:r>
            <a:rPr lang="en-US" b="1" dirty="0">
              <a:solidFill>
                <a:schemeClr val="tx1"/>
              </a:solidFill>
              <a:latin typeface="Bookman Old Style" panose="02050604050505020204" pitchFamily="18" charset="0"/>
            </a:rPr>
            <a:t> </a:t>
          </a:r>
          <a:r>
            <a:rPr lang="en-US" b="1" dirty="0" err="1">
              <a:solidFill>
                <a:schemeClr val="tx1"/>
              </a:solidFill>
              <a:latin typeface="Bookman Old Style" panose="02050604050505020204" pitchFamily="18" charset="0"/>
            </a:rPr>
            <a:t>Disiplin</a:t>
          </a:r>
          <a:endParaRPr lang="en-US" b="1" dirty="0">
            <a:solidFill>
              <a:schemeClr val="tx1"/>
            </a:solidFill>
            <a:latin typeface="Bookman Old Style" panose="02050604050505020204" pitchFamily="18" charset="0"/>
          </a:endParaRPr>
        </a:p>
      </dgm:t>
    </dgm:pt>
    <dgm:pt modelId="{350B0C54-1901-4214-9559-954E8C848606}" type="parTrans" cxnId="{EE832FC1-0395-4E72-B54E-0716B0937141}">
      <dgm:prSet/>
      <dgm:spPr/>
      <dgm:t>
        <a:bodyPr/>
        <a:lstStyle/>
        <a:p>
          <a:endParaRPr lang="en-US"/>
        </a:p>
      </dgm:t>
    </dgm:pt>
    <dgm:pt modelId="{A625B090-CB35-4B27-AC18-D1A2191D4ADD}" type="sibTrans" cxnId="{EE832FC1-0395-4E72-B54E-0716B0937141}">
      <dgm:prSet/>
      <dgm:spPr/>
      <dgm:t>
        <a:bodyPr/>
        <a:lstStyle/>
        <a:p>
          <a:endParaRPr lang="en-US"/>
        </a:p>
      </dgm:t>
    </dgm:pt>
    <dgm:pt modelId="{D3C71E0D-26C4-4E2F-B3DC-38A7B767A692}" type="pres">
      <dgm:prSet presAssocID="{E3CCE41C-E8D9-4AA0-AF3B-2B7A3595017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332455-A88A-43A6-81DC-92E5C6C6A898}" type="pres">
      <dgm:prSet presAssocID="{094CB8D7-D433-4295-85B7-BE535C444B63}" presName="composite" presStyleCnt="0"/>
      <dgm:spPr/>
    </dgm:pt>
    <dgm:pt modelId="{4C883C73-447B-422C-9F47-759400D8911F}" type="pres">
      <dgm:prSet presAssocID="{094CB8D7-D433-4295-85B7-BE535C444B63}" presName="imgShp" presStyleLbl="fgImgPlace1" presStyleIdx="0" presStyleCnt="5" custLinFactNeighborX="-16800" custLinFactNeighborY="11194"/>
      <dgm:spPr/>
    </dgm:pt>
    <dgm:pt modelId="{C33D01BC-9AD8-4140-871F-A927F8DC5576}" type="pres">
      <dgm:prSet presAssocID="{094CB8D7-D433-4295-85B7-BE535C444B63}" presName="txShp" presStyleLbl="node1" presStyleIdx="0" presStyleCnt="5" custScaleY="57341" custLinFactNeighborX="-4943" custLinFactNeighborY="11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F85A8-9782-49EE-B8E7-8EE36935E9BA}" type="pres">
      <dgm:prSet presAssocID="{48883E07-A645-4997-93BE-9F0EA573CBF6}" presName="spacing" presStyleCnt="0"/>
      <dgm:spPr/>
    </dgm:pt>
    <dgm:pt modelId="{4566DF8B-60B2-443D-939B-8CD0F6EF62E9}" type="pres">
      <dgm:prSet presAssocID="{AA7AA032-1CFA-45E2-902B-4D4499A9B250}" presName="composite" presStyleCnt="0"/>
      <dgm:spPr/>
    </dgm:pt>
    <dgm:pt modelId="{82660BD4-6842-4637-9FF8-A9A7A6F2925D}" type="pres">
      <dgm:prSet presAssocID="{AA7AA032-1CFA-45E2-902B-4D4499A9B250}" presName="imgShp" presStyleLbl="fgImgPlace1" presStyleIdx="1" presStyleCnt="5" custLinFactNeighborX="-18622"/>
      <dgm:spPr/>
    </dgm:pt>
    <dgm:pt modelId="{7811799E-0290-4EC7-8BE4-C46AA71996A2}" type="pres">
      <dgm:prSet presAssocID="{AA7AA032-1CFA-45E2-902B-4D4499A9B250}" presName="txShp" presStyleLbl="node1" presStyleIdx="1" presStyleCnt="5" custScaleY="69909" custLinFactNeighborX="-5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AF342-F6F0-44E2-8575-39122F0DC66E}" type="pres">
      <dgm:prSet presAssocID="{4FF4E18E-5B4C-48B7-9686-2836EEC4BBA3}" presName="spacing" presStyleCnt="0"/>
      <dgm:spPr/>
    </dgm:pt>
    <dgm:pt modelId="{77DD3073-7B9B-436E-BE95-80E283F1948C}" type="pres">
      <dgm:prSet presAssocID="{3FC37BAA-1A9F-43A5-B7EF-3E0B6E43D25D}" presName="composite" presStyleCnt="0"/>
      <dgm:spPr/>
    </dgm:pt>
    <dgm:pt modelId="{E2C2E1FC-AA7C-4732-AE67-F7AD1AA76807}" type="pres">
      <dgm:prSet presAssocID="{3FC37BAA-1A9F-43A5-B7EF-3E0B6E43D25D}" presName="imgShp" presStyleLbl="fgImgPlace1" presStyleIdx="2" presStyleCnt="5" custLinFactNeighborX="-17724" custLinFactNeighborY="-678"/>
      <dgm:spPr/>
    </dgm:pt>
    <dgm:pt modelId="{A109EB3E-8A7F-4FFB-8D12-E35E7CA45AAF}" type="pres">
      <dgm:prSet presAssocID="{3FC37BAA-1A9F-43A5-B7EF-3E0B6E43D25D}" presName="txShp" presStyleLbl="node1" presStyleIdx="2" presStyleCnt="5" custScaleY="57567" custLinFactNeighborX="-5327" custLinFactNeighborY="-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37922-6FF1-442C-AB96-E2EA2DF5E27A}" type="pres">
      <dgm:prSet presAssocID="{D2DB7C30-44EA-40FD-BA89-3F252987B637}" presName="spacing" presStyleCnt="0"/>
      <dgm:spPr/>
    </dgm:pt>
    <dgm:pt modelId="{F94FA97F-5AEF-42B9-9CA3-5764A390D9A5}" type="pres">
      <dgm:prSet presAssocID="{4C8A5792-7F29-45B1-8B6F-D744F5178D66}" presName="composite" presStyleCnt="0"/>
      <dgm:spPr/>
    </dgm:pt>
    <dgm:pt modelId="{DCE5248E-9701-4E0E-9C67-3BEBE6D175BC}" type="pres">
      <dgm:prSet presAssocID="{4C8A5792-7F29-45B1-8B6F-D744F5178D66}" presName="imgShp" presStyleLbl="fgImgPlace1" presStyleIdx="3" presStyleCnt="5" custLinFactNeighborX="-16800" custLinFactNeighborY="11194"/>
      <dgm:spPr/>
    </dgm:pt>
    <dgm:pt modelId="{2A3CF091-93AD-42FD-9322-272D122695AB}" type="pres">
      <dgm:prSet presAssocID="{4C8A5792-7F29-45B1-8B6F-D744F5178D66}" presName="txShp" presStyleLbl="node1" presStyleIdx="3" presStyleCnt="5" custScaleY="57341" custLinFactNeighborX="-4943" custLinFactNeighborY="11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1385D-5A77-4908-9496-BE80D4BBD73E}" type="pres">
      <dgm:prSet presAssocID="{426E416D-9D22-4F66-82A6-D4537CED114D}" presName="spacing" presStyleCnt="0"/>
      <dgm:spPr/>
    </dgm:pt>
    <dgm:pt modelId="{CFFB15D3-89C9-47A5-8F39-E6717388B13B}" type="pres">
      <dgm:prSet presAssocID="{BF6A65F2-70CC-4377-8654-118E4B6AB986}" presName="composite" presStyleCnt="0"/>
      <dgm:spPr/>
    </dgm:pt>
    <dgm:pt modelId="{8935EF46-886E-4955-8288-F03633DA94BE}" type="pres">
      <dgm:prSet presAssocID="{BF6A65F2-70CC-4377-8654-118E4B6AB986}" presName="imgShp" presStyleLbl="fgImgPlace1" presStyleIdx="4" presStyleCnt="5" custLinFactNeighborX="-16800" custLinFactNeighborY="11194"/>
      <dgm:spPr/>
    </dgm:pt>
    <dgm:pt modelId="{790A388F-E6FA-4FC9-B567-33B123082F7B}" type="pres">
      <dgm:prSet presAssocID="{BF6A65F2-70CC-4377-8654-118E4B6AB986}" presName="txShp" presStyleLbl="node1" presStyleIdx="4" presStyleCnt="5" custScaleY="57341" custLinFactNeighborX="-4537" custLinFactNeighborY="-1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E95B54-1894-41B7-8261-BD62F094C5A6}" srcId="{E3CCE41C-E8D9-4AA0-AF3B-2B7A35950178}" destId="{094CB8D7-D433-4295-85B7-BE535C444B63}" srcOrd="0" destOrd="0" parTransId="{980A3C4F-AFB0-4D5E-A1A6-934C1FC0BE92}" sibTransId="{48883E07-A645-4997-93BE-9F0EA573CBF6}"/>
    <dgm:cxn modelId="{5CA617C3-2303-4C04-883B-BF0FE64236F1}" type="presOf" srcId="{AA7AA032-1CFA-45E2-902B-4D4499A9B250}" destId="{7811799E-0290-4EC7-8BE4-C46AA71996A2}" srcOrd="0" destOrd="0" presId="urn:microsoft.com/office/officeart/2005/8/layout/vList3#2"/>
    <dgm:cxn modelId="{092E6C01-81DB-45C5-9C0E-6D507F86AAEB}" type="presOf" srcId="{4C8A5792-7F29-45B1-8B6F-D744F5178D66}" destId="{2A3CF091-93AD-42FD-9322-272D122695AB}" srcOrd="0" destOrd="0" presId="urn:microsoft.com/office/officeart/2005/8/layout/vList3#2"/>
    <dgm:cxn modelId="{EE832FC1-0395-4E72-B54E-0716B0937141}" srcId="{E3CCE41C-E8D9-4AA0-AF3B-2B7A35950178}" destId="{BF6A65F2-70CC-4377-8654-118E4B6AB986}" srcOrd="4" destOrd="0" parTransId="{350B0C54-1901-4214-9559-954E8C848606}" sibTransId="{A625B090-CB35-4B27-AC18-D1A2191D4ADD}"/>
    <dgm:cxn modelId="{4EC60868-91D5-4DFA-A3EE-8F56725298BA}" srcId="{E3CCE41C-E8D9-4AA0-AF3B-2B7A35950178}" destId="{AA7AA032-1CFA-45E2-902B-4D4499A9B250}" srcOrd="1" destOrd="0" parTransId="{CCDB90C9-6CBC-4A3D-896D-DD438953809C}" sibTransId="{4FF4E18E-5B4C-48B7-9686-2836EEC4BBA3}"/>
    <dgm:cxn modelId="{D1623476-599A-4ED0-A564-656CE5FD8CE0}" srcId="{E3CCE41C-E8D9-4AA0-AF3B-2B7A35950178}" destId="{4C8A5792-7F29-45B1-8B6F-D744F5178D66}" srcOrd="3" destOrd="0" parTransId="{64EE4309-D0A6-4CDC-A97F-8DF92694E532}" sibTransId="{426E416D-9D22-4F66-82A6-D4537CED114D}"/>
    <dgm:cxn modelId="{DF495773-2582-4BB1-AD39-CA27E59F0F7C}" type="presOf" srcId="{3FC37BAA-1A9F-43A5-B7EF-3E0B6E43D25D}" destId="{A109EB3E-8A7F-4FFB-8D12-E35E7CA45AAF}" srcOrd="0" destOrd="0" presId="urn:microsoft.com/office/officeart/2005/8/layout/vList3#2"/>
    <dgm:cxn modelId="{5B372ABA-25FD-470E-9371-4F791D5BA959}" type="presOf" srcId="{E3CCE41C-E8D9-4AA0-AF3B-2B7A35950178}" destId="{D3C71E0D-26C4-4E2F-B3DC-38A7B767A692}" srcOrd="0" destOrd="0" presId="urn:microsoft.com/office/officeart/2005/8/layout/vList3#2"/>
    <dgm:cxn modelId="{B58B1483-4C97-4334-A7D4-02022E77EB68}" type="presOf" srcId="{094CB8D7-D433-4295-85B7-BE535C444B63}" destId="{C33D01BC-9AD8-4140-871F-A927F8DC5576}" srcOrd="0" destOrd="0" presId="urn:microsoft.com/office/officeart/2005/8/layout/vList3#2"/>
    <dgm:cxn modelId="{08A19EC5-FA6C-4699-B9DC-8F0845446B70}" srcId="{E3CCE41C-E8D9-4AA0-AF3B-2B7A35950178}" destId="{3FC37BAA-1A9F-43A5-B7EF-3E0B6E43D25D}" srcOrd="2" destOrd="0" parTransId="{52BA1AF5-D1AC-41FC-B467-AB60FDD6D435}" sibTransId="{D2DB7C30-44EA-40FD-BA89-3F252987B637}"/>
    <dgm:cxn modelId="{46AF0EF8-3D90-4FBF-B583-A3C861951A25}" type="presOf" srcId="{BF6A65F2-70CC-4377-8654-118E4B6AB986}" destId="{790A388F-E6FA-4FC9-B567-33B123082F7B}" srcOrd="0" destOrd="0" presId="urn:microsoft.com/office/officeart/2005/8/layout/vList3#2"/>
    <dgm:cxn modelId="{B73FCE9C-C8AF-4AE7-B2DC-4712FA5C3522}" type="presParOf" srcId="{D3C71E0D-26C4-4E2F-B3DC-38A7B767A692}" destId="{87332455-A88A-43A6-81DC-92E5C6C6A898}" srcOrd="0" destOrd="0" presId="urn:microsoft.com/office/officeart/2005/8/layout/vList3#2"/>
    <dgm:cxn modelId="{FCCC2AB9-C8BC-481F-A825-6A2303D400EE}" type="presParOf" srcId="{87332455-A88A-43A6-81DC-92E5C6C6A898}" destId="{4C883C73-447B-422C-9F47-759400D8911F}" srcOrd="0" destOrd="0" presId="urn:microsoft.com/office/officeart/2005/8/layout/vList3#2"/>
    <dgm:cxn modelId="{3D099ED9-D3DF-44AE-8A2C-AD5B67B22D5F}" type="presParOf" srcId="{87332455-A88A-43A6-81DC-92E5C6C6A898}" destId="{C33D01BC-9AD8-4140-871F-A927F8DC5576}" srcOrd="1" destOrd="0" presId="urn:microsoft.com/office/officeart/2005/8/layout/vList3#2"/>
    <dgm:cxn modelId="{1F5A9A33-449D-438B-B4E7-CCF431D65B94}" type="presParOf" srcId="{D3C71E0D-26C4-4E2F-B3DC-38A7B767A692}" destId="{9C7F85A8-9782-49EE-B8E7-8EE36935E9BA}" srcOrd="1" destOrd="0" presId="urn:microsoft.com/office/officeart/2005/8/layout/vList3#2"/>
    <dgm:cxn modelId="{0E526C8A-D8F1-4972-B880-DE842A46EE04}" type="presParOf" srcId="{D3C71E0D-26C4-4E2F-B3DC-38A7B767A692}" destId="{4566DF8B-60B2-443D-939B-8CD0F6EF62E9}" srcOrd="2" destOrd="0" presId="urn:microsoft.com/office/officeart/2005/8/layout/vList3#2"/>
    <dgm:cxn modelId="{69221CF0-977E-4597-9F18-A3DD3A37C2AB}" type="presParOf" srcId="{4566DF8B-60B2-443D-939B-8CD0F6EF62E9}" destId="{82660BD4-6842-4637-9FF8-A9A7A6F2925D}" srcOrd="0" destOrd="0" presId="urn:microsoft.com/office/officeart/2005/8/layout/vList3#2"/>
    <dgm:cxn modelId="{3DD69E29-CDF7-482A-82AB-8E56F7A2ACA9}" type="presParOf" srcId="{4566DF8B-60B2-443D-939B-8CD0F6EF62E9}" destId="{7811799E-0290-4EC7-8BE4-C46AA71996A2}" srcOrd="1" destOrd="0" presId="urn:microsoft.com/office/officeart/2005/8/layout/vList3#2"/>
    <dgm:cxn modelId="{7A1E8239-C693-4720-8B1F-61366EF0321F}" type="presParOf" srcId="{D3C71E0D-26C4-4E2F-B3DC-38A7B767A692}" destId="{20BAF342-F6F0-44E2-8575-39122F0DC66E}" srcOrd="3" destOrd="0" presId="urn:microsoft.com/office/officeart/2005/8/layout/vList3#2"/>
    <dgm:cxn modelId="{49F28F4D-6FA4-41EA-91A9-090639B06531}" type="presParOf" srcId="{D3C71E0D-26C4-4E2F-B3DC-38A7B767A692}" destId="{77DD3073-7B9B-436E-BE95-80E283F1948C}" srcOrd="4" destOrd="0" presId="urn:microsoft.com/office/officeart/2005/8/layout/vList3#2"/>
    <dgm:cxn modelId="{2F586128-71B9-466A-943D-32A1D3EF34B7}" type="presParOf" srcId="{77DD3073-7B9B-436E-BE95-80E283F1948C}" destId="{E2C2E1FC-AA7C-4732-AE67-F7AD1AA76807}" srcOrd="0" destOrd="0" presId="urn:microsoft.com/office/officeart/2005/8/layout/vList3#2"/>
    <dgm:cxn modelId="{80FD64B3-0FDE-44CA-BF29-BFA2C7E24284}" type="presParOf" srcId="{77DD3073-7B9B-436E-BE95-80E283F1948C}" destId="{A109EB3E-8A7F-4FFB-8D12-E35E7CA45AAF}" srcOrd="1" destOrd="0" presId="urn:microsoft.com/office/officeart/2005/8/layout/vList3#2"/>
    <dgm:cxn modelId="{F4F2E302-DC27-4E3B-A80E-69DC031AF56B}" type="presParOf" srcId="{D3C71E0D-26C4-4E2F-B3DC-38A7B767A692}" destId="{FB837922-6FF1-442C-AB96-E2EA2DF5E27A}" srcOrd="5" destOrd="0" presId="urn:microsoft.com/office/officeart/2005/8/layout/vList3#2"/>
    <dgm:cxn modelId="{AA76B35A-6D19-4A90-8CEE-3C9CBAA2D68F}" type="presParOf" srcId="{D3C71E0D-26C4-4E2F-B3DC-38A7B767A692}" destId="{F94FA97F-5AEF-42B9-9CA3-5764A390D9A5}" srcOrd="6" destOrd="0" presId="urn:microsoft.com/office/officeart/2005/8/layout/vList3#2"/>
    <dgm:cxn modelId="{47F9DD32-8EAD-42D0-802D-0AE7D839747A}" type="presParOf" srcId="{F94FA97F-5AEF-42B9-9CA3-5764A390D9A5}" destId="{DCE5248E-9701-4E0E-9C67-3BEBE6D175BC}" srcOrd="0" destOrd="0" presId="urn:microsoft.com/office/officeart/2005/8/layout/vList3#2"/>
    <dgm:cxn modelId="{329B6FE1-F782-4018-8FF0-BD3BE3147776}" type="presParOf" srcId="{F94FA97F-5AEF-42B9-9CA3-5764A390D9A5}" destId="{2A3CF091-93AD-42FD-9322-272D122695AB}" srcOrd="1" destOrd="0" presId="urn:microsoft.com/office/officeart/2005/8/layout/vList3#2"/>
    <dgm:cxn modelId="{F2CF8D25-D5A2-4D3B-AF66-97F8FD5A555A}" type="presParOf" srcId="{D3C71E0D-26C4-4E2F-B3DC-38A7B767A692}" destId="{8721385D-5A77-4908-9496-BE80D4BBD73E}" srcOrd="7" destOrd="0" presId="urn:microsoft.com/office/officeart/2005/8/layout/vList3#2"/>
    <dgm:cxn modelId="{B93E83CB-2B1D-4325-8E44-C573C4F184C4}" type="presParOf" srcId="{D3C71E0D-26C4-4E2F-B3DC-38A7B767A692}" destId="{CFFB15D3-89C9-47A5-8F39-E6717388B13B}" srcOrd="8" destOrd="0" presId="urn:microsoft.com/office/officeart/2005/8/layout/vList3#2"/>
    <dgm:cxn modelId="{4C3D7DED-BC14-4A49-854C-4F80E258987C}" type="presParOf" srcId="{CFFB15D3-89C9-47A5-8F39-E6717388B13B}" destId="{8935EF46-886E-4955-8288-F03633DA94BE}" srcOrd="0" destOrd="0" presId="urn:microsoft.com/office/officeart/2005/8/layout/vList3#2"/>
    <dgm:cxn modelId="{EEACD9D2-7F41-4D0E-AC40-A7C89BCC4EC4}" type="presParOf" srcId="{CFFB15D3-89C9-47A5-8F39-E6717388B13B}" destId="{790A388F-E6FA-4FC9-B567-33B123082F7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845" cy="49536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696" y="0"/>
            <a:ext cx="2921844" cy="49536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C259A7F-9AB5-42AE-BBDB-3EC8FC907BCE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295"/>
            <a:ext cx="2921845" cy="495369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696" y="9377295"/>
            <a:ext cx="2921844" cy="495369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2CF6BAA-211D-43FE-A253-1C75DE07F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1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410A9CF4-C00C-4098-AC0D-AACEC5558E15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3488"/>
            <a:ext cx="4440237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21582" cy="49534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28E35D3-7A69-4803-AC18-06F3635AD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7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E35D3-7A69-4803-AC18-06F3635AD2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6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E35D3-7A69-4803-AC18-06F3635AD2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7998" indent="-27575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8784" indent="-2190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7874" indent="-2190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0115" indent="-21903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73931" indent="-219030" defTabSz="453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27748" indent="-219030" defTabSz="453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81565" indent="-219030" defTabSz="453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35382" indent="-219030" defTabSz="4538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9A6A77-FB81-49A5-B7E8-5549308E34B9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2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7300" indent="-2784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8323" indent="-22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5651" indent="-22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4542" indent="-22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4999" indent="-222100" defTabSz="450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456" indent="-222100" defTabSz="450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913" indent="-222100" defTabSz="450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6369" indent="-222100" defTabSz="450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7919E6-8B71-4F69-BE15-41619F76322D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577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7300" indent="-2784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8323" indent="-22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5651" indent="-22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4542" indent="-22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4999" indent="-222100" defTabSz="450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456" indent="-222100" defTabSz="450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913" indent="-222100" defTabSz="450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6369" indent="-222100" defTabSz="450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0EBF08-8D77-492C-97CD-D30FB13FB126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143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7300" indent="-2784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18323" indent="-22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65651" indent="-22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4542" indent="-2221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4999" indent="-222100" defTabSz="450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5456" indent="-222100" defTabSz="450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5913" indent="-222100" defTabSz="450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6369" indent="-222100" defTabSz="450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67C168-FE82-4A44-AB86-B3EF753E7D0C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020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3253-7A79-4A2D-8962-DF95758EC613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9050-A71A-478A-A123-F9E4357551A2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83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9050-A71A-478A-A123-F9E4357551A2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5965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0668C-17F1-4278-BD4D-EFF6D2AC1330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F36AE-B9BA-4187-A754-3071512A52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810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9050-A71A-478A-A123-F9E4357551A2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422576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9050-A71A-478A-A123-F9E4357551A2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7602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148C-29E9-472D-87BC-25B5A9D93227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4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744A1-5CBA-4F70-A7B6-7091857E9022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4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880B-5DBE-4439-A4F5-A03CD4AD043C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68A4-9951-4814-B620-AA3BD85C3D36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0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30BFC-C5F3-4C79-B203-80869187F98B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3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2607-782B-4802-85CD-833FA07A43FE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7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286E-DD7D-4D3C-B7D6-228859A9A96A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9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1FB2-C04F-496A-97DB-61874B8BFDBB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5B63-5B0A-47CB-8AF0-A2CEACFCE0C4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5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45EE-25DE-4364-AAAF-9D5C5E7B5922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4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79050-A71A-478A-A123-F9E4357551A2}" type="datetime1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7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575" y="1894078"/>
            <a:ext cx="7063740" cy="210219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PEMBERHENTIAN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 YANG MENDUDUKI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FUNGSIONAL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AHLI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849876" y="4929285"/>
            <a:ext cx="5551139" cy="974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69"/>
              </a:spcAft>
              <a:defRPr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Aft>
                <a:spcPts val="169"/>
              </a:spcAft>
              <a:defRPr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Biro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Administrasi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spcAft>
                <a:spcPts val="169"/>
              </a:spcAft>
              <a:defRPr/>
            </a:pP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Sekretariat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Negara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3777721" y="281050"/>
            <a:ext cx="1695450" cy="1341437"/>
            <a:chOff x="3306863" y="177800"/>
            <a:chExt cx="2548467" cy="1931067"/>
          </a:xfrm>
        </p:grpSpPr>
        <p:pic>
          <p:nvPicPr>
            <p:cNvPr id="8" name="Picture 2" descr="D:\2012\1. PEDOMAN HONORARIUM\FA Logo Setneg-OK REV 25-11-2011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800" y="177800"/>
              <a:ext cx="1452799" cy="128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"/>
            <p:cNvSpPr txBox="1">
              <a:spLocks noChangeArrowheads="1"/>
            </p:cNvSpPr>
            <p:nvPr/>
          </p:nvSpPr>
          <p:spPr bwMode="auto">
            <a:xfrm>
              <a:off x="3306863" y="1444235"/>
              <a:ext cx="2548467" cy="664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lr>
                  <a:schemeClr val="accent1"/>
                </a:buClr>
                <a:buSzPct val="80000"/>
                <a:buFont typeface="Corbel" panose="020B0503020204020204" pitchFamily="34" charset="0"/>
                <a:buChar char="•"/>
                <a:defRPr sz="2000">
                  <a:solidFill>
                    <a:schemeClr val="accent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buChar char="•"/>
                <a:defRPr>
                  <a:solidFill>
                    <a:schemeClr val="accent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buChar char="•"/>
                <a:defRPr sz="1600">
                  <a:solidFill>
                    <a:schemeClr val="accent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buChar char="•"/>
                <a:defRPr sz="1400">
                  <a:solidFill>
                    <a:schemeClr val="accent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buChar char="•"/>
                <a:defRPr sz="1400">
                  <a:solidFill>
                    <a:schemeClr val="accent1"/>
                  </a:solidFill>
                  <a:latin typeface="Corbel" panose="020B050302020402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buChar char="•"/>
                <a:defRPr sz="1400">
                  <a:solidFill>
                    <a:schemeClr val="accent1"/>
                  </a:solidFill>
                  <a:latin typeface="Corbel" panose="020B050302020402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buChar char="•"/>
                <a:defRPr sz="1400">
                  <a:solidFill>
                    <a:schemeClr val="accent1"/>
                  </a:solidFill>
                  <a:latin typeface="Corbel" panose="020B050302020402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buChar char="•"/>
                <a:defRPr sz="1400">
                  <a:solidFill>
                    <a:schemeClr val="accent1"/>
                  </a:solidFill>
                  <a:latin typeface="Corbel" panose="020B050302020402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1"/>
                </a:buClr>
                <a:buSzPct val="80000"/>
                <a:buFont typeface="Corbel" panose="020B0503020204020204" pitchFamily="34" charset="0"/>
                <a:buChar char="•"/>
                <a:defRPr sz="1400">
                  <a:solidFill>
                    <a:schemeClr val="accent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Kementerian</a:t>
              </a:r>
              <a:endParaRPr lang="en-US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Sekretariat</a:t>
              </a:r>
              <a:r>
                <a:rPr lang="en-US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Negara 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7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87" y="365760"/>
            <a:ext cx="8039595" cy="774271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Persyaratan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Pemberhentian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86887" y="1140031"/>
            <a:ext cx="3800105" cy="3973836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Surat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ditujukan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Presiden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ttd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PPK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DPCP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SK CPNS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SK PNS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SK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NIP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SK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Pangkat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Terakhir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SK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Terakhir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disertai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Pelantikan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dipersyaratkan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SK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Karpeg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Nikah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Cerai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Kematian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(Optional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86992" y="1366612"/>
            <a:ext cx="3824744" cy="5074732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Surat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janda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(Optional)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KTP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suami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isteri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Akte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Kelahiran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Anak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DP3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Surat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pernyataan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pernah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dijatuhi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hukuman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Pas Photo 4 x 6 (6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Lembar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Kartu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Taspen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11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Persyaratan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tetapkan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(Surat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pengunduran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APS,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penguji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cakap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jasmani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rohani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6887" y="5300133"/>
            <a:ext cx="366178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*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 NPWP</a:t>
            </a:r>
          </a:p>
          <a:p>
            <a:pPr>
              <a:spcBef>
                <a:spcPts val="600"/>
              </a:spcBef>
            </a:pP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*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rekening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tabungan</a:t>
            </a:r>
            <a:endParaRPr lang="en-US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kejasama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PT.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Taspen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pencairan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uang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pensiun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THT).</a:t>
            </a:r>
          </a:p>
        </p:txBody>
      </p:sp>
    </p:spTree>
    <p:extLst>
      <p:ext uri="{BB962C8B-B14F-4D97-AF65-F5344CB8AC3E}">
        <p14:creationId xmlns:p14="http://schemas.microsoft.com/office/powerpoint/2010/main" val="31421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1560" y="393362"/>
            <a:ext cx="7269480" cy="6317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PENETAPAN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4" y="1120131"/>
            <a:ext cx="7092280" cy="52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5947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463550" y="1135062"/>
            <a:ext cx="7608888" cy="2513013"/>
          </a:xfrm>
        </p:spPr>
        <p:txBody>
          <a:bodyPr/>
          <a:lstStyle/>
          <a:p>
            <a:pPr eaLnBrk="1" hangingPunct="1"/>
            <a:r>
              <a:rPr lang="en-US" alt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</a:p>
        </p:txBody>
      </p:sp>
      <p:sp>
        <p:nvSpPr>
          <p:cNvPr id="23555" name="Text Placeholder 6"/>
          <p:cNvSpPr>
            <a:spLocks noGrp="1"/>
          </p:cNvSpPr>
          <p:nvPr>
            <p:ph type="body" idx="1"/>
          </p:nvPr>
        </p:nvSpPr>
        <p:spPr>
          <a:xfrm>
            <a:off x="438145" y="3717925"/>
            <a:ext cx="7608888" cy="21653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Negara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Jl. Veteran No. 17-18, Jakarta </a:t>
            </a:r>
            <a:r>
              <a:rPr lang="en-US" alt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10110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021-3847203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https://siapp.setneg.go.id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biro_app@setneg.go.id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41055" y="6172201"/>
            <a:ext cx="685800" cy="593725"/>
          </a:xfrm>
        </p:spPr>
        <p:txBody>
          <a:bodyPr/>
          <a:lstStyle/>
          <a:p>
            <a:r>
              <a:rPr lang="en-US" dirty="0"/>
              <a:t>21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0158" y="3648075"/>
            <a:ext cx="75834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5245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56" y="356260"/>
            <a:ext cx="7688093" cy="68877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Dasar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Hukum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Kewenangan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(1)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54" y="1163034"/>
            <a:ext cx="7830598" cy="54040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53 UU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ASN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 </a:t>
            </a:r>
            <a:r>
              <a:rPr lang="en-US" sz="2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selaku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pemegang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kekuasaan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pembinaan</a:t>
            </a:r>
            <a:r>
              <a:rPr lang="en-US" sz="22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mendelegasikan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kewenangan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pengangkatan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pemindahan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pemberhentian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madya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fungsional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keahlian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lphaLcPeriod"/>
              <a:defRPr/>
            </a:pP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lphaLcPeriod"/>
              <a:defRPr/>
            </a:pP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nonkementerian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lphaLcPeriod"/>
              <a:defRPr/>
            </a:pP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sekretaris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jenderal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nonstruktural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lphaLcPeriod"/>
              <a:defRPr/>
            </a:pP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endParaRPr lang="en-US" sz="2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73050" algn="just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lphaLcPeriod"/>
              <a:defRPr/>
            </a:pP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bupati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walikota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kabupaten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r>
              <a:rPr 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 algn="just">
              <a:spcBef>
                <a:spcPts val="0"/>
              </a:spcBef>
              <a:buClrTx/>
              <a:buSzPct val="100000"/>
              <a:buNone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7756" y="213757"/>
            <a:ext cx="7688093" cy="68877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Dasar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Hukum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Kewenangan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(2)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56" y="890652"/>
            <a:ext cx="7802086" cy="5827774"/>
          </a:xfrm>
        </p:spPr>
        <p:txBody>
          <a:bodyPr>
            <a:noAutofit/>
          </a:bodyPr>
          <a:lstStyle/>
          <a:p>
            <a:pPr marL="33338" indent="0">
              <a:buNone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PP No. 11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PNS</a:t>
            </a:r>
          </a:p>
          <a:p>
            <a:pPr marL="355600" indent="-322263">
              <a:buClrTx/>
              <a:buSzPct val="100000"/>
              <a:buAutoNum type="arabicParenBoth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selaku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pemegang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kekuasaan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tertinggi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pembinaan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berwenang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pengangkatan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pemindahan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pemberhentian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PNS.</a:t>
            </a:r>
          </a:p>
          <a:p>
            <a:pPr marL="355600" indent="-322263">
              <a:buClrTx/>
              <a:buSzPct val="100000"/>
              <a:buAutoNum type="arabicParenBoth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mendelegasikan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kewenangan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menetapkan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pengangkatan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pemindahan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pemberhentian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8650" indent="-273050" algn="just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lphaLcPeriod"/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8650" indent="-273050" algn="just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lphaLcPeriod"/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pemerintahan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nonkementerian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8650" indent="-273050" algn="just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lphaLcPeriod"/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jenderal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nonstruktural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8650" indent="-273050" algn="just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lphaLcPeriod"/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273050" algn="just">
              <a:lnSpc>
                <a:spcPct val="100000"/>
              </a:lnSpc>
              <a:spcBef>
                <a:spcPts val="0"/>
              </a:spcBef>
              <a:buClrTx/>
              <a:buSzPct val="100000"/>
              <a:buFont typeface="+mj-lt"/>
              <a:buAutoNum type="alphaLcPeriod"/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bupati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walikota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kabupaten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23850">
              <a:buClrTx/>
              <a:buSzPct val="100000"/>
              <a:buFont typeface="Wingdings" panose="05000000000000000000" pitchFamily="2" charset="2"/>
              <a:buAutoNum type="arabicParenBoth" startAt="3"/>
            </a:pP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Dikecualikan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sebagaimana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dimaksud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pengangkatan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pemindahan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pemberhentian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pimpinan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madya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fungsional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keahlian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072188" y="5657851"/>
            <a:ext cx="1483519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238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17910" indent="-160735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642938" indent="-128588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900113" indent="-128588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157288" indent="-128588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414463" indent="-128588" defTabSz="257175" eaLnBrk="0" fontAlgn="base" hangingPunct="0">
              <a:lnSpc>
                <a:spcPct val="90000"/>
              </a:lnSpc>
              <a:spcBef>
                <a:spcPts val="28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671638" indent="-128588" defTabSz="257175" eaLnBrk="0" fontAlgn="base" hangingPunct="0">
              <a:lnSpc>
                <a:spcPct val="90000"/>
              </a:lnSpc>
              <a:spcBef>
                <a:spcPts val="28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928813" indent="-128588" defTabSz="257175" eaLnBrk="0" fontAlgn="base" hangingPunct="0">
              <a:lnSpc>
                <a:spcPct val="90000"/>
              </a:lnSpc>
              <a:spcBef>
                <a:spcPts val="28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2185988" indent="-128588" defTabSz="257175" eaLnBrk="0" fontAlgn="base" hangingPunct="0">
              <a:lnSpc>
                <a:spcPct val="90000"/>
              </a:lnSpc>
              <a:spcBef>
                <a:spcPts val="28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9DA7830F-BBAE-4A9E-98AE-7F43F387A0FE}" type="slidenum">
              <a:rPr lang="en-US" altLang="en-US" sz="788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n-US" altLang="en-US" sz="788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1392377" y="866776"/>
            <a:ext cx="52370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 err="1">
                <a:latin typeface="Arial" panose="020B0604020202020204" pitchFamily="34" charset="0"/>
              </a:rPr>
              <a:t>Pengangkatan</a:t>
            </a:r>
            <a:r>
              <a:rPr lang="en-US" altLang="en-US" sz="2100" dirty="0">
                <a:latin typeface="Arial" panose="020B0604020202020204" pitchFamily="34" charset="0"/>
              </a:rPr>
              <a:t> JF Ahli </a:t>
            </a:r>
            <a:r>
              <a:rPr lang="en-US" altLang="en-US" sz="2100" dirty="0" err="1">
                <a:latin typeface="Arial" panose="020B0604020202020204" pitchFamily="34" charset="0"/>
              </a:rPr>
              <a:t>Utama</a:t>
            </a:r>
            <a:r>
              <a:rPr lang="en-US" altLang="en-US" sz="2100" dirty="0">
                <a:latin typeface="Arial" panose="020B0604020202020204" pitchFamily="34" charset="0"/>
              </a:rPr>
              <a:t>: </a:t>
            </a:r>
            <a:r>
              <a:rPr lang="en-US" altLang="en-US" sz="2100" dirty="0">
                <a:latin typeface="Arial" panose="020B0604020202020204" pitchFamily="34" charset="0"/>
                <a:hlinkClick r:id="rId3" action="ppaction://hlinksldjump"/>
              </a:rPr>
              <a:t>PROMOSI</a:t>
            </a:r>
            <a:endParaRPr lang="en-US" altLang="en-US" sz="2100" dirty="0">
              <a:latin typeface="Arial" panose="020B0604020202020204" pitchFamily="34" charset="0"/>
            </a:endParaRPr>
          </a:p>
        </p:txBody>
      </p:sp>
      <p:grpSp>
        <p:nvGrpSpPr>
          <p:cNvPr id="14340" name="Group 19458"/>
          <p:cNvGrpSpPr>
            <a:grpSpLocks/>
          </p:cNvGrpSpPr>
          <p:nvPr/>
        </p:nvGrpSpPr>
        <p:grpSpPr bwMode="auto">
          <a:xfrm>
            <a:off x="1208485" y="2381251"/>
            <a:ext cx="1905000" cy="3412332"/>
            <a:chOff x="214014" y="825500"/>
            <a:chExt cx="2651759" cy="4549932"/>
          </a:xfrm>
        </p:grpSpPr>
        <p:sp>
          <p:nvSpPr>
            <p:cNvPr id="7" name="Rounded Rectangle 6"/>
            <p:cNvSpPr/>
            <p:nvPr/>
          </p:nvSpPr>
          <p:spPr>
            <a:xfrm>
              <a:off x="214014" y="825500"/>
              <a:ext cx="2651759" cy="391332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Mengikuti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&amp; Lulus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Uji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Kompetensi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Teknis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Manajerial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Sosial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Kultural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</a:t>
              </a:r>
              <a:endParaRPr lang="en-US" sz="13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Nilai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prestasi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kerja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tahun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terakhir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nilai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min. BAIK)</a:t>
              </a: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Ketersediaan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lowongan</a:t>
              </a:r>
              <a:endParaRPr lang="en-US" sz="13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Persyaratan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lain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PUU JF</a:t>
              </a:r>
            </a:p>
          </p:txBody>
        </p:sp>
        <p:grpSp>
          <p:nvGrpSpPr>
            <p:cNvPr id="14350" name="Group 11"/>
            <p:cNvGrpSpPr>
              <a:grpSpLocks/>
            </p:cNvGrpSpPr>
            <p:nvPr/>
          </p:nvGrpSpPr>
          <p:grpSpPr bwMode="auto">
            <a:xfrm>
              <a:off x="557532" y="4606768"/>
              <a:ext cx="1932935" cy="768664"/>
              <a:chOff x="248192" y="4265044"/>
              <a:chExt cx="1932935" cy="76866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47745" y="4265331"/>
                <a:ext cx="1934127" cy="768377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4"/>
              <p:cNvSpPr/>
              <p:nvPr/>
            </p:nvSpPr>
            <p:spPr>
              <a:xfrm>
                <a:off x="270948" y="4287557"/>
                <a:ext cx="1887721" cy="7239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7147" tIns="18098" rIns="27147" bIns="18098" spcCol="1270" anchor="ctr"/>
              <a:lstStyle/>
              <a:p>
                <a:pPr algn="ctr" defTabSz="633413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13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PERSYARATAN</a:t>
                </a:r>
              </a:p>
            </p:txBody>
          </p:sp>
        </p:grpSp>
      </p:grpSp>
      <p:grpSp>
        <p:nvGrpSpPr>
          <p:cNvPr id="14341" name="Group 19456"/>
          <p:cNvGrpSpPr>
            <a:grpSpLocks/>
          </p:cNvGrpSpPr>
          <p:nvPr/>
        </p:nvGrpSpPr>
        <p:grpSpPr bwMode="auto">
          <a:xfrm>
            <a:off x="3233738" y="1438275"/>
            <a:ext cx="2349104" cy="3257550"/>
            <a:chOff x="2948109" y="2237867"/>
            <a:chExt cx="3668757" cy="3668091"/>
          </a:xfrm>
        </p:grpSpPr>
        <p:sp>
          <p:nvSpPr>
            <p:cNvPr id="18" name="Rounded Rectangle 17"/>
            <p:cNvSpPr/>
            <p:nvPr/>
          </p:nvSpPr>
          <p:spPr>
            <a:xfrm>
              <a:off x="3264221" y="2237867"/>
              <a:ext cx="3036533" cy="5429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63773"/>
                <a:satOff val="3877"/>
                <a:lumOff val="4412"/>
                <a:alphaOff val="0"/>
              </a:schemeClr>
            </a:fillRef>
            <a:effectRef idx="0">
              <a:schemeClr val="accent5">
                <a:hueOff val="1163773"/>
                <a:satOff val="3877"/>
                <a:lumOff val="441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KELENGKAPAN BERKAS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48109" y="2780841"/>
              <a:ext cx="3668757" cy="3125117"/>
            </a:xfrm>
            <a:prstGeom prst="round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Surat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Usulan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ASLI</a:t>
              </a: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Sertifikat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tanda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lulus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Uji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Kompetensi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Teknis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Manajerial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Sosial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Kultural</a:t>
              </a:r>
              <a:endParaRPr lang="en-US" sz="13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ASLI PAK 1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terakhir</a:t>
              </a:r>
              <a:endParaRPr lang="en-US" sz="13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 SK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Pangkat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terakhir</a:t>
              </a:r>
              <a:endParaRPr lang="en-US" sz="13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 SK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Jabatan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terakhir</a:t>
              </a:r>
              <a:endParaRPr lang="en-US" sz="13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 SKP 2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tahun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terakhir</a:t>
              </a:r>
              <a:endParaRPr lang="en-US" sz="131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persyaratan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wajib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lain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PUU JF</a:t>
              </a:r>
            </a:p>
          </p:txBody>
        </p:sp>
      </p:grpSp>
      <p:cxnSp>
        <p:nvCxnSpPr>
          <p:cNvPr id="26" name="Curved Connector 25"/>
          <p:cNvCxnSpPr>
            <a:stCxn id="13" idx="2"/>
            <a:endCxn id="25" idx="2"/>
          </p:cNvCxnSpPr>
          <p:nvPr/>
        </p:nvCxnSpPr>
        <p:spPr>
          <a:xfrm rot="5400000" flipH="1" flipV="1">
            <a:off x="2729509" y="4115396"/>
            <a:ext cx="1097757" cy="2258616"/>
          </a:xfrm>
          <a:prstGeom prst="curvedConnector3">
            <a:avLst>
              <a:gd name="adj1" fmla="val -15617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8" idx="0"/>
            <a:endCxn id="41" idx="0"/>
          </p:cNvCxnSpPr>
          <p:nvPr/>
        </p:nvCxnSpPr>
        <p:spPr>
          <a:xfrm rot="16200000" flipH="1">
            <a:off x="5167908" y="678061"/>
            <a:ext cx="857250" cy="2377679"/>
          </a:xfrm>
          <a:prstGeom prst="curvedConnector3">
            <a:avLst>
              <a:gd name="adj1" fmla="val -2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4344" name="Group 37"/>
          <p:cNvGrpSpPr>
            <a:grpSpLocks/>
          </p:cNvGrpSpPr>
          <p:nvPr/>
        </p:nvGrpSpPr>
        <p:grpSpPr bwMode="auto">
          <a:xfrm>
            <a:off x="5686425" y="2295525"/>
            <a:ext cx="2238375" cy="3657600"/>
            <a:chOff x="3230912" y="2513714"/>
            <a:chExt cx="3341337" cy="3773380"/>
          </a:xfrm>
        </p:grpSpPr>
        <p:sp>
          <p:nvSpPr>
            <p:cNvPr id="41" name="Rounded Rectangle 40"/>
            <p:cNvSpPr/>
            <p:nvPr/>
          </p:nvSpPr>
          <p:spPr>
            <a:xfrm>
              <a:off x="3353547" y="2513714"/>
              <a:ext cx="3037417" cy="513435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163773"/>
                <a:satOff val="3877"/>
                <a:lumOff val="4412"/>
                <a:alphaOff val="0"/>
              </a:schemeClr>
            </a:fillRef>
            <a:effectRef idx="0">
              <a:schemeClr val="accent5">
                <a:hueOff val="1163773"/>
                <a:satOff val="3877"/>
                <a:lumOff val="4412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PENYAMPAIAN USULAN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230912" y="3034519"/>
              <a:ext cx="3341337" cy="3252575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00025" indent="-200025">
                <a:buFont typeface="+mj-lt"/>
                <a:buAutoNum type="arabicPeriod"/>
                <a:defRPr/>
              </a:pP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Surat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usulan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diterima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paling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lambat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tahun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setelah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ditetapkan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PAK.</a:t>
              </a:r>
            </a:p>
            <a:p>
              <a:pPr marL="200025" indent="-200025">
                <a:buFont typeface="+mj-lt"/>
                <a:buAutoNum type="arabicPeriod"/>
                <a:defRPr/>
              </a:pP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Pertek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BKN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diterima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paling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lambat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sejak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diterimanya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tembusan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surat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usulan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oleh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BKN.</a:t>
              </a:r>
            </a:p>
            <a:p>
              <a:pPr marL="200025" indent="-200025">
                <a:buFont typeface="+mj-lt"/>
                <a:buAutoNum type="arabicPeriod"/>
                <a:defRPr/>
              </a:pP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Bagi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memasuki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BUP:  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surat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usulan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diterima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paling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lambat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Pertek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BKN 1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bulan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13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sebelum</a:t>
              </a:r>
              <a:r>
                <a:rPr lang="en-US" sz="131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BUP.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2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072188" y="5657851"/>
            <a:ext cx="1483519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238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17910" indent="-160735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642938" indent="-128588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900113" indent="-128588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157288" indent="-128588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414463" indent="-128588" defTabSz="257175" eaLnBrk="0" fontAlgn="base" hangingPunct="0">
              <a:lnSpc>
                <a:spcPct val="90000"/>
              </a:lnSpc>
              <a:spcBef>
                <a:spcPts val="28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671638" indent="-128588" defTabSz="257175" eaLnBrk="0" fontAlgn="base" hangingPunct="0">
              <a:lnSpc>
                <a:spcPct val="90000"/>
              </a:lnSpc>
              <a:spcBef>
                <a:spcPts val="28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928813" indent="-128588" defTabSz="257175" eaLnBrk="0" fontAlgn="base" hangingPunct="0">
              <a:lnSpc>
                <a:spcPct val="90000"/>
              </a:lnSpc>
              <a:spcBef>
                <a:spcPts val="28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2185988" indent="-128588" defTabSz="257175" eaLnBrk="0" fontAlgn="base" hangingPunct="0">
              <a:lnSpc>
                <a:spcPct val="90000"/>
              </a:lnSpc>
              <a:spcBef>
                <a:spcPts val="28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6914F1A7-8D30-47AE-A70F-6180DAC9E3D7}" type="slidenum">
              <a:rPr lang="en-US" altLang="en-US" sz="788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16</a:t>
            </a:fld>
            <a:endParaRPr lang="en-US" altLang="en-US" sz="788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3429001" y="1000744"/>
            <a:ext cx="4305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 err="1">
                <a:latin typeface="Arial" panose="020B0604020202020204" pitchFamily="34" charset="0"/>
              </a:rPr>
              <a:t>Pengangkatan</a:t>
            </a:r>
            <a:r>
              <a:rPr lang="en-US" altLang="en-US" sz="2100" dirty="0">
                <a:latin typeface="Arial" panose="020B0604020202020204" pitchFamily="34" charset="0"/>
              </a:rPr>
              <a:t> JF Ahli </a:t>
            </a:r>
            <a:r>
              <a:rPr lang="en-US" altLang="en-US" sz="2100" dirty="0" err="1">
                <a:latin typeface="Arial" panose="020B0604020202020204" pitchFamily="34" charset="0"/>
              </a:rPr>
              <a:t>Utama</a:t>
            </a:r>
            <a:r>
              <a:rPr lang="en-US" altLang="en-US" sz="2100" dirty="0">
                <a:latin typeface="Arial" panose="020B0604020202020204" pitchFamily="34" charset="0"/>
              </a:rPr>
              <a:t>: </a:t>
            </a:r>
            <a:r>
              <a:rPr lang="en-US" altLang="en-US" sz="2100" dirty="0" err="1">
                <a:latin typeface="Arial" panose="020B0604020202020204" pitchFamily="34" charset="0"/>
              </a:rPr>
              <a:t>Perpindahan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dari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Jabatan</a:t>
            </a:r>
            <a:r>
              <a:rPr lang="en-US" altLang="en-US" sz="2100" dirty="0">
                <a:latin typeface="Arial" panose="020B0604020202020204" pitchFamily="34" charset="0"/>
              </a:rPr>
              <a:t> Lain (1)</a:t>
            </a:r>
          </a:p>
        </p:txBody>
      </p:sp>
      <p:sp>
        <p:nvSpPr>
          <p:cNvPr id="5" name="Flowchart: Internal Storage 4"/>
          <p:cNvSpPr/>
          <p:nvPr/>
        </p:nvSpPr>
        <p:spPr bwMode="auto">
          <a:xfrm>
            <a:off x="2012343" y="1920293"/>
            <a:ext cx="4981575" cy="3683794"/>
          </a:xfrm>
          <a:prstGeom prst="flowChartInternalStorag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00025" indent="-200025">
              <a:buFont typeface="+mj-lt"/>
              <a:buAutoNum type="alphaLcPeriod"/>
              <a:defRPr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</a:t>
            </a:r>
          </a:p>
          <a:p>
            <a:pPr marL="200025" indent="-200025">
              <a:buFont typeface="+mj-lt"/>
              <a:buAutoNum type="alphaLcPeriod"/>
              <a:defRPr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Berintegritas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bermoral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" indent="-200025">
              <a:buFont typeface="+mj-lt"/>
              <a:buAutoNum type="alphaLcPeriod"/>
              <a:defRPr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Sehat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jasmani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rohani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" indent="-200025">
              <a:buFont typeface="+mj-lt"/>
              <a:buAutoNum type="alphaLcPeriod"/>
              <a:defRPr/>
            </a:pP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S1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Diploma IV</a:t>
            </a:r>
          </a:p>
          <a:p>
            <a:pPr marL="200025" indent="-200025">
              <a:buFont typeface="+mj-lt"/>
              <a:buAutoNum type="alphaLcPeriod"/>
              <a:defRPr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Mengikuti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Lulus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Uji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Manajerial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Kultural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" indent="-200025">
              <a:buFont typeface="+mj-lt"/>
              <a:buAutoNum type="alphaLcPeriod"/>
              <a:defRPr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Berpengalaman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JF yang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diduduki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min. 2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" indent="-200025">
              <a:buFont typeface="+mj-lt"/>
              <a:buAutoNum type="alphaLcPeriod"/>
              <a:defRPr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terakhir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min. BAIK)</a:t>
            </a:r>
          </a:p>
          <a:p>
            <a:pPr marL="200025" indent="-200025">
              <a:buFont typeface="+mj-lt"/>
              <a:buAutoNum type="alphaLcPeriod"/>
              <a:defRPr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Berusia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max. 60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" indent="-200025">
              <a:buFont typeface="+mj-lt"/>
              <a:buAutoNum type="alphaLcPeriod"/>
              <a:defRPr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Ketersediaan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lowongan</a:t>
            </a:r>
            <a:endParaRPr lang="en-US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0025" indent="-200025">
              <a:buFont typeface="+mj-lt"/>
              <a:buAutoNum type="alphaLcPeriod"/>
              <a:defRPr/>
            </a:pP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Persyaratan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PUU JF</a:t>
            </a:r>
          </a:p>
        </p:txBody>
      </p:sp>
      <p:sp>
        <p:nvSpPr>
          <p:cNvPr id="22" name="Up Ribbon 21"/>
          <p:cNvSpPr/>
          <p:nvPr/>
        </p:nvSpPr>
        <p:spPr bwMode="auto">
          <a:xfrm>
            <a:off x="1482515" y="1791706"/>
            <a:ext cx="2499122" cy="748903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PERSYARATAN: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6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072188" y="5657851"/>
            <a:ext cx="1483519" cy="2738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238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17910" indent="-160735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125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642938" indent="-128588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900113" indent="-128588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157288" indent="-128588">
              <a:lnSpc>
                <a:spcPct val="90000"/>
              </a:lnSpc>
              <a:spcBef>
                <a:spcPts val="282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414463" indent="-128588" defTabSz="257175" eaLnBrk="0" fontAlgn="base" hangingPunct="0">
              <a:lnSpc>
                <a:spcPct val="90000"/>
              </a:lnSpc>
              <a:spcBef>
                <a:spcPts val="28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1671638" indent="-128588" defTabSz="257175" eaLnBrk="0" fontAlgn="base" hangingPunct="0">
              <a:lnSpc>
                <a:spcPct val="90000"/>
              </a:lnSpc>
              <a:spcBef>
                <a:spcPts val="28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1928813" indent="-128588" defTabSz="257175" eaLnBrk="0" fontAlgn="base" hangingPunct="0">
              <a:lnSpc>
                <a:spcPct val="90000"/>
              </a:lnSpc>
              <a:spcBef>
                <a:spcPts val="28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2185988" indent="-128588" defTabSz="257175" eaLnBrk="0" fontAlgn="base" hangingPunct="0">
              <a:lnSpc>
                <a:spcPct val="90000"/>
              </a:lnSpc>
              <a:spcBef>
                <a:spcPts val="282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F1A64FDD-6991-4167-BDE3-0D68A4C46D15}" type="slidenum">
              <a:rPr lang="en-US" altLang="en-US" sz="788">
                <a:solidFill>
                  <a:schemeClr val="bg1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17</a:t>
            </a:fld>
            <a:endParaRPr lang="en-US" altLang="en-US" sz="788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2455116" y="894160"/>
            <a:ext cx="4953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 err="1">
                <a:latin typeface="Arial" panose="020B0604020202020204" pitchFamily="34" charset="0"/>
              </a:rPr>
              <a:t>Pengangkatan</a:t>
            </a:r>
            <a:r>
              <a:rPr lang="en-US" altLang="en-US" sz="2100" dirty="0">
                <a:latin typeface="Arial" panose="020B0604020202020204" pitchFamily="34" charset="0"/>
              </a:rPr>
              <a:t> JF Ahli </a:t>
            </a:r>
            <a:r>
              <a:rPr lang="en-US" altLang="en-US" sz="2100" dirty="0" err="1">
                <a:latin typeface="Arial" panose="020B0604020202020204" pitchFamily="34" charset="0"/>
              </a:rPr>
              <a:t>Utama</a:t>
            </a:r>
            <a:r>
              <a:rPr lang="en-US" altLang="en-US" sz="2100" dirty="0">
                <a:latin typeface="Arial" panose="020B0604020202020204" pitchFamily="34" charset="0"/>
              </a:rPr>
              <a:t>: </a:t>
            </a:r>
            <a:r>
              <a:rPr lang="en-US" altLang="en-US" sz="2100" dirty="0" err="1">
                <a:latin typeface="Arial" panose="020B0604020202020204" pitchFamily="34" charset="0"/>
              </a:rPr>
              <a:t>Perpindahan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dari</a:t>
            </a:r>
            <a:r>
              <a:rPr lang="en-US" altLang="en-US" sz="2100" dirty="0">
                <a:latin typeface="Arial" panose="020B0604020202020204" pitchFamily="34" charset="0"/>
              </a:rPr>
              <a:t> </a:t>
            </a:r>
            <a:r>
              <a:rPr lang="en-US" altLang="en-US" sz="2100" dirty="0" err="1">
                <a:latin typeface="Arial" panose="020B0604020202020204" pitchFamily="34" charset="0"/>
              </a:rPr>
              <a:t>Jabatan</a:t>
            </a:r>
            <a:r>
              <a:rPr lang="en-US" altLang="en-US" sz="2100" dirty="0">
                <a:latin typeface="Arial" panose="020B0604020202020204" pitchFamily="34" charset="0"/>
              </a:rPr>
              <a:t> Lain - </a:t>
            </a:r>
            <a:r>
              <a:rPr lang="en-US" altLang="en-US" sz="2100" dirty="0">
                <a:latin typeface="Arial" panose="020B0604020202020204" pitchFamily="34" charset="0"/>
                <a:hlinkClick r:id="rId3" action="ppaction://hlinksldjump"/>
              </a:rPr>
              <a:t>JPT</a:t>
            </a:r>
            <a:r>
              <a:rPr lang="en-US" altLang="en-US" sz="2100" dirty="0">
                <a:latin typeface="Arial" panose="020B0604020202020204" pitchFamily="34" charset="0"/>
              </a:rPr>
              <a:t> (2)</a:t>
            </a:r>
          </a:p>
        </p:txBody>
      </p:sp>
      <p:grpSp>
        <p:nvGrpSpPr>
          <p:cNvPr id="18436" name="Group 10"/>
          <p:cNvGrpSpPr>
            <a:grpSpLocks/>
          </p:cNvGrpSpPr>
          <p:nvPr/>
        </p:nvGrpSpPr>
        <p:grpSpPr bwMode="auto">
          <a:xfrm>
            <a:off x="1358550" y="1838326"/>
            <a:ext cx="6291263" cy="3956448"/>
            <a:chOff x="273050" y="1308100"/>
            <a:chExt cx="8388350" cy="5275260"/>
          </a:xfrm>
        </p:grpSpPr>
        <p:sp>
          <p:nvSpPr>
            <p:cNvPr id="5" name="Rectangle 4"/>
            <p:cNvSpPr/>
            <p:nvPr/>
          </p:nvSpPr>
          <p:spPr>
            <a:xfrm>
              <a:off x="273050" y="3738562"/>
              <a:ext cx="4133850" cy="284479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00025" indent="-200025">
                <a:buFont typeface="+mj-lt"/>
                <a:buAutoNum type="arabicPeriod"/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Surat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harus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disampaikan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pada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PEJABAT YBS MASIH MENDUDUKI JPT.</a:t>
              </a:r>
            </a:p>
            <a:p>
              <a:pPr marL="200025" indent="-200025">
                <a:buFont typeface="+mj-lt"/>
                <a:buAutoNum type="arabicPeriod"/>
                <a:defRPr/>
              </a:pP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Pertek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BKN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diterima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paling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lambat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sejak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diterimanya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tembusan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oleh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BKN.</a:t>
              </a:r>
            </a:p>
            <a:p>
              <a:pPr marL="200025" indent="-200025">
                <a:buFont typeface="+mj-lt"/>
                <a:buAutoNum type="arabicPeriod"/>
                <a:defRPr/>
              </a:pP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Bagi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memasuki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BUP: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diterima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paling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lambat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Pertek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BKN 1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sebelum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BUP.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06900" y="1308100"/>
              <a:ext cx="4254500" cy="3086098"/>
            </a:xfrm>
            <a:prstGeom prst="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Surat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ASLI</a:t>
              </a: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Sertifikat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tanda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lulus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Uji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Kompetensi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Teknis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Manajerial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Sosial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Kultural</a:t>
              </a:r>
              <a:endPara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ASLI PAK 1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tahun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terakhir</a:t>
              </a:r>
              <a:endPara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 SK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Pangkat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terakhir</a:t>
              </a:r>
              <a:endPara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 SK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Jabatan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terakhir</a:t>
              </a:r>
              <a:endPara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 SKP 2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tahun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terakhir</a:t>
              </a:r>
              <a:endPara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SURAT PERNYATAAN MASIH MENDUDUKI JPT</a:t>
              </a: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persyaratan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wajib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lain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PUU JF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606425" y="1990725"/>
              <a:ext cx="3467100" cy="914399"/>
            </a:xfrm>
            <a:prstGeom prst="right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KELENGKAPAN BERKAS</a:t>
              </a:r>
            </a:p>
          </p:txBody>
        </p:sp>
        <p:sp>
          <p:nvSpPr>
            <p:cNvPr id="10" name="Left Arrow 9"/>
            <p:cNvSpPr/>
            <p:nvPr/>
          </p:nvSpPr>
          <p:spPr>
            <a:xfrm>
              <a:off x="4729163" y="4749798"/>
              <a:ext cx="3609975" cy="1041399"/>
            </a:xfrm>
            <a:prstGeom prst="leftArrow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PENYAMPAIAN USULAN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3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84107" y="5467351"/>
            <a:ext cx="1483519" cy="273844"/>
          </a:xfrm>
        </p:spPr>
        <p:txBody>
          <a:bodyPr>
            <a:normAutofit/>
          </a:bodyPr>
          <a:lstStyle/>
          <a:p>
            <a:pPr>
              <a:defRPr/>
            </a:pPr>
            <a:fld id="{EF0897B7-18C7-4C40-B340-F39A8D27F556}" type="slidenum">
              <a:rPr lang="en-US" altLang="en-US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2069" y="997744"/>
            <a:ext cx="6505575" cy="71558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Pengangkatan</a:t>
            </a:r>
            <a:r>
              <a:rPr lang="en-US" sz="20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JF Ahli </a:t>
            </a:r>
            <a:r>
              <a:rPr lang="en-US" sz="20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20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defRPr/>
            </a:pPr>
            <a:r>
              <a:rPr lang="en-US" sz="20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Perpindahan</a:t>
            </a:r>
            <a:r>
              <a:rPr lang="en-US" sz="20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20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- </a:t>
            </a:r>
            <a:r>
              <a:rPr lang="en-US" sz="20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antarJF</a:t>
            </a:r>
            <a:r>
              <a:rPr lang="en-US" sz="20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Ahli </a:t>
            </a:r>
            <a:r>
              <a:rPr lang="en-US" sz="202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Utama</a:t>
            </a:r>
            <a:r>
              <a:rPr lang="en-US" sz="20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</a:p>
        </p:txBody>
      </p:sp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1376363" y="1838326"/>
            <a:ext cx="6291263" cy="3956448"/>
            <a:chOff x="273050" y="1308100"/>
            <a:chExt cx="8388350" cy="5275260"/>
          </a:xfrm>
        </p:grpSpPr>
        <p:sp>
          <p:nvSpPr>
            <p:cNvPr id="7" name="Rectangle 6"/>
            <p:cNvSpPr/>
            <p:nvPr/>
          </p:nvSpPr>
          <p:spPr>
            <a:xfrm>
              <a:off x="273050" y="3738562"/>
              <a:ext cx="4133850" cy="2844798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00025" indent="-200025">
                <a:buFont typeface="+mj-lt"/>
                <a:buAutoNum type="arabicPeriod"/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Surat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harus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disampaikan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pada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PEJABAT YBS SEDANG MENDUDUKI JF AHLI UTAMA.</a:t>
              </a:r>
            </a:p>
            <a:p>
              <a:pPr marL="200025" indent="-200025">
                <a:buFont typeface="+mj-lt"/>
                <a:buAutoNum type="arabicPeriod"/>
                <a:defRPr/>
              </a:pP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Pertek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BKN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diterima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paling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lambat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sejak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diterimanya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tembusan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oleh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BKN.</a:t>
              </a:r>
            </a:p>
            <a:p>
              <a:pPr marL="200025" indent="-200025">
                <a:buFont typeface="+mj-lt"/>
                <a:buAutoNum type="arabicPeriod"/>
                <a:defRPr/>
              </a:pP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Bagi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memasuki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BUP: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diterima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paling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lambat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Pertek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BKN 1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sebelum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BUP.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06900" y="1308100"/>
              <a:ext cx="4254500" cy="3086098"/>
            </a:xfrm>
            <a:prstGeom prst="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Surat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Usulan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ASLI</a:t>
              </a: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Sertifikat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tanda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lulus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Uji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Kompetensi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Teknis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Manajerial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Sosial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Kultural</a:t>
              </a:r>
              <a:endPara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ASLI PAK 1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terakhir</a:t>
              </a:r>
              <a:endPara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 SK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Pangkat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terakhir</a:t>
              </a:r>
              <a:endPara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 SK JABATAN SEBAGAI JF AHLI UTAMA</a:t>
              </a: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 SKP 2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tahun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terakhir</a:t>
              </a:r>
              <a:endPara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00025" indent="-200025">
                <a:buFont typeface="+mj-lt"/>
                <a:buAutoNum type="alphaLcPeriod"/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FC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persyaratan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wajib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lain </a:t>
              </a:r>
              <a:r>
                <a:rPr lang="en-US" sz="13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PUU JF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06425" y="1990725"/>
              <a:ext cx="3467100" cy="914399"/>
            </a:xfrm>
            <a:prstGeom prst="rightArrow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KELENGKAPAN BERKAS</a:t>
              </a:r>
            </a:p>
          </p:txBody>
        </p:sp>
        <p:sp>
          <p:nvSpPr>
            <p:cNvPr id="10" name="Left Arrow 9"/>
            <p:cNvSpPr/>
            <p:nvPr/>
          </p:nvSpPr>
          <p:spPr>
            <a:xfrm>
              <a:off x="4729163" y="4749798"/>
              <a:ext cx="3609975" cy="1041399"/>
            </a:xfrm>
            <a:prstGeom prst="leftArrow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PENYAMPAIAN USULAN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9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48" y="249299"/>
            <a:ext cx="8147248" cy="851694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Pemberhentian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712" y="1325121"/>
            <a:ext cx="5082062" cy="474605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dilampirkan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berkas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pemberhentian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ditujukan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PPK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 Surat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pengangkatan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Negara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PNS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diangkat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Negara,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ditujukan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PPK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pengangkatan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komisioner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beserta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Pelantikan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PNS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diangkat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struktural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ditujukan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PPK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 Surat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penahanan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KPK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PNS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ditahan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tersangka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423" y="1325121"/>
            <a:ext cx="2967289" cy="4801042"/>
          </a:xfrm>
          <a:prstGeom prst="round2Diag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diberhentikan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SzPct val="100000"/>
              <a:buFont typeface="+mj-lt"/>
              <a:buAutoNum type="alphaLcPeriod"/>
              <a:tabLst>
                <a:tab pos="26352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diangkat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buSzPct val="100000"/>
              <a:buFont typeface="+mj-lt"/>
              <a:buAutoNum type="alphaLcPeriod"/>
              <a:tabLst>
                <a:tab pos="263525" algn="l"/>
              </a:tabLst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diangkat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komisioner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nonstruktural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SzPct val="100000"/>
              <a:buFont typeface="+mj-lt"/>
              <a:buAutoNum type="alphaLcPeriod"/>
              <a:tabLst>
                <a:tab pos="263525" algn="l"/>
              </a:tabLst>
            </a:pPr>
            <a:r>
              <a:rPr lang="sv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ditahan karena menjadi tersangka tindak pidana 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832915"/>
            <a:ext cx="9144001" cy="2634186"/>
          </a:xfrm>
          <a:prstGeom prst="rect">
            <a:avLst/>
          </a:prstGeom>
          <a:solidFill>
            <a:schemeClr val="tx1"/>
          </a:solidFill>
        </p:spPr>
      </p:sp>
      <p:grpSp>
        <p:nvGrpSpPr>
          <p:cNvPr id="3" name="Group 3"/>
          <p:cNvGrpSpPr/>
          <p:nvPr/>
        </p:nvGrpSpPr>
        <p:grpSpPr>
          <a:xfrm>
            <a:off x="304800" y="1209435"/>
            <a:ext cx="8648700" cy="1249935"/>
            <a:chOff x="0" y="-114300"/>
            <a:chExt cx="19959486" cy="3333158"/>
          </a:xfrm>
        </p:grpSpPr>
        <p:sp>
          <p:nvSpPr>
            <p:cNvPr id="4" name="TextBox 4"/>
            <p:cNvSpPr txBox="1"/>
            <p:nvPr/>
          </p:nvSpPr>
          <p:spPr>
            <a:xfrm>
              <a:off x="0" y="-114300"/>
              <a:ext cx="19959486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 b="1" dirty="0" err="1">
                  <a:solidFill>
                    <a:srgbClr val="FFDB15"/>
                  </a:solidFill>
                  <a:latin typeface="Montserrat Classic"/>
                </a:rPr>
                <a:t>Dasar</a:t>
              </a:r>
              <a:r>
                <a:rPr lang="en-US" sz="2800" b="1" dirty="0">
                  <a:solidFill>
                    <a:srgbClr val="FFDB15"/>
                  </a:solidFill>
                  <a:latin typeface="Montserrat Classic"/>
                </a:rPr>
                <a:t> </a:t>
              </a:r>
              <a:r>
                <a:rPr lang="en-US" sz="2800" b="1" dirty="0" err="1">
                  <a:solidFill>
                    <a:srgbClr val="FFDB15"/>
                  </a:solidFill>
                  <a:latin typeface="Montserrat Classic"/>
                </a:rPr>
                <a:t>Hukum</a:t>
              </a:r>
              <a:endParaRPr lang="en-US" sz="2800" b="1" dirty="0">
                <a:solidFill>
                  <a:srgbClr val="FFDB15"/>
                </a:solidFill>
                <a:latin typeface="Montserrat Classic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27742" y="1235411"/>
              <a:ext cx="19303999" cy="19834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spc="34" dirty="0" err="1">
                  <a:solidFill>
                    <a:schemeClr val="bg1"/>
                  </a:solidFill>
                  <a:latin typeface="Montserrat Classic"/>
                </a:rPr>
                <a:t>Peraturan</a:t>
              </a:r>
              <a:r>
                <a:rPr lang="en-US" sz="2100" spc="34" dirty="0">
                  <a:solidFill>
                    <a:schemeClr val="bg1"/>
                  </a:solidFill>
                  <a:latin typeface="Montserrat Classic"/>
                </a:rPr>
                <a:t> </a:t>
              </a:r>
              <a:r>
                <a:rPr lang="en-US" sz="2100" spc="34" dirty="0" err="1">
                  <a:solidFill>
                    <a:schemeClr val="bg1"/>
                  </a:solidFill>
                  <a:latin typeface="Montserrat Classic"/>
                </a:rPr>
                <a:t>Perundang-undangan</a:t>
              </a:r>
              <a:r>
                <a:rPr lang="en-US" sz="2100" spc="34" dirty="0">
                  <a:solidFill>
                    <a:schemeClr val="bg1"/>
                  </a:solidFill>
                  <a:latin typeface="Montserrat Classic"/>
                </a:rPr>
                <a:t> </a:t>
              </a:r>
              <a:r>
                <a:rPr lang="en-US" sz="2100" spc="34" dirty="0" err="1">
                  <a:solidFill>
                    <a:schemeClr val="bg1"/>
                  </a:solidFill>
                  <a:latin typeface="Montserrat Classic"/>
                </a:rPr>
                <a:t>terkait</a:t>
              </a:r>
              <a:r>
                <a:rPr lang="en-US" sz="2100" spc="34" dirty="0">
                  <a:solidFill>
                    <a:schemeClr val="bg1"/>
                  </a:solidFill>
                  <a:latin typeface="Montserrat Classic"/>
                </a:rPr>
                <a:t> </a:t>
              </a:r>
              <a:r>
                <a:rPr lang="en-US" sz="2100" spc="34" dirty="0" err="1">
                  <a:solidFill>
                    <a:schemeClr val="bg1"/>
                  </a:solidFill>
                  <a:latin typeface="Montserrat Classic"/>
                </a:rPr>
                <a:t>Pengangkatan</a:t>
              </a:r>
              <a:r>
                <a:rPr lang="en-US" sz="2100" spc="34" dirty="0">
                  <a:solidFill>
                    <a:schemeClr val="bg1"/>
                  </a:solidFill>
                  <a:latin typeface="Montserrat Classic"/>
                </a:rPr>
                <a:t> </a:t>
              </a:r>
              <a:r>
                <a:rPr lang="en-US" sz="2100" spc="34" dirty="0" err="1">
                  <a:solidFill>
                    <a:schemeClr val="bg1"/>
                  </a:solidFill>
                  <a:latin typeface="Montserrat Classic"/>
                </a:rPr>
                <a:t>dan</a:t>
              </a:r>
              <a:r>
                <a:rPr lang="en-US" sz="2100" spc="34" dirty="0">
                  <a:solidFill>
                    <a:schemeClr val="bg1"/>
                  </a:solidFill>
                  <a:latin typeface="Montserrat Classic"/>
                </a:rPr>
                <a:t> </a:t>
              </a:r>
              <a:r>
                <a:rPr lang="en-US" sz="2100" spc="34" dirty="0" err="1">
                  <a:solidFill>
                    <a:schemeClr val="bg1"/>
                  </a:solidFill>
                  <a:latin typeface="Montserrat Classic"/>
                </a:rPr>
                <a:t>Pemberhentian</a:t>
              </a:r>
              <a:r>
                <a:rPr lang="en-US" sz="2100" spc="34" dirty="0">
                  <a:solidFill>
                    <a:schemeClr val="bg1"/>
                  </a:solidFill>
                  <a:latin typeface="Montserrat Classic"/>
                </a:rPr>
                <a:t> </a:t>
              </a:r>
              <a:r>
                <a:rPr lang="en-US" sz="2100" spc="34" dirty="0" err="1">
                  <a:solidFill>
                    <a:schemeClr val="bg1"/>
                  </a:solidFill>
                  <a:latin typeface="Montserrat Classic"/>
                </a:rPr>
                <a:t>bagi</a:t>
              </a:r>
              <a:r>
                <a:rPr lang="en-US" sz="2100" spc="34" dirty="0">
                  <a:solidFill>
                    <a:schemeClr val="bg1"/>
                  </a:solidFill>
                  <a:latin typeface="Montserrat Classic"/>
                </a:rPr>
                <a:t> </a:t>
              </a:r>
              <a:r>
                <a:rPr lang="en-US" sz="2100" spc="34" dirty="0" err="1">
                  <a:solidFill>
                    <a:schemeClr val="bg1"/>
                  </a:solidFill>
                  <a:latin typeface="Montserrat Classic"/>
                </a:rPr>
                <a:t>Pegawai</a:t>
              </a:r>
              <a:r>
                <a:rPr lang="en-US" sz="2100" spc="34" dirty="0">
                  <a:solidFill>
                    <a:schemeClr val="bg1"/>
                  </a:solidFill>
                  <a:latin typeface="Montserrat Classic"/>
                </a:rPr>
                <a:t> </a:t>
              </a:r>
              <a:r>
                <a:rPr lang="en-US" sz="2100" spc="34" dirty="0" err="1">
                  <a:solidFill>
                    <a:schemeClr val="bg1"/>
                  </a:solidFill>
                  <a:latin typeface="Montserrat Classic"/>
                </a:rPr>
                <a:t>Negeri</a:t>
              </a:r>
              <a:r>
                <a:rPr lang="en-US" sz="2100" spc="34" dirty="0">
                  <a:solidFill>
                    <a:schemeClr val="bg1"/>
                  </a:solidFill>
                  <a:latin typeface="Montserrat Classic"/>
                </a:rPr>
                <a:t> </a:t>
              </a:r>
              <a:r>
                <a:rPr lang="en-US" sz="2100" spc="34" dirty="0" err="1">
                  <a:solidFill>
                    <a:schemeClr val="bg1"/>
                  </a:solidFill>
                  <a:latin typeface="Montserrat Classic"/>
                </a:rPr>
                <a:t>Sipil</a:t>
              </a:r>
              <a:endParaRPr lang="en-US" sz="2100" spc="34" dirty="0">
                <a:solidFill>
                  <a:schemeClr val="bg1"/>
                </a:solidFill>
                <a:latin typeface="Montserrat Classic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76029" y="2848018"/>
            <a:ext cx="1853078" cy="2082144"/>
            <a:chOff x="4011975" y="3981536"/>
            <a:chExt cx="3706156" cy="4164288"/>
          </a:xfrm>
        </p:grpSpPr>
        <p:sp>
          <p:nvSpPr>
            <p:cNvPr id="7" name="TextBox 7"/>
            <p:cNvSpPr txBox="1"/>
            <p:nvPr/>
          </p:nvSpPr>
          <p:spPr>
            <a:xfrm>
              <a:off x="4011975" y="6914718"/>
              <a:ext cx="2839184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0"/>
                </a:lnSpc>
              </a:pP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PP No. 11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Tahun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2017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ttg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Manajemen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PNS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4241201" y="3981536"/>
              <a:ext cx="3476930" cy="2603824"/>
              <a:chOff x="0" y="0"/>
              <a:chExt cx="2247115" cy="1532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244457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2244457" h="1511300">
                    <a:moveTo>
                      <a:pt x="2126858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2244457" y="781050"/>
                    </a:lnTo>
                    <a:lnTo>
                      <a:pt x="2244457" y="730250"/>
                    </a:lnTo>
                    <a:lnTo>
                      <a:pt x="2126858" y="730250"/>
                    </a:lnTo>
                    <a:close/>
                  </a:path>
                </a:pathLst>
              </a:custGeom>
              <a:solidFill>
                <a:srgbClr val="FFDB15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F3F5F9"/>
              </a:solidFill>
            </p:spPr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863147" y="4659429"/>
              <a:ext cx="1136839" cy="1248041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4467950" y="2827845"/>
            <a:ext cx="1899622" cy="2902882"/>
            <a:chOff x="7385659" y="3981536"/>
            <a:chExt cx="3799244" cy="5805762"/>
          </a:xfrm>
        </p:grpSpPr>
        <p:sp>
          <p:nvSpPr>
            <p:cNvPr id="8" name="TextBox 8"/>
            <p:cNvSpPr txBox="1"/>
            <p:nvPr/>
          </p:nvSpPr>
          <p:spPr>
            <a:xfrm>
              <a:off x="7385659" y="6914717"/>
              <a:ext cx="2839184" cy="2872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10"/>
                </a:lnSpc>
              </a:pP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PP No. 12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Tahun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2002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ttg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Perubahan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Atas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PP No. 99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Tahun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2000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ttg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Kenaikan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Pangkat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PNS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7707973" y="3981536"/>
              <a:ext cx="3476930" cy="2603824"/>
              <a:chOff x="0" y="0"/>
              <a:chExt cx="2247115" cy="1532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244457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2244457" h="1511300">
                    <a:moveTo>
                      <a:pt x="2126858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2244457" y="781050"/>
                    </a:lnTo>
                    <a:lnTo>
                      <a:pt x="2244457" y="730250"/>
                    </a:lnTo>
                    <a:lnTo>
                      <a:pt x="2126858" y="730250"/>
                    </a:lnTo>
                    <a:close/>
                  </a:path>
                </a:pathLst>
              </a:custGeom>
              <a:solidFill>
                <a:srgbClr val="FFDB15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020301"/>
              </a:solid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319758" y="4659429"/>
              <a:ext cx="1136839" cy="124804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229278" y="2827845"/>
            <a:ext cx="1870859" cy="2748993"/>
            <a:chOff x="10861074" y="3981536"/>
            <a:chExt cx="3741717" cy="5497984"/>
          </a:xfrm>
        </p:grpSpPr>
        <p:sp>
          <p:nvSpPr>
            <p:cNvPr id="9" name="TextBox 9"/>
            <p:cNvSpPr txBox="1"/>
            <p:nvPr/>
          </p:nvSpPr>
          <p:spPr>
            <a:xfrm>
              <a:off x="10861074" y="6914717"/>
              <a:ext cx="2849343" cy="2564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Perpres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No. 24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Tahun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2015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ttg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Kementerian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</a:t>
              </a:r>
              <a:r>
                <a:rPr lang="en-US" sz="1400" dirty="0" err="1">
                  <a:solidFill>
                    <a:srgbClr val="020301"/>
                  </a:solidFill>
                  <a:latin typeface="Montserrat Light"/>
                </a:rPr>
                <a:t>Sekretariat</a:t>
              </a:r>
              <a:r>
                <a:rPr lang="en-US" sz="1400" dirty="0">
                  <a:solidFill>
                    <a:srgbClr val="020301"/>
                  </a:solidFill>
                  <a:latin typeface="Montserrat Light"/>
                </a:rPr>
                <a:t> Negara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11125861" y="3981536"/>
              <a:ext cx="3476930" cy="2603824"/>
              <a:chOff x="0" y="0"/>
              <a:chExt cx="2247115" cy="1532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244457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2244457" h="1511300">
                    <a:moveTo>
                      <a:pt x="2126858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2244457" y="781050"/>
                    </a:lnTo>
                    <a:lnTo>
                      <a:pt x="2244457" y="730250"/>
                    </a:lnTo>
                    <a:lnTo>
                      <a:pt x="2126858" y="730250"/>
                    </a:lnTo>
                    <a:close/>
                  </a:path>
                </a:pathLst>
              </a:custGeom>
              <a:solidFill>
                <a:srgbClr val="FFDB15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F3F5F9"/>
              </a:solidFill>
            </p:spPr>
          </p:sp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727487" y="4659429"/>
              <a:ext cx="1136839" cy="124804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069086" y="2824161"/>
            <a:ext cx="1858801" cy="1979552"/>
            <a:chOff x="533400" y="3981536"/>
            <a:chExt cx="3717601" cy="3959104"/>
          </a:xfrm>
        </p:grpSpPr>
        <p:sp>
          <p:nvSpPr>
            <p:cNvPr id="6" name="TextBox 6"/>
            <p:cNvSpPr txBox="1"/>
            <p:nvPr/>
          </p:nvSpPr>
          <p:spPr>
            <a:xfrm>
              <a:off x="533400" y="6914718"/>
              <a:ext cx="2839183" cy="10259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s-ES" sz="1400" dirty="0">
                  <a:solidFill>
                    <a:srgbClr val="020301"/>
                  </a:solidFill>
                  <a:latin typeface="Montserrat Light"/>
                </a:rPr>
                <a:t>UU No. 5 </a:t>
              </a:r>
              <a:r>
                <a:rPr lang="es-ES" sz="1400" dirty="0" err="1">
                  <a:solidFill>
                    <a:srgbClr val="020301"/>
                  </a:solidFill>
                  <a:latin typeface="Montserrat Light"/>
                </a:rPr>
                <a:t>Tahun</a:t>
              </a:r>
              <a:r>
                <a:rPr lang="es-ES" sz="1400" dirty="0">
                  <a:solidFill>
                    <a:srgbClr val="020301"/>
                  </a:solidFill>
                  <a:latin typeface="Montserrat Light"/>
                </a:rPr>
                <a:t> 2014 </a:t>
              </a:r>
              <a:r>
                <a:rPr lang="es-ES" sz="1400" dirty="0" err="1">
                  <a:solidFill>
                    <a:srgbClr val="020301"/>
                  </a:solidFill>
                  <a:latin typeface="Montserrat Light"/>
                </a:rPr>
                <a:t>ttg</a:t>
              </a:r>
              <a:r>
                <a:rPr lang="es-ES" sz="1400" dirty="0">
                  <a:solidFill>
                    <a:srgbClr val="020301"/>
                  </a:solidFill>
                  <a:latin typeface="Montserrat Light"/>
                </a:rPr>
                <a:t> ASN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774071" y="3981536"/>
              <a:ext cx="3476930" cy="2603824"/>
              <a:chOff x="0" y="0"/>
              <a:chExt cx="2247115" cy="15328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244457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2244457" h="1511300">
                    <a:moveTo>
                      <a:pt x="2126858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2244457" y="781050"/>
                    </a:lnTo>
                    <a:lnTo>
                      <a:pt x="2244457" y="730250"/>
                    </a:lnTo>
                    <a:lnTo>
                      <a:pt x="2126858" y="730250"/>
                    </a:lnTo>
                    <a:close/>
                  </a:path>
                </a:pathLst>
              </a:custGeom>
              <a:solidFill>
                <a:srgbClr val="FFDB15"/>
              </a:solid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020301"/>
              </a:solidFill>
            </p:spPr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24142" y="4579868"/>
              <a:ext cx="878020" cy="1407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3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147248" cy="720080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Pemberhentian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Hormat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192" y="1472540"/>
            <a:ext cx="8003232" cy="4699661"/>
          </a:xfrm>
          <a:noFill/>
          <a:ln w="5715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sv-S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 diberhentikan tidak dengan hormat apabila: </a:t>
            </a:r>
          </a:p>
          <a:p>
            <a:pPr marL="342900" indent="-342900">
              <a:buFont typeface="+mj-lt"/>
              <a:buAutoNum type="alphaLcPeriod"/>
              <a:tabLst>
                <a:tab pos="263525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penyelewengan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Pancasila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Undang-Undang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Negara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Indonesia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1945; </a:t>
            </a:r>
          </a:p>
          <a:p>
            <a:pPr marL="342900" indent="-342900">
              <a:buFont typeface="+mj-lt"/>
              <a:buAutoNum type="alphaLcPeriod"/>
              <a:tabLst>
                <a:tab pos="263525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dipidana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penjara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kurungan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putusan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pengadilan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kejahatan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kejahatan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hubungannya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indent="-342900">
              <a:buFont typeface="+mj-lt"/>
              <a:buAutoNum type="alphaLcPeriod"/>
              <a:tabLst>
                <a:tab pos="263525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partai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lphaLcPeriod"/>
              <a:tabLst>
                <a:tab pos="263525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dipidana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penjara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putusan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pengadilan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kekuatan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penjara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paling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singkat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pidana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berencana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5000"/>
          </a:blip>
          <a:srcRect l="3524" r="28170"/>
          <a:stretch>
            <a:fillRect/>
          </a:stretch>
        </p:blipFill>
        <p:spPr>
          <a:xfrm>
            <a:off x="4661350" y="857250"/>
            <a:ext cx="4482651" cy="51435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1371600"/>
            <a:ext cx="5874745" cy="41148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521304" y="2655856"/>
            <a:ext cx="518522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Pasal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 53 UU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Nomor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 5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Tahun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 2014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tentang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Aparatur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Sipil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Negara 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dan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Pasal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 3 PP No. 11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Tahun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 2017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tentang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Manajemen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PNS</a:t>
            </a:r>
          </a:p>
          <a:p>
            <a:pPr algn="ctr">
              <a:lnSpc>
                <a:spcPts val="1750"/>
              </a:lnSpc>
            </a:pPr>
            <a:endParaRPr lang="en-US" dirty="0">
              <a:solidFill>
                <a:srgbClr val="020301"/>
              </a:solidFill>
              <a:latin typeface="Montserrat Light"/>
            </a:endParaRPr>
          </a:p>
          <a:p>
            <a:pPr algn="just">
              <a:lnSpc>
                <a:spcPts val="1750"/>
              </a:lnSpc>
            </a:pPr>
            <a:r>
              <a:rPr lang="en-US" b="1" dirty="0">
                <a:solidFill>
                  <a:srgbClr val="020301"/>
                </a:solidFill>
                <a:latin typeface="Montserrat Light"/>
              </a:rPr>
              <a:t>"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Presiden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 RI 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selaku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Pemegang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Kekuasaan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Tertinggi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Pembinaan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ASN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berwenang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menetapkan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Pengangkatan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dan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Pemberhentian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PNS yang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menduduki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dirty="0" err="1">
                <a:solidFill>
                  <a:srgbClr val="020301"/>
                </a:solidFill>
                <a:latin typeface="Montserrat Light"/>
              </a:rPr>
              <a:t>jabatan</a:t>
            </a:r>
            <a:r>
              <a:rPr lang="en-US" dirty="0">
                <a:solidFill>
                  <a:srgbClr val="020301"/>
                </a:solidFill>
                <a:latin typeface="Montserrat Light"/>
              </a:rPr>
              <a:t>: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Jabatan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Pimpinan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 Tinggi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Utama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,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Jabatan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Pimpinan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 Tinggi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Madya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,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dan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Jabatan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Fungsional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 Ahli </a:t>
            </a:r>
            <a:r>
              <a:rPr lang="en-US" b="1" dirty="0" err="1">
                <a:solidFill>
                  <a:srgbClr val="020301"/>
                </a:solidFill>
                <a:latin typeface="Montserrat Light"/>
              </a:rPr>
              <a:t>Utama</a:t>
            </a:r>
            <a:r>
              <a:rPr lang="en-US" b="1" dirty="0">
                <a:solidFill>
                  <a:srgbClr val="020301"/>
                </a:solidFill>
                <a:latin typeface="Montserrat Light"/>
              </a:rPr>
              <a:t>"</a:t>
            </a:r>
            <a:endParaRPr lang="en-US" b="1" i="1" spc="53" dirty="0">
              <a:solidFill>
                <a:srgbClr val="000000"/>
              </a:solidFill>
              <a:latin typeface="Muli Black"/>
            </a:endParaRPr>
          </a:p>
        </p:txBody>
      </p:sp>
      <p:sp>
        <p:nvSpPr>
          <p:cNvPr id="5" name="TextBox 5"/>
          <p:cNvSpPr txBox="1"/>
          <p:nvPr/>
        </p:nvSpPr>
        <p:spPr>
          <a:xfrm rot="5400000">
            <a:off x="6504781" y="3345644"/>
            <a:ext cx="4114800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000" spc="140">
                <a:solidFill>
                  <a:srgbClr val="FFFFFF"/>
                </a:solidFill>
                <a:latin typeface="Muli Regular"/>
              </a:rPr>
              <a:t>BIRO ADMINISTRASI PEJABAT PEMERINTAHAN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14350" y="1371600"/>
            <a:ext cx="699046" cy="606201"/>
            <a:chOff x="0" y="0"/>
            <a:chExt cx="1864121" cy="1616535"/>
          </a:xfrm>
          <a:solidFill>
            <a:srgbClr val="FFFF00"/>
          </a:solidFill>
        </p:grpSpPr>
        <p:sp>
          <p:nvSpPr>
            <p:cNvPr id="7" name="AutoShape 7"/>
            <p:cNvSpPr/>
            <p:nvPr/>
          </p:nvSpPr>
          <p:spPr>
            <a:xfrm>
              <a:off x="0" y="0"/>
              <a:ext cx="1864121" cy="1616535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371192" y="508125"/>
              <a:ext cx="1121735" cy="615552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0"/>
                </a:lnSpc>
              </a:pPr>
              <a:endParaRPr sz="9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14350" y="2168347"/>
            <a:ext cx="4125547" cy="340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b="1" spc="34" dirty="0" err="1" smtClean="0">
                <a:solidFill>
                  <a:srgbClr val="020301"/>
                </a:solidFill>
                <a:latin typeface="Montserrat Classic"/>
              </a:rPr>
              <a:t>Kewenangan</a:t>
            </a:r>
            <a:r>
              <a:rPr lang="en-US" sz="2100" b="1" spc="34" dirty="0" smtClean="0">
                <a:solidFill>
                  <a:srgbClr val="020301"/>
                </a:solidFill>
                <a:latin typeface="Montserrat Classic"/>
              </a:rPr>
              <a:t> </a:t>
            </a:r>
            <a:r>
              <a:rPr lang="en-US" sz="2100" b="1" spc="34" dirty="0" err="1" smtClean="0">
                <a:solidFill>
                  <a:srgbClr val="020301"/>
                </a:solidFill>
                <a:latin typeface="Montserrat Classic"/>
              </a:rPr>
              <a:t>Presiden</a:t>
            </a:r>
            <a:endParaRPr lang="en-US" sz="2100" b="1" spc="34" dirty="0">
              <a:solidFill>
                <a:srgbClr val="020301"/>
              </a:solidFill>
              <a:latin typeface="Montserrat Classic"/>
            </a:endParaRPr>
          </a:p>
        </p:txBody>
      </p:sp>
    </p:spTree>
    <p:extLst>
      <p:ext uri="{BB962C8B-B14F-4D97-AF65-F5344CB8AC3E}">
        <p14:creationId xmlns:p14="http://schemas.microsoft.com/office/powerpoint/2010/main" val="14466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43429" y="1066800"/>
            <a:ext cx="2799772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30" dirty="0" err="1">
                <a:solidFill>
                  <a:srgbClr val="111B1E"/>
                </a:solidFill>
                <a:latin typeface="Assistant Bold"/>
              </a:rPr>
              <a:t>Pengangkatan</a:t>
            </a:r>
            <a:r>
              <a:rPr lang="en-US" sz="3000" spc="30" dirty="0">
                <a:solidFill>
                  <a:srgbClr val="111B1E"/>
                </a:solidFill>
                <a:latin typeface="Assistant Bold"/>
              </a:rPr>
              <a:t> </a:t>
            </a:r>
            <a:r>
              <a:rPr lang="en-US" sz="3000" spc="30" dirty="0" err="1">
                <a:solidFill>
                  <a:srgbClr val="111B1E"/>
                </a:solidFill>
                <a:latin typeface="Assistant Bold"/>
              </a:rPr>
              <a:t>dan</a:t>
            </a:r>
            <a:r>
              <a:rPr lang="en-US" sz="3000" spc="30" dirty="0">
                <a:solidFill>
                  <a:srgbClr val="111B1E"/>
                </a:solidFill>
                <a:latin typeface="Assistant Bold"/>
              </a:rPr>
              <a:t> </a:t>
            </a:r>
            <a:r>
              <a:rPr lang="en-US" sz="3000" spc="30" dirty="0" err="1">
                <a:solidFill>
                  <a:srgbClr val="111B1E"/>
                </a:solidFill>
                <a:latin typeface="Assistant Bold"/>
              </a:rPr>
              <a:t>Pemberhentian</a:t>
            </a:r>
            <a:r>
              <a:rPr lang="en-US" sz="3000" spc="30" dirty="0">
                <a:solidFill>
                  <a:srgbClr val="111B1E"/>
                </a:solidFill>
                <a:latin typeface="Assistant Bold"/>
              </a:rPr>
              <a:t> </a:t>
            </a:r>
            <a:r>
              <a:rPr lang="en-US" sz="3000" spc="30" dirty="0" err="1">
                <a:solidFill>
                  <a:srgbClr val="111B1E"/>
                </a:solidFill>
                <a:latin typeface="Assistant Bold"/>
              </a:rPr>
              <a:t>dalam</a:t>
            </a:r>
            <a:r>
              <a:rPr lang="en-US" sz="3000" spc="30" dirty="0">
                <a:solidFill>
                  <a:srgbClr val="111B1E"/>
                </a:solidFill>
                <a:latin typeface="Assistant Bold"/>
              </a:rPr>
              <a:t> </a:t>
            </a:r>
            <a:r>
              <a:rPr lang="en-US" sz="3000" spc="30" dirty="0" err="1">
                <a:solidFill>
                  <a:srgbClr val="111B1E"/>
                </a:solidFill>
                <a:latin typeface="Assistant Bold"/>
              </a:rPr>
              <a:t>Jabatan</a:t>
            </a:r>
            <a:r>
              <a:rPr lang="en-US" sz="3000" spc="30" dirty="0">
                <a:solidFill>
                  <a:srgbClr val="111B1E"/>
                </a:solidFill>
                <a:latin typeface="Assistant Bold"/>
              </a:rPr>
              <a:t> </a:t>
            </a:r>
            <a:r>
              <a:rPr lang="en-US" sz="3000" spc="30" dirty="0" err="1">
                <a:solidFill>
                  <a:srgbClr val="111B1E"/>
                </a:solidFill>
                <a:latin typeface="Assistant Bold"/>
              </a:rPr>
              <a:t>Fungsional</a:t>
            </a:r>
            <a:r>
              <a:rPr lang="en-US" sz="3000" spc="30" dirty="0">
                <a:solidFill>
                  <a:srgbClr val="111B1E"/>
                </a:solidFill>
                <a:latin typeface="Assistant Bold"/>
              </a:rPr>
              <a:t> Ahli </a:t>
            </a:r>
            <a:r>
              <a:rPr lang="en-US" sz="3000" spc="30" dirty="0" err="1">
                <a:solidFill>
                  <a:srgbClr val="111B1E"/>
                </a:solidFill>
                <a:latin typeface="Assistant Bold"/>
              </a:rPr>
              <a:t>Utama</a:t>
            </a:r>
            <a:endParaRPr lang="en-US" sz="3000" spc="30" dirty="0">
              <a:solidFill>
                <a:srgbClr val="111B1E"/>
              </a:solidFill>
              <a:latin typeface="Assistant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422259" y="1017584"/>
            <a:ext cx="2571718" cy="4694743"/>
            <a:chOff x="0" y="-104775"/>
            <a:chExt cx="6857915" cy="12519310"/>
          </a:xfrm>
        </p:grpSpPr>
        <p:sp>
          <p:nvSpPr>
            <p:cNvPr id="5" name="TextBox 5"/>
            <p:cNvSpPr txBox="1"/>
            <p:nvPr/>
          </p:nvSpPr>
          <p:spPr>
            <a:xfrm>
              <a:off x="0" y="-104775"/>
              <a:ext cx="6857915" cy="1162712"/>
            </a:xfrm>
            <a:prstGeom prst="rect">
              <a:avLst/>
            </a:prstGeom>
            <a:solidFill>
              <a:srgbClr val="FFFF00"/>
            </a:solidFill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02"/>
                </a:lnSpc>
              </a:pPr>
              <a:r>
                <a:rPr lang="en-US" sz="2000" spc="219" dirty="0">
                  <a:solidFill>
                    <a:srgbClr val="111B1E"/>
                  </a:solidFill>
                  <a:latin typeface="Assistant Regular"/>
                </a:rPr>
                <a:t>PENGANGKATAN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34582"/>
              <a:ext cx="6795936" cy="11079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marL="114300" lvl="1" indent="-85725" algn="just">
                <a:lnSpc>
                  <a:spcPts val="2100"/>
                </a:lnSpc>
                <a:buFont typeface="Arial"/>
                <a:buChar char="•"/>
              </a:pP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Pengangkatan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dilakukan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melalui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:</a:t>
              </a:r>
            </a:p>
            <a:p>
              <a:pPr marL="285750" lvl="2" indent="-171450" algn="just">
                <a:spcBef>
                  <a:spcPts val="300"/>
                </a:spcBef>
                <a:spcAft>
                  <a:spcPts val="300"/>
                </a:spcAft>
                <a:buFont typeface="Arial"/>
                <a:buChar char="⚬"/>
              </a:pP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PROMOSI (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kenaikan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jenjang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dari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ahli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madya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,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Pasal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81 jo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Pasal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85 PP 11/2017))</a:t>
              </a:r>
            </a:p>
            <a:p>
              <a:pPr marL="285750" lvl="2" indent="-171450">
                <a:spcAft>
                  <a:spcPts val="300"/>
                </a:spcAft>
                <a:buFont typeface="Arial"/>
                <a:buChar char="⚬"/>
              </a:pP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PERPINDAHAN DARI JABATAN LAIN (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berasal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dari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JPT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dan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antar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-JF Ahli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Utama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,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Pasal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76 jo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Pasal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83 PP 11/2017))</a:t>
              </a:r>
            </a:p>
            <a:p>
              <a:pPr marL="142875" lvl="1" indent="-114300" algn="just">
                <a:lnSpc>
                  <a:spcPts val="21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Char char="•"/>
              </a:pP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Larangan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Rangkap</a:t>
              </a:r>
              <a:r>
                <a:rPr lang="en-US" sz="15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ssistant Regular"/>
                </a:rPr>
                <a:t>Jabatan</a:t>
              </a:r>
              <a:endParaRPr lang="en-US" sz="1500" dirty="0">
                <a:solidFill>
                  <a:srgbClr val="000000"/>
                </a:solidFill>
                <a:latin typeface="Assistant Regular"/>
              </a:endParaRPr>
            </a:p>
            <a:p>
              <a:pPr marL="142875" lvl="1" indent="-114300" algn="just">
                <a:lnSpc>
                  <a:spcPts val="2100"/>
                </a:lnSpc>
                <a:buFont typeface="Arial"/>
                <a:buChar char="•"/>
              </a:pPr>
              <a:r>
                <a:rPr lang="en-US" sz="1500" dirty="0">
                  <a:solidFill>
                    <a:srgbClr val="111B1E"/>
                  </a:solidFill>
                  <a:latin typeface="Assistant Regular"/>
                </a:rPr>
                <a:t>PNS yang </a:t>
              </a:r>
              <a:r>
                <a:rPr lang="en-US" sz="1500" dirty="0" err="1">
                  <a:solidFill>
                    <a:srgbClr val="111B1E"/>
                  </a:solidFill>
                  <a:latin typeface="Assistant Regular"/>
                </a:rPr>
                <a:t>diangkat</a:t>
              </a:r>
              <a:r>
                <a:rPr lang="en-US" sz="1500" dirty="0">
                  <a:solidFill>
                    <a:srgbClr val="111B1E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111B1E"/>
                  </a:solidFill>
                  <a:latin typeface="Assistant Regular"/>
                </a:rPr>
                <a:t>menjadi</a:t>
              </a:r>
              <a:r>
                <a:rPr lang="en-US" sz="1500" dirty="0">
                  <a:solidFill>
                    <a:srgbClr val="111B1E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111B1E"/>
                  </a:solidFill>
                  <a:latin typeface="Assistant Regular"/>
                </a:rPr>
                <a:t>pejabat</a:t>
              </a:r>
              <a:r>
                <a:rPr lang="en-US" sz="1500" dirty="0">
                  <a:solidFill>
                    <a:srgbClr val="111B1E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111B1E"/>
                  </a:solidFill>
                  <a:latin typeface="Assistant Regular"/>
                </a:rPr>
                <a:t>fungsional</a:t>
              </a:r>
              <a:r>
                <a:rPr lang="en-US" sz="1500" dirty="0">
                  <a:solidFill>
                    <a:srgbClr val="111B1E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111B1E"/>
                  </a:solidFill>
                  <a:latin typeface="Assistant Regular"/>
                </a:rPr>
                <a:t>wajib</a:t>
              </a:r>
              <a:r>
                <a:rPr lang="en-US" sz="1500" dirty="0">
                  <a:solidFill>
                    <a:srgbClr val="111B1E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111B1E"/>
                  </a:solidFill>
                  <a:latin typeface="Assistant Regular"/>
                </a:rPr>
                <a:t>dilantik</a:t>
              </a:r>
              <a:r>
                <a:rPr lang="en-US" sz="1500" dirty="0">
                  <a:solidFill>
                    <a:srgbClr val="111B1E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111B1E"/>
                  </a:solidFill>
                  <a:latin typeface="Assistant Regular"/>
                </a:rPr>
                <a:t>dan</a:t>
              </a:r>
              <a:r>
                <a:rPr lang="en-US" sz="1500" dirty="0">
                  <a:solidFill>
                    <a:srgbClr val="111B1E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111B1E"/>
                  </a:solidFill>
                  <a:latin typeface="Assistant Regular"/>
                </a:rPr>
                <a:t>diambil</a:t>
              </a:r>
              <a:r>
                <a:rPr lang="en-US" sz="1500" dirty="0">
                  <a:solidFill>
                    <a:srgbClr val="111B1E"/>
                  </a:solidFill>
                  <a:latin typeface="Assistant Regular"/>
                </a:rPr>
                <a:t> </a:t>
              </a:r>
              <a:r>
                <a:rPr lang="en-US" sz="1500" dirty="0" err="1">
                  <a:solidFill>
                    <a:srgbClr val="111B1E"/>
                  </a:solidFill>
                  <a:latin typeface="Assistant Regular"/>
                </a:rPr>
                <a:t>sumpah</a:t>
              </a:r>
              <a:r>
                <a:rPr lang="en-US" sz="1500" dirty="0">
                  <a:solidFill>
                    <a:srgbClr val="111B1E"/>
                  </a:solidFill>
                  <a:latin typeface="Assistant Regular"/>
                </a:rPr>
                <a:t>/</a:t>
              </a:r>
              <a:r>
                <a:rPr lang="en-US" sz="1500" dirty="0" err="1">
                  <a:solidFill>
                    <a:srgbClr val="111B1E"/>
                  </a:solidFill>
                  <a:latin typeface="Assistant Regular"/>
                </a:rPr>
                <a:t>janji</a:t>
              </a:r>
              <a:endParaRPr lang="en-US" sz="1500" dirty="0">
                <a:solidFill>
                  <a:srgbClr val="111B1E"/>
                </a:solidFill>
                <a:latin typeface="Assistant Regular"/>
              </a:endParaRPr>
            </a:p>
          </p:txBody>
        </p:sp>
      </p:grpSp>
      <p:sp>
        <p:nvSpPr>
          <p:cNvPr id="7" name="AutoShape 7"/>
          <p:cNvSpPr/>
          <p:nvPr/>
        </p:nvSpPr>
        <p:spPr>
          <a:xfrm>
            <a:off x="6138449" y="857250"/>
            <a:ext cx="22860" cy="514350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8" name="TextBox 8"/>
          <p:cNvSpPr txBox="1"/>
          <p:nvPr/>
        </p:nvSpPr>
        <p:spPr>
          <a:xfrm>
            <a:off x="277020" y="4376155"/>
            <a:ext cx="2732590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dirty="0">
                <a:solidFill>
                  <a:srgbClr val="111B1E"/>
                </a:solidFill>
                <a:latin typeface="Assistant Regular"/>
              </a:rPr>
              <a:t>PPK </a:t>
            </a:r>
            <a:r>
              <a:rPr lang="en-US" sz="1400" dirty="0" err="1">
                <a:solidFill>
                  <a:srgbClr val="111B1E"/>
                </a:solidFill>
                <a:latin typeface="Assistant Regular"/>
              </a:rPr>
              <a:t>menyampaikan</a:t>
            </a:r>
            <a:r>
              <a:rPr lang="en-US" sz="14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400" dirty="0" err="1">
                <a:solidFill>
                  <a:srgbClr val="111B1E"/>
                </a:solidFill>
                <a:latin typeface="Assistant Regular"/>
              </a:rPr>
              <a:t>surat</a:t>
            </a:r>
            <a:r>
              <a:rPr lang="en-US" sz="14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400" dirty="0" err="1">
                <a:solidFill>
                  <a:srgbClr val="111B1E"/>
                </a:solidFill>
                <a:latin typeface="Assistant Regular"/>
              </a:rPr>
              <a:t>usulan</a:t>
            </a:r>
            <a:r>
              <a:rPr lang="en-US" sz="14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400" dirty="0" err="1">
                <a:solidFill>
                  <a:srgbClr val="111B1E"/>
                </a:solidFill>
                <a:latin typeface="Assistant Regular"/>
              </a:rPr>
              <a:t>kepada</a:t>
            </a:r>
            <a:r>
              <a:rPr lang="en-US" sz="14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400" dirty="0" err="1">
                <a:solidFill>
                  <a:srgbClr val="111B1E"/>
                </a:solidFill>
                <a:latin typeface="Assistant Regular"/>
              </a:rPr>
              <a:t>Presiden</a:t>
            </a:r>
            <a:r>
              <a:rPr lang="en-US" sz="1400" dirty="0">
                <a:solidFill>
                  <a:srgbClr val="111B1E"/>
                </a:solidFill>
                <a:latin typeface="Assistant Regular"/>
              </a:rPr>
              <a:t> RI </a:t>
            </a:r>
            <a:r>
              <a:rPr lang="en-US" sz="1400" dirty="0" err="1">
                <a:solidFill>
                  <a:srgbClr val="111B1E"/>
                </a:solidFill>
                <a:latin typeface="Assistant Regular"/>
              </a:rPr>
              <a:t>dan</a:t>
            </a:r>
            <a:r>
              <a:rPr lang="en-US" sz="14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400" dirty="0" err="1">
                <a:solidFill>
                  <a:srgbClr val="111B1E"/>
                </a:solidFill>
                <a:latin typeface="Assistant Regular"/>
              </a:rPr>
              <a:t>tembusan</a:t>
            </a:r>
            <a:r>
              <a:rPr lang="en-US" sz="14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400" dirty="0" err="1">
                <a:solidFill>
                  <a:srgbClr val="111B1E"/>
                </a:solidFill>
                <a:latin typeface="Assistant Regular"/>
              </a:rPr>
              <a:t>surat</a:t>
            </a:r>
            <a:r>
              <a:rPr lang="en-US" sz="14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400" dirty="0" err="1">
                <a:solidFill>
                  <a:srgbClr val="111B1E"/>
                </a:solidFill>
                <a:latin typeface="Assistant Regular"/>
              </a:rPr>
              <a:t>usulan</a:t>
            </a:r>
            <a:r>
              <a:rPr lang="en-US" sz="14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400" dirty="0" err="1">
                <a:solidFill>
                  <a:srgbClr val="111B1E"/>
                </a:solidFill>
                <a:latin typeface="Assistant Regular"/>
              </a:rPr>
              <a:t>kepada</a:t>
            </a:r>
            <a:r>
              <a:rPr lang="en-US" sz="14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400" dirty="0" err="1">
                <a:solidFill>
                  <a:srgbClr val="111B1E"/>
                </a:solidFill>
                <a:latin typeface="Assistant Regular"/>
              </a:rPr>
              <a:t>Kepala</a:t>
            </a:r>
            <a:r>
              <a:rPr lang="en-US" sz="1400" dirty="0">
                <a:solidFill>
                  <a:srgbClr val="111B1E"/>
                </a:solidFill>
                <a:latin typeface="Assistant Regular"/>
              </a:rPr>
              <a:t> BKN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76823" y="4645034"/>
            <a:ext cx="2727789" cy="1205458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anchor="t">
            <a:spAutoFit/>
          </a:bodyPr>
          <a:lstStyle/>
          <a:p>
            <a:pPr marL="129121" lvl="1" indent="-64561" algn="just">
              <a:lnSpc>
                <a:spcPts val="1095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Pemberhentian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karena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alasan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huruf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b="1" dirty="0" err="1">
                <a:solidFill>
                  <a:srgbClr val="111B1E"/>
                </a:solidFill>
                <a:latin typeface="Assistant Regular"/>
              </a:rPr>
              <a:t>b,c,d</a:t>
            </a:r>
            <a:r>
              <a:rPr lang="en-US" sz="1000" b="1" dirty="0">
                <a:solidFill>
                  <a:srgbClr val="111B1E"/>
                </a:solidFill>
                <a:latin typeface="Assistant Regular"/>
              </a:rPr>
              <a:t>, </a:t>
            </a:r>
            <a:r>
              <a:rPr lang="en-US" sz="1000" b="1" dirty="0" err="1">
                <a:solidFill>
                  <a:srgbClr val="111B1E"/>
                </a:solidFill>
                <a:latin typeface="Assistant Regular"/>
              </a:rPr>
              <a:t>dan</a:t>
            </a:r>
            <a:r>
              <a:rPr lang="en-US" sz="1000" b="1" dirty="0">
                <a:solidFill>
                  <a:srgbClr val="111B1E"/>
                </a:solidFill>
                <a:latin typeface="Assistant Regular"/>
              </a:rPr>
              <a:t> e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dapat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diangkat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kembali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dalam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JF Ahli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Utama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apabila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: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tersedia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lowongan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jabatan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dan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belum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mencapai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BUP.</a:t>
            </a:r>
          </a:p>
          <a:p>
            <a:pPr marL="129122" lvl="1" indent="-64561" algn="just">
              <a:lnSpc>
                <a:spcPts val="1095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</a:pP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Pemberhentian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karena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alasan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huruf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a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dan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f,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tidak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dapat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diangkat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kembali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dalam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JF yang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sama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sesuai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dengan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peraturan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 </a:t>
            </a:r>
            <a:r>
              <a:rPr lang="en-US" sz="1000" dirty="0" err="1">
                <a:solidFill>
                  <a:srgbClr val="111B1E"/>
                </a:solidFill>
                <a:latin typeface="Assistant Regular"/>
              </a:rPr>
              <a:t>perundang-undangan</a:t>
            </a:r>
            <a:r>
              <a:rPr lang="en-US" sz="1000" dirty="0">
                <a:solidFill>
                  <a:srgbClr val="111B1E"/>
                </a:solidFill>
                <a:latin typeface="Assistant Regular"/>
              </a:rPr>
              <a:t>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257" y="5849511"/>
            <a:ext cx="3267213" cy="151239"/>
          </a:xfrm>
          <a:prstGeom prst="rect">
            <a:avLst/>
          </a:prstGeom>
          <a:solidFill>
            <a:srgbClr val="111B1E"/>
          </a:solidFill>
        </p:spPr>
      </p:sp>
      <p:sp>
        <p:nvSpPr>
          <p:cNvPr id="11" name="AutoShape 11"/>
          <p:cNvSpPr/>
          <p:nvPr/>
        </p:nvSpPr>
        <p:spPr>
          <a:xfrm flipH="1">
            <a:off x="3267470" y="857250"/>
            <a:ext cx="22860" cy="5143500"/>
          </a:xfrm>
          <a:prstGeom prst="rect">
            <a:avLst/>
          </a:prstGeom>
          <a:solidFill>
            <a:srgbClr val="111B1E">
              <a:alpha val="29803"/>
            </a:srgbClr>
          </a:solidFill>
        </p:spPr>
      </p:sp>
      <p:sp>
        <p:nvSpPr>
          <p:cNvPr id="12" name="AutoShape 12"/>
          <p:cNvSpPr/>
          <p:nvPr/>
        </p:nvSpPr>
        <p:spPr>
          <a:xfrm>
            <a:off x="0" y="857250"/>
            <a:ext cx="209550" cy="209550"/>
          </a:xfrm>
          <a:prstGeom prst="rect">
            <a:avLst/>
          </a:prstGeom>
          <a:solidFill>
            <a:srgbClr val="111B1E"/>
          </a:solidFill>
        </p:spPr>
      </p:sp>
      <p:grpSp>
        <p:nvGrpSpPr>
          <p:cNvPr id="13" name="Group 13"/>
          <p:cNvGrpSpPr/>
          <p:nvPr/>
        </p:nvGrpSpPr>
        <p:grpSpPr>
          <a:xfrm>
            <a:off x="6324632" y="1027509"/>
            <a:ext cx="2733643" cy="3617525"/>
            <a:chOff x="0" y="-104775"/>
            <a:chExt cx="7289715" cy="9646729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04775"/>
              <a:ext cx="7289715" cy="1162711"/>
            </a:xfrm>
            <a:prstGeom prst="rect">
              <a:avLst/>
            </a:prstGeom>
            <a:solidFill>
              <a:srgbClr val="FF0000"/>
            </a:solidFill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02"/>
                </a:lnSpc>
              </a:pPr>
              <a:r>
                <a:rPr lang="en-US" sz="2000" spc="219" dirty="0">
                  <a:solidFill>
                    <a:srgbClr val="111B1E"/>
                  </a:solidFill>
                  <a:latin typeface="Assistant Regular"/>
                </a:rPr>
                <a:t>PEMBERHENTI</a:t>
              </a:r>
              <a:r>
                <a:rPr lang="en-US" sz="2430" spc="219" dirty="0">
                  <a:solidFill>
                    <a:srgbClr val="111B1E"/>
                  </a:solidFill>
                  <a:latin typeface="Assistant Regular"/>
                </a:rPr>
                <a:t>AN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334582"/>
              <a:ext cx="7223835" cy="8207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60"/>
                </a:lnSpc>
              </a:pP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ALASAN/DASAR:</a:t>
              </a:r>
            </a:p>
            <a:p>
              <a:pPr marL="257175" indent="-257175" algn="just">
                <a:lnSpc>
                  <a:spcPts val="1960"/>
                </a:lnSpc>
                <a:buFont typeface="+mj-lt"/>
                <a:buAutoNum type="alphaLcPeriod"/>
              </a:pP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Mengundurkan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diri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dari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Jabatan</a:t>
              </a:r>
              <a:endParaRPr lang="en-US" sz="1400" dirty="0">
                <a:solidFill>
                  <a:srgbClr val="000000"/>
                </a:solidFill>
                <a:latin typeface="Assistant Regular"/>
              </a:endParaRPr>
            </a:p>
            <a:p>
              <a:pPr marL="257175" indent="-257175">
                <a:lnSpc>
                  <a:spcPts val="1960"/>
                </a:lnSpc>
                <a:buFont typeface="+mj-lt"/>
                <a:buAutoNum type="alphaLcPeriod"/>
              </a:pP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Diberhentikan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sementara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sebagai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PNS</a:t>
              </a:r>
            </a:p>
            <a:p>
              <a:pPr marL="257175" indent="-257175" algn="just">
                <a:lnSpc>
                  <a:spcPts val="1960"/>
                </a:lnSpc>
                <a:buFont typeface="+mj-lt"/>
                <a:buAutoNum type="alphaLcPeriod"/>
              </a:pP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CTLN</a:t>
              </a:r>
            </a:p>
            <a:p>
              <a:pPr marL="257175" indent="-257175" algn="just">
                <a:lnSpc>
                  <a:spcPts val="1960"/>
                </a:lnSpc>
                <a:buFont typeface="+mj-lt"/>
                <a:buAutoNum type="alphaLcPeriod"/>
              </a:pP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Tugas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belajar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lebih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dari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6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bulan</a:t>
              </a:r>
              <a:endParaRPr lang="en-US" sz="1400" dirty="0">
                <a:solidFill>
                  <a:srgbClr val="000000"/>
                </a:solidFill>
                <a:latin typeface="Assistant Regular"/>
              </a:endParaRPr>
            </a:p>
            <a:p>
              <a:pPr marL="257175" indent="-257175" algn="just">
                <a:lnSpc>
                  <a:spcPts val="1960"/>
                </a:lnSpc>
                <a:buFont typeface="+mj-lt"/>
                <a:buAutoNum type="alphaLcPeriod"/>
              </a:pP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Ditugaskan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secara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penuh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di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luar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JF</a:t>
              </a:r>
            </a:p>
            <a:p>
              <a:pPr marL="257175" indent="-257175" algn="just">
                <a:lnSpc>
                  <a:spcPts val="1960"/>
                </a:lnSpc>
                <a:buFont typeface="+mj-lt"/>
                <a:buAutoNum type="alphaLcPeriod"/>
              </a:pP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Tidak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memenuhi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persyaratan</a:t>
              </a:r>
              <a:r>
                <a:rPr lang="en-US" sz="1400" dirty="0">
                  <a:solidFill>
                    <a:srgbClr val="000000"/>
                  </a:solidFill>
                  <a:latin typeface="Assistant Regular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ssistant Regular"/>
                </a:rPr>
                <a:t>Jabatan</a:t>
              </a:r>
              <a:endParaRPr lang="en-US" sz="1400" dirty="0">
                <a:solidFill>
                  <a:srgbClr val="000000"/>
                </a:solidFill>
                <a:latin typeface="Assistan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7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2096" y="1714500"/>
            <a:ext cx="7834108" cy="386715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" y="1047751"/>
            <a:ext cx="8724900" cy="418118"/>
          </a:xfrm>
          <a:prstGeom prst="rect">
            <a:avLst/>
          </a:prstGeom>
          <a:solidFill>
            <a:srgbClr val="FFFF00"/>
          </a:solidFill>
          <a:ln w="57150" cap="flat" cmpd="sng" algn="ctr">
            <a:noFill/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45720" tIns="22860" rIns="45720" bIns="228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MEKANISME PENETAPAN PENGANGKATAN DALAM JABATAN </a:t>
            </a:r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FUNGSIONAL AHLI UTAMA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8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251520" y="2104981"/>
            <a:ext cx="2879607" cy="3412251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>
            <a:stCxn id="3" idx="6"/>
            <a:endCxn id="10" idx="1"/>
          </p:cNvCxnSpPr>
          <p:nvPr/>
        </p:nvCxnSpPr>
        <p:spPr>
          <a:xfrm flipV="1">
            <a:off x="3131127" y="1611408"/>
            <a:ext cx="945538" cy="2199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76665" y="1257465"/>
            <a:ext cx="469570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Pemberhentian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Hormat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PNS</a:t>
            </a:r>
            <a:endParaRPr lang="id-ID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>
            <a:stCxn id="3" idx="6"/>
            <a:endCxn id="15" idx="1"/>
          </p:cNvCxnSpPr>
          <p:nvPr/>
        </p:nvCxnSpPr>
        <p:spPr>
          <a:xfrm flipV="1">
            <a:off x="3131127" y="3534904"/>
            <a:ext cx="892137" cy="2762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23264" y="2365353"/>
            <a:ext cx="4695704" cy="23391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Pemberhentian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PNS:</a:t>
            </a:r>
          </a:p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diberhentikan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sementara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77800" indent="-177800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diangkat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77800" indent="-177800">
              <a:tabLst>
                <a:tab pos="179388" algn="l"/>
              </a:tabLs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diangkat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komisioner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nonstruktural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7800" indent="-177800"/>
            <a:r>
              <a:rPr lang="sv-S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ditahan karena menjadi tersangka tindak pidana </a:t>
            </a:r>
          </a:p>
          <a:p>
            <a:pPr algn="just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Pasal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 276 PP. 11 </a:t>
            </a:r>
            <a:r>
              <a:rPr lang="en-US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 2017)</a:t>
            </a:r>
            <a:endParaRPr lang="id-ID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23264" y="5051834"/>
            <a:ext cx="46957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Pemberhentian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hormat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PNS</a:t>
            </a:r>
          </a:p>
        </p:txBody>
      </p:sp>
      <p:cxnSp>
        <p:nvCxnSpPr>
          <p:cNvPr id="19" name="Straight Connector 18"/>
          <p:cNvCxnSpPr>
            <a:stCxn id="3" idx="6"/>
            <a:endCxn id="17" idx="1"/>
          </p:cNvCxnSpPr>
          <p:nvPr/>
        </p:nvCxnSpPr>
        <p:spPr>
          <a:xfrm>
            <a:off x="3131127" y="3811107"/>
            <a:ext cx="892137" cy="15638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1560" y="2948751"/>
            <a:ext cx="2016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Bookman Old Style" panose="02050604050505020204" pitchFamily="18" charset="0"/>
              </a:rPr>
              <a:t>Jenis-Jenis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Pemberhentian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Sebagai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Pegawai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Negeri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  <a:r>
              <a:rPr lang="en-US" b="1" dirty="0" err="1">
                <a:latin typeface="Bookman Old Style" panose="02050604050505020204" pitchFamily="18" charset="0"/>
              </a:rPr>
              <a:t>Sipil</a:t>
            </a:r>
            <a:r>
              <a:rPr lang="en-US" b="1" dirty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en-US" sz="1000" b="1" dirty="0">
                <a:latin typeface="Bookman Old Style" panose="02050604050505020204" pitchFamily="18" charset="0"/>
              </a:rPr>
              <a:t>(PP No. 11 </a:t>
            </a:r>
            <a:r>
              <a:rPr lang="en-US" sz="1000" b="1" dirty="0" err="1">
                <a:latin typeface="Bookman Old Style" panose="02050604050505020204" pitchFamily="18" charset="0"/>
              </a:rPr>
              <a:t>Tahun</a:t>
            </a:r>
            <a:r>
              <a:rPr lang="en-US" sz="1000" b="1" dirty="0">
                <a:latin typeface="Bookman Old Style" panose="02050604050505020204" pitchFamily="18" charset="0"/>
              </a:rPr>
              <a:t> 2017)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11560" y="393362"/>
            <a:ext cx="7269480" cy="6317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PEMBERHENTIAN PNS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3914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251520" y="1026749"/>
          <a:ext cx="4320480" cy="469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13"/>
          <p:cNvSpPr>
            <a:spLocks noChangeArrowheads="1"/>
          </p:cNvSpPr>
          <p:nvPr/>
        </p:nvSpPr>
        <p:spPr bwMode="auto">
          <a:xfrm>
            <a:off x="775071" y="1290193"/>
            <a:ext cx="512925" cy="363471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Calibri" pitchFamily="34" charset="0"/>
              </a:rPr>
              <a:t>1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75070" y="5096268"/>
            <a:ext cx="512925" cy="363471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Calibri" pitchFamily="34" charset="0"/>
              </a:rPr>
              <a:t>5</a:t>
            </a:r>
          </a:p>
        </p:txBody>
      </p:sp>
      <p:sp>
        <p:nvSpPr>
          <p:cNvPr id="2663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75071" y="2186979"/>
            <a:ext cx="512925" cy="363471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id-ID" sz="2400" dirty="0">
                <a:latin typeface="Calibri" pitchFamily="34" charset="0"/>
              </a:rPr>
              <a:t>2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20400" y="249693"/>
            <a:ext cx="8564562" cy="5220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1800" b="1" cap="all" dirty="0" err="1">
                <a:latin typeface="Bookman Old Style" panose="02050604050505020204" pitchFamily="18" charset="0"/>
              </a:rPr>
              <a:t>Dasar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Pemberhentian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Sebagai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Pegawai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Negeri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Sipil</a:t>
            </a:r>
            <a:r>
              <a:rPr lang="en-US" sz="1800" b="1" cap="all" dirty="0">
                <a:latin typeface="Bookman Old Style" panose="02050604050505020204" pitchFamily="18" charset="0"/>
              </a:rPr>
              <a:t> (1)</a:t>
            </a:r>
            <a:endParaRPr lang="en-US" sz="1800" b="1" cap="all" dirty="0">
              <a:solidFill>
                <a:srgbClr val="2301B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775071" y="3224508"/>
            <a:ext cx="512925" cy="363471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id-ID" sz="2400" dirty="0">
                <a:latin typeface="Calibri" pitchFamily="34" charset="0"/>
              </a:rPr>
              <a:t>3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4211960" y="1012499"/>
          <a:ext cx="4320480" cy="469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766686" y="5164940"/>
            <a:ext cx="512925" cy="363471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Calibri" pitchFamily="34" charset="0"/>
              </a:rPr>
              <a:t>10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766686" y="4252964"/>
            <a:ext cx="512925" cy="363471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Calibri" pitchFamily="34" charset="0"/>
              </a:rPr>
              <a:t>9</a:t>
            </a: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688502" y="2186978"/>
            <a:ext cx="512925" cy="363471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Calibri" pitchFamily="34" charset="0"/>
              </a:rPr>
              <a:t>7</a:t>
            </a: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4746779" y="1322718"/>
            <a:ext cx="512925" cy="363471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Calibri" pitchFamily="34" charset="0"/>
              </a:rPr>
              <a:t>6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75071" y="4251256"/>
            <a:ext cx="512925" cy="363471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Calibri" pitchFamily="34" charset="0"/>
              </a:rPr>
              <a:t>4</a:t>
            </a: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4766686" y="3154289"/>
            <a:ext cx="512925" cy="363471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Calibri" pitchFamily="34" charset="0"/>
              </a:rPr>
              <a:t>8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26804" y="6011763"/>
            <a:ext cx="5109492" cy="433606"/>
            <a:chOff x="770709" y="4176940"/>
            <a:chExt cx="2873119" cy="433606"/>
          </a:xfrm>
          <a:scene3d>
            <a:camera prst="orthographicFront"/>
            <a:lightRig rig="flat" dir="t"/>
          </a:scene3d>
        </p:grpSpPr>
        <p:sp>
          <p:nvSpPr>
            <p:cNvPr id="27" name="Pentagon 26"/>
            <p:cNvSpPr/>
            <p:nvPr/>
          </p:nvSpPr>
          <p:spPr>
            <a:xfrm rot="10800000">
              <a:off x="770709" y="4176940"/>
              <a:ext cx="2873119" cy="433606"/>
            </a:xfrm>
            <a:prstGeom prst="homePlat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entagon 4"/>
            <p:cNvSpPr/>
            <p:nvPr/>
          </p:nvSpPr>
          <p:spPr>
            <a:xfrm rot="21600000">
              <a:off x="879110" y="4176940"/>
              <a:ext cx="2764718" cy="4336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3459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kern="12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Pemberhentian</a:t>
              </a:r>
              <a:r>
                <a:rPr lang="en-US" sz="1500" b="1" kern="12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500" b="1" kern="12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karena</a:t>
              </a:r>
              <a:r>
                <a:rPr lang="en-US" sz="1500" b="1" kern="12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500" b="1" kern="12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hal</a:t>
              </a:r>
              <a:r>
                <a:rPr lang="en-US" sz="1500" b="1" kern="12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lain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1763688" y="5769155"/>
            <a:ext cx="1344790" cy="756189"/>
          </a:xfrm>
          <a:prstGeom prst="ellipse">
            <a:avLst/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50000"/>
              <a:hueOff val="-10682366"/>
              <a:satOff val="47617"/>
              <a:lumOff val="4207"/>
              <a:alphaOff val="0"/>
            </a:schemeClr>
          </a:fillRef>
          <a:effectRef idx="2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Oval 13"/>
          <p:cNvSpPr>
            <a:spLocks noChangeArrowheads="1"/>
          </p:cNvSpPr>
          <p:nvPr/>
        </p:nvSpPr>
        <p:spPr bwMode="auto">
          <a:xfrm>
            <a:off x="2179620" y="5965513"/>
            <a:ext cx="512925" cy="363471"/>
          </a:xfrm>
          <a:prstGeom prst="ellipse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Calibri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3260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6"/>
          <p:cNvGrpSpPr>
            <a:grpSpLocks/>
          </p:cNvGrpSpPr>
          <p:nvPr/>
        </p:nvGrpSpPr>
        <p:grpSpPr bwMode="auto">
          <a:xfrm>
            <a:off x="323529" y="939801"/>
            <a:ext cx="8352160" cy="5472874"/>
            <a:chOff x="1259632" y="1124744"/>
            <a:chExt cx="7200800" cy="4752528"/>
          </a:xfrm>
        </p:grpSpPr>
        <p:sp>
          <p:nvSpPr>
            <p:cNvPr id="29" name="Pentagon 28"/>
            <p:cNvSpPr/>
            <p:nvPr/>
          </p:nvSpPr>
          <p:spPr>
            <a:xfrm rot="10800000" flipV="1">
              <a:off x="2555776" y="5085183"/>
              <a:ext cx="5904656" cy="792088"/>
            </a:xfrm>
            <a:prstGeom prst="homePlat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sz="11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  <a:p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PNS yang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meninggal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dunia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atau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tewas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diberhentikan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dengan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hormat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sebagai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PNS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dengan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mendapat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hak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kepegawaian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sesuai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dengan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ketentuan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peraturan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perundang-undangan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</a:p>
            <a:p>
              <a:pPr marL="95250">
                <a:defRPr/>
              </a:pPr>
              <a:endParaRPr lang="id-ID" sz="11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 rot="10800000" flipV="1">
              <a:off x="2555776" y="4077071"/>
              <a:ext cx="5904656" cy="792088"/>
            </a:xfrm>
            <a:prstGeom prst="homePlat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5250"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PNS yang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tidak</a:t>
              </a: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cakap</a:t>
              </a: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jasmani</a:t>
              </a: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dan</a:t>
              </a: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/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atau</a:t>
              </a: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rohani</a:t>
              </a: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diberhentikan</a:t>
              </a: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dengan</a:t>
              </a: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hormat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Apabila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tidak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dapat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bekerja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lagi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dalam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semua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Jabatan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karena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kesehatannya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</a:p>
            <a:p>
              <a:pPr marL="381000" indent="-285750">
                <a:buFont typeface="Arial" panose="020B0604020202020204" pitchFamily="34" charset="0"/>
                <a:buChar char="•"/>
                <a:defRPr/>
              </a:pP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Wajib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melampirkan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surat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keterangan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dari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tim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penguji</a:t>
              </a:r>
              <a:r>
                <a:rPr lang="en-US" sz="125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5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kesehatan</a:t>
              </a:r>
              <a:endParaRPr lang="id-ID" sz="125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6" name="Pentagon 25"/>
            <p:cNvSpPr/>
            <p:nvPr/>
          </p:nvSpPr>
          <p:spPr>
            <a:xfrm rot="10800000" flipV="1">
              <a:off x="2555776" y="3068959"/>
              <a:ext cx="5904656" cy="792088"/>
            </a:xfrm>
            <a:prstGeom prst="homePlat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   </a:t>
              </a:r>
              <a:r>
                <a:rPr lang="en-US" sz="1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Perampingan</a:t>
              </a:r>
              <a:r>
                <a:rPr lang="en-US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Organisasi</a:t>
              </a:r>
              <a:r>
                <a:rPr lang="en-US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/</a:t>
              </a:r>
              <a:r>
                <a:rPr lang="en-US" sz="1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Kebijakan</a:t>
              </a:r>
              <a:r>
                <a:rPr lang="en-US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Pemerintah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:</a:t>
              </a:r>
              <a:endParaRPr lang="id-ID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terjadi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perampingan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organisasi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atau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kebijakan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pemerintah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yang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mengakibatkan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kelebihan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PNS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Melampirkan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surat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keterangan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dari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PPK yang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menerangkan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bahwa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ybs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tidak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dapat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disalurkan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instansi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lainnya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akibat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perampingan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organisasi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endParaRPr lang="id-ID" sz="11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5" name="Pentagon 24"/>
            <p:cNvSpPr/>
            <p:nvPr/>
          </p:nvSpPr>
          <p:spPr>
            <a:xfrm rot="10800000" flipV="1">
              <a:off x="2555775" y="2060848"/>
              <a:ext cx="5904656" cy="792087"/>
            </a:xfrm>
            <a:prstGeom prst="homePlat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5250">
                <a:defRPr/>
              </a:pPr>
              <a:r>
                <a:rPr lang="en-US" sz="15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Atas</a:t>
              </a: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Permintaan</a:t>
              </a: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Sendiri</a:t>
              </a:r>
              <a:r>
                <a:rPr lang="en-US" sz="15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apabila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telah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berusia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50 (lima </a:t>
              </a:r>
              <a:r>
                <a:rPr lang="en-US" sz="1100" dirty="0" err="1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puluh</a:t>
              </a:r>
              <a:r>
                <a:rPr lang="en-US" sz="1100" dirty="0" smtClean="0">
                  <a:solidFill>
                    <a:schemeClr val="tx1"/>
                  </a:solidFill>
                  <a:latin typeface="Bookman Old Style" panose="02050604050505020204" pitchFamily="18" charset="0"/>
                </a:rPr>
                <a:t>)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tahun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masa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kerja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paling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sedikit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20 (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dua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puluh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)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tahun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Wajib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melampirkan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surat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permohonan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berhenti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atas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permintaan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sendiri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sebagai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pns</a:t>
              </a:r>
              <a:endParaRPr lang="en-US" sz="11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  <a:p>
              <a:pPr marL="95250">
                <a:defRPr/>
              </a:pPr>
              <a:endParaRPr lang="id-ID" sz="15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 rot="10800000" flipV="1">
              <a:off x="2555776" y="1124744"/>
              <a:ext cx="5904656" cy="720080"/>
            </a:xfrm>
            <a:prstGeom prst="homePlat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5250">
                <a:defRPr/>
              </a:pP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Telah</a:t>
              </a: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Mencapai</a:t>
              </a: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Batas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Usia</a:t>
              </a:r>
              <a:r>
                <a:rPr lang="en-US" sz="1200" b="1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Pensiun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:</a:t>
              </a:r>
            </a:p>
            <a:p>
              <a:pPr marL="381000" indent="-28575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58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tahun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 (JA, JF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ahli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muda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, JF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ahli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Pratama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Pejabatan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Fungsional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Keterampilan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)</a:t>
              </a:r>
            </a:p>
            <a:p>
              <a:pPr marL="381000" indent="-28575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60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Tahun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(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Jabatan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Pimpinan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Tinggi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JF Ahli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Madya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)</a:t>
              </a:r>
            </a:p>
            <a:p>
              <a:pPr marL="381000" indent="-28575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65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Tahun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(JF Ahli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Utama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)</a:t>
              </a:r>
            </a:p>
            <a:p>
              <a:pPr marL="381000" indent="-28575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BUP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bagi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PNS yang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menduduki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JF yang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ditentukan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oleh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UU (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berlaku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ketentuan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sesuai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UU)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59632" y="1124744"/>
              <a:ext cx="1512168" cy="72008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BUP</a:t>
              </a:r>
              <a:endParaRPr lang="id-I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259632" y="2060849"/>
              <a:ext cx="1512168" cy="79208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APS</a:t>
              </a:r>
              <a:endParaRPr lang="id-ID" sz="1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259632" y="3068960"/>
              <a:ext cx="1512168" cy="7920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Perampingan</a:t>
              </a:r>
              <a:r>
                <a:rPr lang="en-US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05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Organisasi</a:t>
              </a:r>
              <a:r>
                <a:rPr lang="en-US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/</a:t>
              </a:r>
              <a:r>
                <a:rPr lang="en-US" sz="105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Kebijakan</a:t>
              </a:r>
              <a:r>
                <a:rPr lang="en-US" sz="105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05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Pemerintah</a:t>
              </a:r>
              <a:endParaRPr lang="id-ID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259632" y="4077072"/>
              <a:ext cx="1512168" cy="79208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Tidak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Cakap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Jasmani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dan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/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atau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Rohani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endParaRPr lang="id-ID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259632" y="5085184"/>
              <a:ext cx="1512168" cy="79208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Meninggal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Dunia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,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Tewas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atau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Hilang</a:t>
              </a:r>
              <a:endParaRPr lang="id-ID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0400" y="249693"/>
            <a:ext cx="8564562" cy="5220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1800" b="1" cap="all" dirty="0" err="1">
                <a:latin typeface="Bookman Old Style" panose="02050604050505020204" pitchFamily="18" charset="0"/>
              </a:rPr>
              <a:t>Dasar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Pemberhentian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Sebagai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Pegawai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Negeri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Sipil</a:t>
            </a:r>
            <a:r>
              <a:rPr lang="en-US" sz="1800" b="1" cap="all" dirty="0">
                <a:latin typeface="Bookman Old Style" panose="02050604050505020204" pitchFamily="18" charset="0"/>
              </a:rPr>
              <a:t> (2)</a:t>
            </a:r>
            <a:endParaRPr lang="en-US" sz="1800" b="1" cap="all" dirty="0">
              <a:solidFill>
                <a:srgbClr val="2301B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6"/>
          <p:cNvGrpSpPr>
            <a:grpSpLocks/>
          </p:cNvGrpSpPr>
          <p:nvPr/>
        </p:nvGrpSpPr>
        <p:grpSpPr bwMode="auto">
          <a:xfrm>
            <a:off x="323528" y="692698"/>
            <a:ext cx="8352161" cy="3430926"/>
            <a:chOff x="1259631" y="1124745"/>
            <a:chExt cx="7200801" cy="3912337"/>
          </a:xfrm>
        </p:grpSpPr>
        <p:sp>
          <p:nvSpPr>
            <p:cNvPr id="29" name="Pentagon 28"/>
            <p:cNvSpPr/>
            <p:nvPr/>
          </p:nvSpPr>
          <p:spPr>
            <a:xfrm rot="10800000" flipV="1">
              <a:off x="2555776" y="4244991"/>
              <a:ext cx="5904656" cy="792088"/>
            </a:xfrm>
            <a:prstGeom prst="homePlat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5250">
                <a:defRPr/>
              </a:pP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PNS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dapat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diberhentikan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dengan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hormat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atau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tidak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dengan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hormat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karena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dihukum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penjara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berdasarkan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putusan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pengadilan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yang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telah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memiliki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kekuatan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hukum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tetap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karena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melakukan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tindak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pidana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dengan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hukuman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pidana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penjara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paling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singkat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2 (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dua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)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tahun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pidana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yang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dilakukan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tidak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berencana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</a:p>
            <a:p>
              <a:pPr marL="95250">
                <a:defRPr/>
              </a:pPr>
              <a:endParaRPr lang="id-ID" sz="10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28" name="Pentagon 27"/>
            <p:cNvSpPr/>
            <p:nvPr/>
          </p:nvSpPr>
          <p:spPr>
            <a:xfrm rot="10800000" flipV="1">
              <a:off x="2555776" y="3259649"/>
              <a:ext cx="5904656" cy="792088"/>
            </a:xfrm>
            <a:prstGeom prst="homePlat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PNS yang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tidak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menjabat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lagi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sebagai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pejabat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negara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diberhentikan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dengan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hormat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sebagai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PNS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apabila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dalam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waktu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paling lama 2 (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dua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)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tahun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tidak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tersedia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lowongan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Jabatan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</a:p>
          </p:txBody>
        </p:sp>
        <p:sp>
          <p:nvSpPr>
            <p:cNvPr id="26" name="Pentagon 25"/>
            <p:cNvSpPr/>
            <p:nvPr/>
          </p:nvSpPr>
          <p:spPr>
            <a:xfrm rot="10800000" flipV="1">
              <a:off x="2555775" y="2274308"/>
              <a:ext cx="5904656" cy="792088"/>
            </a:xfrm>
            <a:prstGeom prst="homePlat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PNS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dilarang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menjadi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anggota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/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atau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pengurus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partai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politik</a:t>
              </a:r>
              <a:endParaRPr lang="en-US" sz="11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PNS yang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menjadi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anggota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atau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pengurus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partai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politik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diberhentikan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dengan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hormat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sebagai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PNS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pada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saat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pengusulan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wajib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melampirkan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surat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pengunduran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diri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secara</a:t>
              </a:r>
              <a:r>
                <a:rPr lang="en-US" sz="11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tertulis</a:t>
              </a:r>
              <a:endParaRPr lang="en-US" sz="1100" dirty="0"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 rot="10800000" flipV="1">
              <a:off x="2555774" y="1124745"/>
              <a:ext cx="5904656" cy="1031786"/>
            </a:xfrm>
            <a:prstGeom prst="homePlat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002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Yang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dimaksud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sebagai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pejabat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negara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adalah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Presiden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Wakil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Presiden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Ketua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, Wakil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Ketua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Anggota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Dewan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Perwakilan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Rakyat,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Ketua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, Wakil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Ketua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Anggota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Dewan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Perwakilan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Daerah,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Gubernur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Wakil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Gubernur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,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atau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Bupati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/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Walikota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Wakil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Bupati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/Wakil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Walikota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</a:p>
            <a:p>
              <a:pPr marL="266700" indent="-171450">
                <a:buFont typeface="Arial" panose="020B0604020202020204" pitchFamily="34" charset="0"/>
                <a:buChar char="•"/>
                <a:defRPr/>
              </a:pP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PNS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wajib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mengundurkan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diri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sebagai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PNS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pada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saat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ditetapkan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sebagai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calon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latin typeface="Bookman Old Style" panose="02050604050505020204" pitchFamily="18" charset="0"/>
                </a:rPr>
                <a:t>Pejabat</a:t>
              </a:r>
              <a:r>
                <a:rPr lang="en-US" sz="1000" dirty="0">
                  <a:solidFill>
                    <a:schemeClr val="tx1"/>
                  </a:solidFill>
                  <a:latin typeface="Bookman Old Style" panose="02050604050505020204" pitchFamily="18" charset="0"/>
                </a:rPr>
                <a:t> Negara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59632" y="1124745"/>
              <a:ext cx="1512168" cy="103178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Mencalonkan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diri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atau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Dicalonkan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menjadi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Pejabat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Negara</a:t>
              </a:r>
              <a:endParaRPr lang="id-ID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259631" y="2274309"/>
              <a:ext cx="1512168" cy="7920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Manjadi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anggota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atau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pengurus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Partai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Politik</a:t>
              </a:r>
              <a:endParaRPr lang="id-ID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259632" y="3259652"/>
              <a:ext cx="1512168" cy="79208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Tidak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Menjabat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Lagi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Sebagai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Pejabat</a:t>
              </a:r>
              <a:r>
                <a:rPr lang="en-US" sz="11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Negara</a:t>
              </a:r>
              <a:endParaRPr lang="id-ID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259632" y="4244994"/>
              <a:ext cx="1512168" cy="79208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Melakukan</a:t>
              </a:r>
              <a:r>
                <a:rPr lang="en-US" sz="1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Tindak</a:t>
              </a:r>
              <a:r>
                <a:rPr lang="en-US" sz="1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1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Pidana</a:t>
              </a:r>
              <a:r>
                <a:rPr lang="en-US" sz="1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/</a:t>
              </a:r>
              <a:r>
                <a:rPr lang="en-US" sz="10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Penyelewengan</a:t>
              </a:r>
              <a:endParaRPr lang="id-ID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14" name="Pentagon 13"/>
          <p:cNvSpPr/>
          <p:nvPr/>
        </p:nvSpPr>
        <p:spPr bwMode="auto">
          <a:xfrm rot="10800000" flipV="1">
            <a:off x="1826915" y="5239382"/>
            <a:ext cx="6848771" cy="1285961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Tidak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bisa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memenuhi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angka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kredit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bagi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JF Ahli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Utama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(BUP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lebih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dari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58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tahun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PNS yang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telah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selesai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menjalankan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cuti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di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luar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tanggungan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negara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,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tapi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tidak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melaporkan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diri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secara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tertulis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kepada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instansi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induknya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PNS yang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terbukti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menggunakan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ijazah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palsu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pembinaan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kepegawaian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diberhentikan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hormat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tidak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atas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permintaan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sendiri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PNS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diberhentikan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hormat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tidak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atas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permintaan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sendiri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bagi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PNS yang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tidak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melapor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setelah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selesai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menjalankan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tugas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belajar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dalam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waktu</a:t>
            </a:r>
            <a:r>
              <a:rPr lang="en-US" sz="1000" dirty="0">
                <a:solidFill>
                  <a:schemeClr val="tx1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0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ditentukan</a:t>
            </a:r>
            <a:endParaRPr lang="en-US" sz="1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3529" y="5239382"/>
            <a:ext cx="1753954" cy="12859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Karena</a:t>
            </a:r>
            <a:r>
              <a:rPr lang="en-US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Hal Lain</a:t>
            </a:r>
            <a:endParaRPr lang="id-ID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Pentagon 15"/>
          <p:cNvSpPr/>
          <p:nvPr/>
        </p:nvSpPr>
        <p:spPr bwMode="auto">
          <a:xfrm rot="10800000" flipV="1">
            <a:off x="1826916" y="4293096"/>
            <a:ext cx="6848771" cy="776814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PNS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diberhentikan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hormat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tidak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atas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permintaan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sendiri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apabila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melakukan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pelanggaran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disiplin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PNS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tingkat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berat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Pemberhentian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sebagaimana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dimaksud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dilaksanakan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sesuai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dengan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ketentuan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peraturan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perundang-undangan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yang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mengatur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mengenai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disiplin</a:t>
            </a:r>
            <a:r>
              <a:rPr lang="en-US" sz="1100" dirty="0">
                <a:solidFill>
                  <a:schemeClr val="tx1"/>
                </a:solidFill>
                <a:latin typeface="Bookman Old Style" panose="02050604050505020204" pitchFamily="18" charset="0"/>
              </a:rPr>
              <a:t> PNS </a:t>
            </a:r>
          </a:p>
          <a:p>
            <a:pPr marL="266700" indent="-171450"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23528" y="4293096"/>
            <a:ext cx="1753954" cy="77681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Pelanggaran</a:t>
            </a:r>
            <a:r>
              <a:rPr lang="en-US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Disiplin</a:t>
            </a:r>
            <a:endParaRPr lang="id-ID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210405" y="119068"/>
            <a:ext cx="8564562" cy="47944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1800" b="1" cap="all" dirty="0" err="1">
                <a:latin typeface="Bookman Old Style" panose="02050604050505020204" pitchFamily="18" charset="0"/>
              </a:rPr>
              <a:t>Dasar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Pemberhentian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Sebagai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Pegawai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Negeri</a:t>
            </a:r>
            <a:r>
              <a:rPr lang="en-US" sz="1800" b="1" cap="all" dirty="0">
                <a:latin typeface="Bookman Old Style" panose="02050604050505020204" pitchFamily="18" charset="0"/>
              </a:rPr>
              <a:t> </a:t>
            </a:r>
            <a:r>
              <a:rPr lang="en-US" sz="1800" b="1" cap="all" dirty="0" err="1">
                <a:latin typeface="Bookman Old Style" panose="02050604050505020204" pitchFamily="18" charset="0"/>
              </a:rPr>
              <a:t>Sipil</a:t>
            </a:r>
            <a:r>
              <a:rPr lang="en-US" sz="1800" b="1" cap="all" dirty="0">
                <a:latin typeface="Bookman Old Style" panose="02050604050505020204" pitchFamily="18" charset="0"/>
              </a:rPr>
              <a:t> (3)</a:t>
            </a:r>
            <a:endParaRPr lang="en-US" sz="1800" b="1" cap="all" dirty="0">
              <a:solidFill>
                <a:srgbClr val="2301B3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690</TotalTime>
  <Words>1966</Words>
  <Application>Microsoft Office PowerPoint</Application>
  <PresentationFormat>On-screen Show (4:3)</PresentationFormat>
  <Paragraphs>263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Assistant Bold</vt:lpstr>
      <vt:lpstr>Assistant Regular</vt:lpstr>
      <vt:lpstr>Bookman Old Style</vt:lpstr>
      <vt:lpstr>Calibri</vt:lpstr>
      <vt:lpstr>Montserrat Classic</vt:lpstr>
      <vt:lpstr>Montserrat Light</vt:lpstr>
      <vt:lpstr>Muli Black</vt:lpstr>
      <vt:lpstr>Muli Regular</vt:lpstr>
      <vt:lpstr>Times New Roman</vt:lpstr>
      <vt:lpstr>Trebuchet MS</vt:lpstr>
      <vt:lpstr>Wingdings</vt:lpstr>
      <vt:lpstr>Wingdings 3</vt:lpstr>
      <vt:lpstr>Facet</vt:lpstr>
      <vt:lpstr>PEMBERHENTIAN PNS YANG MENDUDUKI JABATAN FUNGSIONAL AHLI UTAMA</vt:lpstr>
      <vt:lpstr>PowerPoint Presentation</vt:lpstr>
      <vt:lpstr>PowerPoint Presentation</vt:lpstr>
      <vt:lpstr>PowerPoint Presentation</vt:lpstr>
      <vt:lpstr>PowerPoint Presentation</vt:lpstr>
      <vt:lpstr>PEMBERHENTIAN PNS</vt:lpstr>
      <vt:lpstr>Dasar Pemberhentian Sebagai Pegawai Negeri Sipil (1)</vt:lpstr>
      <vt:lpstr>Dasar Pemberhentian Sebagai Pegawai Negeri Sipil (2)</vt:lpstr>
      <vt:lpstr>Dasar Pemberhentian Sebagai Pegawai Negeri Sipil (3)</vt:lpstr>
      <vt:lpstr>Berkas Persyaratan Usul Pemberhentian Dengan Hormat Sebagai PNS</vt:lpstr>
      <vt:lpstr>ALUR PENETAPAN</vt:lpstr>
      <vt:lpstr>TERIMA KASIH</vt:lpstr>
      <vt:lpstr>Dasar Hukum Kewenangan (1)</vt:lpstr>
      <vt:lpstr>Dasar Hukum Kewenangan (2)</vt:lpstr>
      <vt:lpstr>PowerPoint Presentation</vt:lpstr>
      <vt:lpstr>PowerPoint Presentation</vt:lpstr>
      <vt:lpstr>PowerPoint Presentation</vt:lpstr>
      <vt:lpstr>PowerPoint Presentation</vt:lpstr>
      <vt:lpstr>Pemberhentian Sementara sebagai PNS</vt:lpstr>
      <vt:lpstr>Pemberhentian Tidak Dengan Hormat sebagai PNS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Peraturan Pemerintah Nomor 11 Tahun 2017 tentang Manajemen PNS</dc:title>
  <dc:creator>Biro APP, Kemensetneg</dc:creator>
  <cp:lastModifiedBy>Windows User</cp:lastModifiedBy>
  <cp:revision>52</cp:revision>
  <cp:lastPrinted>2019-10-02T04:40:49Z</cp:lastPrinted>
  <dcterms:created xsi:type="dcterms:W3CDTF">2018-05-07T03:10:48Z</dcterms:created>
  <dcterms:modified xsi:type="dcterms:W3CDTF">2019-10-07T01:43:42Z</dcterms:modified>
</cp:coreProperties>
</file>