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0" r:id="rId4"/>
    <p:sldId id="258" r:id="rId5"/>
    <p:sldId id="269" r:id="rId6"/>
    <p:sldId id="265" r:id="rId7"/>
    <p:sldId id="263" r:id="rId8"/>
    <p:sldId id="266" r:id="rId9"/>
    <p:sldId id="267" r:id="rId10"/>
    <p:sldId id="268" r:id="rId11"/>
    <p:sldId id="270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8674B-F79D-491E-947B-1C683010F227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83F18-21CB-4074-A368-18CAC5A2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70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DEFBD-B1F4-4E8C-9F82-A16FD373946B}" type="datetimeFigureOut">
              <a:rPr lang="id-ID" smtClean="0"/>
              <a:pPr/>
              <a:t>07/10/2019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90767-4D2F-4109-8248-719736BAC41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5320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4E989-FB7A-476E-BEB8-673D53FBA210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1103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A95C-60C0-477B-9F84-4D8E223D66BB}" type="datetimeFigureOut">
              <a:rPr lang="id-ID" smtClean="0"/>
              <a:pPr/>
              <a:t>07/10/2019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AAC-145F-44E4-8905-E863028C9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A95C-60C0-477B-9F84-4D8E223D66BB}" type="datetimeFigureOut">
              <a:rPr lang="id-ID" smtClean="0"/>
              <a:pPr/>
              <a:t>07/10/2019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AAC-145F-44E4-8905-E863028C9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A95C-60C0-477B-9F84-4D8E223D66BB}" type="datetimeFigureOut">
              <a:rPr lang="id-ID" smtClean="0"/>
              <a:pPr/>
              <a:t>07/10/2019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AAC-145F-44E4-8905-E863028C9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A95C-60C0-477B-9F84-4D8E223D66BB}" type="datetimeFigureOut">
              <a:rPr lang="id-ID" smtClean="0"/>
              <a:pPr/>
              <a:t>07/10/2019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AAC-145F-44E4-8905-E863028C9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A95C-60C0-477B-9F84-4D8E223D66BB}" type="datetimeFigureOut">
              <a:rPr lang="id-ID" smtClean="0"/>
              <a:pPr/>
              <a:t>07/10/2019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AAC-145F-44E4-8905-E863028C9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A95C-60C0-477B-9F84-4D8E223D66BB}" type="datetimeFigureOut">
              <a:rPr lang="id-ID" smtClean="0"/>
              <a:pPr/>
              <a:t>07/10/2019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AAC-145F-44E4-8905-E863028C9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A95C-60C0-477B-9F84-4D8E223D66BB}" type="datetimeFigureOut">
              <a:rPr lang="id-ID" smtClean="0"/>
              <a:pPr/>
              <a:t>07/10/2019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AAC-145F-44E4-8905-E863028C9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A95C-60C0-477B-9F84-4D8E223D66BB}" type="datetimeFigureOut">
              <a:rPr lang="id-ID" smtClean="0"/>
              <a:pPr/>
              <a:t>07/10/2019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AAC-145F-44E4-8905-E863028C9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A95C-60C0-477B-9F84-4D8E223D66BB}" type="datetimeFigureOut">
              <a:rPr lang="id-ID" smtClean="0"/>
              <a:pPr/>
              <a:t>07/10/2019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AAC-145F-44E4-8905-E863028C9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A95C-60C0-477B-9F84-4D8E223D66BB}" type="datetimeFigureOut">
              <a:rPr lang="id-ID" smtClean="0"/>
              <a:pPr/>
              <a:t>07/10/2019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AAC-145F-44E4-8905-E863028C9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A95C-60C0-477B-9F84-4D8E223D66BB}" type="datetimeFigureOut">
              <a:rPr lang="id-ID" smtClean="0"/>
              <a:pPr/>
              <a:t>07/10/2019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AAC-145F-44E4-8905-E863028C9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4A95C-60C0-477B-9F84-4D8E223D66BB}" type="datetimeFigureOut">
              <a:rPr lang="id-ID" smtClean="0"/>
              <a:pPr/>
              <a:t>07/10/2019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6BAAC-145F-44E4-8905-E863028C9E5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Tata Kelola Layanan Purna Tugas Menuju Efesiensi dan Otomatisasi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606280"/>
            <a:ext cx="6400800" cy="766936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Direktorat</a:t>
            </a:r>
            <a:r>
              <a:rPr lang="en-US" dirty="0" smtClean="0"/>
              <a:t> </a:t>
            </a:r>
            <a:r>
              <a:rPr lang="en-US" dirty="0" err="1" smtClean="0"/>
              <a:t>Pensiun</a:t>
            </a:r>
            <a:r>
              <a:rPr lang="en-US" dirty="0" smtClean="0"/>
              <a:t> PNS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Negara</a:t>
            </a:r>
          </a:p>
          <a:p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Kepegawaian</a:t>
            </a:r>
            <a:r>
              <a:rPr lang="en-US" dirty="0" smtClean="0"/>
              <a:t> Negara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47002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l"/>
            <a:r>
              <a:rPr lang="id-ID" sz="2800" b="1" dirty="0" smtClean="0">
                <a:solidFill>
                  <a:schemeClr val="bg1"/>
                </a:solidFill>
              </a:rPr>
              <a:t>Masa Kerja Pensiun =</a:t>
            </a:r>
            <a:r>
              <a:rPr lang="id-ID" sz="1800" b="1" dirty="0" smtClean="0">
                <a:solidFill>
                  <a:schemeClr val="bg1"/>
                </a:solidFill>
              </a:rPr>
              <a:t> </a:t>
            </a:r>
            <a:br>
              <a:rPr lang="id-ID" sz="1800" b="1" dirty="0" smtClean="0">
                <a:solidFill>
                  <a:schemeClr val="bg1"/>
                </a:solidFill>
              </a:rPr>
            </a:br>
            <a:r>
              <a:rPr lang="id-ID" sz="1800" b="1" dirty="0">
                <a:solidFill>
                  <a:schemeClr val="bg1"/>
                </a:solidFill>
              </a:rPr>
              <a:t> </a:t>
            </a:r>
            <a:r>
              <a:rPr lang="id-ID" sz="2400" b="1" dirty="0">
                <a:solidFill>
                  <a:schemeClr val="bg1"/>
                </a:solidFill>
              </a:rPr>
              <a:t>TMT Pensiun – TMT CPNS – CLTN + PMK </a:t>
            </a:r>
            <a:r>
              <a:rPr lang="id-ID" sz="2400" b="1" dirty="0" smtClean="0">
                <a:solidFill>
                  <a:schemeClr val="bg1"/>
                </a:solidFill>
              </a:rPr>
              <a:t> (Bila Ada)</a:t>
            </a:r>
            <a:r>
              <a:rPr lang="id-ID" sz="1800" b="1" dirty="0" smtClean="0">
                <a:solidFill>
                  <a:schemeClr val="bg1"/>
                </a:solidFill>
              </a:rPr>
              <a:t/>
            </a:r>
            <a:br>
              <a:rPr lang="id-ID" sz="1800" b="1" dirty="0" smtClean="0">
                <a:solidFill>
                  <a:schemeClr val="bg1"/>
                </a:solidFill>
              </a:rPr>
            </a:br>
            <a:r>
              <a:rPr lang="id-ID" sz="1800" b="1" dirty="0">
                <a:solidFill>
                  <a:schemeClr val="bg1"/>
                </a:solidFill>
              </a:rPr>
              <a:t> </a:t>
            </a:r>
            <a:r>
              <a:rPr lang="id-ID" sz="1800" b="1" dirty="0" smtClean="0">
                <a:solidFill>
                  <a:schemeClr val="bg1"/>
                </a:solidFill>
              </a:rPr>
              <a:t> </a:t>
            </a:r>
            <a:endParaRPr lang="id-ID" sz="1800" dirty="0">
              <a:solidFill>
                <a:schemeClr val="bg1"/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500298" y="3071810"/>
            <a:ext cx="3929090" cy="830997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Penghitungan Pemberian besaran Tunjangan Hari Tua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71472" y="4786322"/>
            <a:ext cx="8072494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2400" b="1" dirty="0" smtClean="0">
                <a:latin typeface="Calibri" pitchFamily="34" charset="0"/>
                <a:cs typeface="Times New Roman" pitchFamily="18" charset="0"/>
              </a:rPr>
              <a:t>Kewenangan Taspen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357686" y="2071678"/>
            <a:ext cx="50006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Down Arrow 6"/>
          <p:cNvSpPr/>
          <p:nvPr/>
        </p:nvSpPr>
        <p:spPr>
          <a:xfrm>
            <a:off x="4357686" y="4143380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6441"/>
            <a:ext cx="7615262" cy="2311385"/>
          </a:xfrm>
        </p:spPr>
        <p:txBody>
          <a:bodyPr/>
          <a:lstStyle/>
          <a:p>
            <a:pPr algn="ctr">
              <a:buNone/>
            </a:pPr>
            <a:r>
              <a:rPr lang="id-ID" dirty="0" smtClean="0">
                <a:latin typeface="Albertus Extra Bold" pitchFamily="34" charset="0"/>
              </a:rPr>
              <a:t>SEKIAN DAN TERIMA KASIH </a:t>
            </a:r>
          </a:p>
          <a:p>
            <a:pPr algn="ctr">
              <a:buNone/>
            </a:pPr>
            <a:r>
              <a:rPr lang="id-ID" dirty="0" smtClean="0">
                <a:latin typeface="Albertus Extra Bold" pitchFamily="34" charset="0"/>
              </a:rPr>
              <a:t>SEMOGA BERMANFAAT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https://encrypted-tbn1.gstatic.com/images?q=tbn:ANd9GcQPZFNnGv5CDitdUc8BNhMn8gZs25sn_l5Ajz6StzVaDWgiYgB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348880"/>
            <a:ext cx="2771800" cy="2736304"/>
          </a:xfrm>
          <a:prstGeom prst="rect">
            <a:avLst/>
          </a:prstGeom>
          <a:noFill/>
        </p:spPr>
      </p:pic>
      <p:pic>
        <p:nvPicPr>
          <p:cNvPr id="5124" name="Picture 4" descr="http://1.bp.blogspot.com/-_uwS05xDbeU/URDKyk6jV-I/AAAAAAAAAuY/nbLOOabD51M/s400/dana+pensiu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348880"/>
            <a:ext cx="2304256" cy="2376264"/>
          </a:xfrm>
          <a:prstGeom prst="rect">
            <a:avLst/>
          </a:prstGeom>
          <a:noFill/>
        </p:spPr>
      </p:pic>
      <p:pic>
        <p:nvPicPr>
          <p:cNvPr id="5132" name="Picture 12" descr="http://ciricara.com/wp-content/uploads/2012/01/a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2852936"/>
            <a:ext cx="1728192" cy="183968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138662" y="692696"/>
            <a:ext cx="47339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3200" b="1" cap="none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PROGRAM &amp; PRODUK</a:t>
            </a:r>
            <a:endParaRPr lang="en-US" sz="3200" b="1" cap="none" spc="5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Oval 18"/>
          <p:cNvSpPr/>
          <p:nvPr/>
        </p:nvSpPr>
        <p:spPr>
          <a:xfrm>
            <a:off x="971600" y="1916832"/>
            <a:ext cx="2520280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</a:p>
          <a:p>
            <a:pPr algn="ctr"/>
            <a:r>
              <a:rPr lang="id-ID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Program THT</a:t>
            </a:r>
            <a:endParaRPr lang="id-ID" sz="20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652120" y="1916832"/>
            <a:ext cx="2952328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ctr"/>
            <a:r>
              <a:rPr lang="id-ID" sz="2000" b="1" dirty="0" smtClean="0">
                <a:solidFill>
                  <a:schemeClr val="tx1"/>
                </a:solidFill>
                <a:latin typeface="Arial Narrow" pitchFamily="34" charset="0"/>
              </a:rPr>
              <a:t>Program Pensiun</a:t>
            </a:r>
            <a:endParaRPr lang="id-ID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128" name="AutoShape 8" descr="data:image/jpeg;base64,/9j/4AAQSkZJRgABAQAAAQABAAD/2wCEAAkGBxQSEhUUEhQVFRQUGBcWFRcUFBYVFxQUFRQWGBgWFhUYHCggGBwlHBQUITEiJikrLi4uFx8zODMsNygtLisBCgoKDg0OGxAQGiwkHyQsLCwsLCwsLCwsLCwsLCwsLCwsLCwsLCwsLCwsLCwsLCwsLCwsLCwsLCwsLCwsLCwsLP/AABEIALIBGwMBIgACEQEDEQH/xAAcAAAABwEBAAAAAAAAAAAAAAAAAQIDBAUGBwj/xAA/EAABAwEGAwUFBwQBBAMBAAABAAIRAwQFEiExQVFhcQYTIoGRBzKhscEUI0JSYtHwcoKS4fEzorLSQ8LyFv/EABkBAAMBAQEAAAAAAAAAAAAAAAABAgMEBf/EACURAQEAAgICAgIBBQAAAAAAAAABAhEDIRIxBEETMlEFIkJhgf/aAAwDAQACEQMRAD8A7iggggAggggAiRoIAkUJSJAJKJGUJQAhBEhKAUEaSEoIAQgjQQARIIIAFJKNEUASJBBAGjCTKAKAWjSZRFwGuXVALRJv7Q2JxNj+oJbXAiQQemaANGiQQBokEEAEaJBAGggggDQQQQAQQQQARIIIAIIJJKABSSUCURCAGJAIiiDkA4CjTeJGCgHJRpEoSgFShKTKEoAyUklEXJBcgFEoSm8SS+qAJKAelJ70cQs5ed5uJhpgciqg254Obio82s4q1183kKNCpUEEtaS0cXbfFcH7QX3VrPxPqOduM/D5DQLT9qe07xNJhxOdA0kgnYRqVUf/AMFWazFUME54RtyVzKSbT+O2sq62uG5zS7JfFWi7FSe9h4scWnzQvG7H0yQRkFXRH7K5lKi469ul9mfatWpnDax3zPzgBtQDygO+C6zdF7UbVTFWg8PYdxqDwcNWnkV5es7xOcLVdlL5fYbQH0ySwwKjCcnsP1GxRYI9CShKjWO1tqsbUYZa8Bw6FO4lAOSjamsScaUAtBFKCAUggggAiKCCACKUaSSgASkkonORY0ATnIg5BzwsT2t7a91ipWXC6qDDnHNrDoY4kfyUBti5GCvPN5XnWe6X1qj3ak4zA9DAVndvbm2UWtAq42gxFQYx0Ljn8U9E7gDKXKoOzd/MttEVGDC4ZPZM4XfUHYq1NQhIJgcECVBbVToegJGNI7xMklNucUjSHOSC9M97KQaiYSMarb1rkNick5XtGFpPAE5CdBw3WGbe1R9bBUFRod7odhPHUtJjzWfJlqNeLHd2sbXi1HxWbttue0nOeidr3sCXAn3CdnHIT+Xoqa8rwkHJpB3CzxdNWPs1sTa9vdVeMXcgvaD+dzoaT0zPWF0ftFUa1svcBiMAakngGjMnkFz/ANmmOky01w5rQ4spgu4jE4jX9bVo7+tDwO8ptxVHNilOYa85DI5an4LXLJjjiob7sLXZOa4ToSP2081iL5uNzJLQfLgugWO664LnVLRUqjSIZAMCfFhzgzpxSLU0ZyPqp8tel+PlO3HSM1a2GroeGR89P5yR35Y8NZ0CATKTdzIMyBtnEOnYhdEu45csbjdOy+yu8y+hUpEz3TgW/wBNSTHq13qtviXNfZPZ8H2h2xwAcR75wk+fxXQw5TfZJDSncSjNclOqZSo2D4chjUcVglY0rkE1BBBWBIIFBAEUhxRkpp7kAl7kw6olPqwmXVgUgou2d8mz2YlpipUOBnKQZd5AHzIXFqhcHYWyS4xlqTwC6R27sVW0ZsEtpkgCSI3J5kxpwbzSrh7PUrIzv6pxVA2ZwlwZOzWDMnmlc5F44WqK6OynhDrT1DNh14lW9Ts9RqM7sCAfgeKap9onVX4QGlpJAOB9MmDGjpB8injfFOk7xzr+FpdHoFnu77dEk10znZi1VLtt/dPPgeQx3AtcfC7yJHquu9/Oq437TKwdUo1KZ1a7OCCYLdQcwc10q5L07+hQqASX02OPJ2EYh5GVr9bcuc1V0XEJ9pJEqA+udwkNtZ1Qjax7whJq1CQoAtUnWU62pvOSQ2JtZEa0qBWtAxeHRNNtCDT69UYTJyj6LK17TTbRNRmEueS1pGoAJBMnSSPTqrS9AX0nNBzLTELLOtFOqwsqVLPRc2W06VR4YX0wwOFRo1I1E/pKzy7rq4v1N3YxvePbigkTkcnDfbOJ+Kp+0LWhxwgA8dz5pT6jKRHd4QZyLagfyExmRr6qJfMlx8j0nb4qPVb+1t2EuH7YKrKkup0XBwbMBzqrC0knaAwZjitzbnU7O1lMFowNgSSRJJMDOTmVk+wdt7vvaYyNVjYPNuKR6OnyKurXTY+PD3tTCHkvdDGtJiSToJ2V7Rjj2mVL172k0tGHLMfUclWRPvaFQ7JUrVKrTha1jSC4wYgbDPM6bRqp1rqgE9T81NV66Vd73O1zSTqASD5LK3pdjKVFrsX/AFDs2YaJDnE8nDDHVbM2jEc9EVms7axLKjcTMx6gD3jpAG2U7ZGawvbPObgey6+2tDrNUMVS7EwnSoMIEA8cl0ppyXJ737Hmy0GWqhUdUNEzUEQaYnJwjOBvw10GXQrnvA1aFN51c0ExxIWuX8uSxatqZp8PyVYyspTDLfNZ2ipFSOGfFN96kVH5DJR8QG6jyK1okEEF0GCSUZSSUAh5Uaq5P1CoFoegG6tTzTL7QB+FR61Zw0lQrZaTGnWVKapOzVtbasdVzs6VWvjYdmVXkMeB08P+Wi01vpAU9YjguDX7SfRc8Aua5pe0lriCQXTqNiCMl169rU+tYmVKZ8T6dN3mQJGXUrPPHV26uPLfSNdV3UnVHVM3YDrsCearb87PNfXxCDliDS8iAcpAGWxz5KSKDzSYQKVOo3MsLsLmujOMQgiNxkVUWe3OdUDWh+WRcc2ncljtxP1S7jbUqm9pVI0n2ZhcXFtN2bjLiC5upAzyC0ns+vCLE0A503PaOmLEP/JYn2iW3vbZhBnumMpn+rNzv/IDyVn2Uqllmy3e6fRq3n6xxcndrp1K8iRmZTArEkx5rKUrxLdCptlvOQRGfFTWemkpUnDPime9cXACQNjxVbZbzMxmVZMquccxoouUnsto1YlvvZHYcUw61HgrV2e2fNIdTnYLP80PaE20S0H4JN5WVvdNADSMOUgSPNT+4aOCzvaC+qbcOB4Ldy0hw1IMRrGam8m3V8Xyyy1GXtlAMdMCdjAlRrbXBZz08gP3lTLys5mSQQcwRoQdCFRuovrOwsGQ947BG9u3VKsV7GnUY5slzCHAAxJaZAceHFdjuwUarO/YBL2QdjhdBLCeoMjkuQ07uFPXzKtKHaJ9AA0xLXAjCThaYMYtCZkHQKvLvo7w3X+2yvO2MYC0CIWdr2wmTxUWjbzaCXFtQkbFpjyO6RVY86tjrki1lcdJt0Uu/eWl+BjRLzMEidG889dpHELc2WixrRhb4QOBAgDmqy6LA2y0W4s6jhiJIgiQS0QcxudJ8XJSqtukO4aer42W+OOo5c8t1obFavwkszBGEtiRoRrBQF0NpUw2gCGt0ZMwNYafosq21zlrlOev4tCrW7LxLXAF5icpzGc+F0nlr6qrNs7FhQsxeMQUxlKBmclHvOsabTUAOH8Y/LzHJUte/A4Brchz4LDKX0m3tdWy0Z8uWyhPtLGmJOSQ2p4JyMjKN1CMbxK55l9JroaCCJd6gSHFGSkOKWwZqOUeq5LqSozpUZ3oqi2ioqK+a7WtxPIa0fzLiVcWkrBXjRfabZVplr3CkwFjAD4i44cWWoBDup10WEy3U+2C7QWnvXvcNHOy8oAXVex9abLRaRMU2gjyUA+zyrVrU3lrKVJpbLQRMNz0A3ga5p3srXHdhs5tlp8jH0WmeW5HTxJ18uYYBOmXOOCzvbG9DRo4rO3E5kAvjKkCIDo3PwE58FY3h4nuhX3Zq6WOoTVYHd5MgiRhktGXQfFRMmnJlrHpwICcySSTJJMkkmSSeq0931YpwOXwlb29fZfZH1Hd06pQiHQ0hzMxphdmAOR3VdX9n1em37l7auejhgcPiQRHMdF0fklcrPMrSYVlZKrhkRLTrlsjoXNUZUirTc0t94SNeoyIV/RAAjAYXPyfIk6Z2pd0WSmBIknnsrYQqmlWI0an22glcl5PKp2nkjgoF5XgyiwuIkzDWg5udw5Ji97UWUS4kjSYOeHMmDsSAQOqpHOx9yXwAJdhGgnQdAJTk+69H4vwvOeWfr+C+1d5ObRdTkY3th0ZBoiSDyj59Fl7uu/vKLQJDTLhi4GA0jhIE5fm5KZe9nNas2kTnVcalU8Kc5MHUBvw4K9FngmMgAAByC0t1HrY4Y4zUjKMf3LX0qkloks0JYd2f0k5g8zyWbtNVz3BzfCW+6WkiOh9ZK0V7MdaK7gAGtDsBIGoaYl3PL5J+0XY2mWNDZLiGAcYGJ/qIb/crmWk/j/hEsmKsA13vwMWUDjiPDKCRzA3Uy14aZJk8MtTGQ5xkreyWDuWEuze7MxnG5k8ST8hsqW9bRrkP8gfkp3uqvUVz77AMPYXdZHyK2XYl1KsH1dWUQHEOkgOzgZ6jImJOkbwuc1WYiujdhLHhseWQe99R510im1o5fdkrfDGWuLny1in26u57y4yc5zyGwnzc0f5JJyaBuc+GTYA9XFvoUmC53Nx+XCdv/VItdUSSNPdb0GIAj0rP9F0OAbDmY0yA/nRpPmpVnqH118//wBBQ6eX7b5xI5/hb5qRQqRmM41+OfmZPomTT3Paw5pYZcAIOLPwnY/JUd53Y6jUgAGkRiaSfVhPEfsplhtQxjLPjpIOyuq1Jlopmm7fQ7tOxCm+k2KKlU+6JxAn9OjeACKnZzAxRKftzO5ZgpNALMzPzKru/qnP9l5WWfd0yrqKSUpJK9ZZJSHJwptymgy9R3MLjA1T1VLsDdT5LKzd0RLbAyMxiPUj4KM3CDIaGtbsBEukx1OeqmVXwZ9f36qtrnxEbTPqoy1PQWtlktz1PwXGcLqNprCCPvHiOWMwur1L2ZTpuJJLmCS0AyTsNIHVYjtLTDqoqsAis0Py0LtHdNkeUvTXjvekazsxSdytvYqeCjTbuGNnrhE/FZG6YxtGxInpv8AVY0O0j6jhNIEF+FrmuLRExJBBjXis7lMb2fNfUaWkyXEndo+Z/wBp17gwCdTkANSeSFN2EFztY0HBv/J9UxQcXeONdCdhwH779AFcrIm8LCKrZIAeBlGc/pKzuHkFrmO34LG2q1NbIGZ+AWHyMe5YJxZcmWsYOrUDRnvpxVXbbcPcHImeE6eaYtVskzO0Kmt9sBqyDIwgeanHF63x/hYYauXdWl+WkPoPkiSMhOZPALPWW9A40gTyPkR9JUG/KviaQfwqpbW8bSBBxCfM/wC1tjjuOzfi3lmpjvalZ5iT4ekDT4JFa88Tjh90CXHkNvMwPNU3eksaSfwt+S0vZPs0bS2XEspyC9w1P5WNnKdzwBHFTMbbo88sccfLJT3dSLnH9bp9SSVPbZDUtZdBFOizJxBgvc6cjuYauj2e5bPSbFOk2Rvq7qXGSqm97NLZJ94Es3xaabHULX8NcV+bPqMVe9o1GGd/E7CPTNZK8Krj+BnQEq7t9dxc5uKS3I4DOfPh0VFbS8bg8nNaVOM06bZZuKzvWA+IPYf8m/uusdlWxYKUHUEyDqDVechro4LkVot2ocwDmCfkV2Xs3RNK77Mx8h7mAnYjFnEbwCAujCPP+Rl9Gu7LS9wGbWnDOXidk3LqSq2sYdAHhEnh4RkP+2m0/wB5Vta6ngJ/UDnt3bS+OfiaPXoqao0AkZmIbn+nL4tpj1WscoxM8+Wxzz9S7/EJ+g+P5tt8FCoP8Wf8O/xLk6yoIJJyEk9AgkyraYDQNduit7orOGQeB5SfmsnZbRjdi9OQVtZq0FINjeVjNSlOKXDfCM27jJYG3Cv3jo026QtzdFtkQd1nrxtD6dV7cOKDrGoOY+BC4PlYWZeeMZZ9OpIoRoL0DJISXBLKS5KhHqNR0XhoOgz3MbIqoUWM1jb2JOyrVXEZQTyIJ9NVUm0zB30PkSPoFKt1OQqGy1TiqNOzsvNrdVnyT7VljrtcuOKk+dxCqGXf3lBzRq0lzOu481bT93HFIusQT/N1j/lKmdXbI0amFpI94y0ch+I/T1VtYrPhZTEZiD8ZKKrdgNpLR7mKR0JLz8yFZU/FU5Sle7sZXyu0jGXOqNJicIHJpcAYUq02zCIaRkMvDl6k/RV9dh+0SPdwmesiPqmL1r4W81thPda8eG/aqvy9nDV0/LyCzdpvcOZinMZHmFHv20OecLTm4gCeacu7s1Sgd7VqOJ/LDG8xmCf+U7N+3ZjlOPWlRar1ndVdS0nVpWlvzshRDA6g97dQcTsYnbKBksReFkqUT94MtnDNp89vNExjqx55kfrWhzjLs9lCqVIIPMfNXnZ/sxarXDqdPDSP/wAtXwsj9O7/ACEc1u7u7E2SzgOrRaKm+IRTHSnJn+6VUmk580nTO3Pdr67aYa0luESQMh/doug2G2Os1INiQJJDSMpJ0BgHKN9kxVvEAQIAGQAAAA5BVNtteKVEmruMuTlvJNWdLd/bWg14a8kEmIe1wEnIAmIjNItdCpXeWl2FmIh2Gf8ApNe5rWNP6ocXHhA5nAXzZQ4F0/GVo+wN/iqXUXyKjWMiTi7xtNuFzp2dJkjn1Wsu3NnjruLW13DQrN7tzAGgwMIgj+mFl799nRE/ZXF5bqKha0RxB2jmugWemMTXGP8Aj+H1Wd7cXq9x+zMBa3C19ZwkYg5wDWYua1slRjyZY+q5zZux1pdXoMe0CnVfAqBwLSBm6NzlvEc11i9apLzDTgYIk89emrPUqvvWs2jQstdzZDCQXYcXdufBa7kDBblxCivvv7U+GaBoc+NC1rgcI/qcQM84k7J+ituV3RWirOE55STA3c7GW56eFrfVRLVllvp8AP3Uqs7PPYkk8SIe8+uEeqiVnEkTrEz5b+pTSZpOzn+cfqo96PLWED8TgPIeI/GE45+cJi8qoLwBsM+pj6AJEKg4gSMxuBqOcKws9sHA+hUazubvkpNGtnoD6H5nJMLm7rYQRC0zcxJDc+JWWsIJILW58i35Sr1lpIABYQR1SKt4iRok0AUhyUSm3FTaDVQqKdVIqlRC7MdVz5ZdlPY7S3JZiq3DWdJiQD1iQtTanQFn7ys2LxDb5FPknTbP9TduvVlGkXvMNb8ScgANyVjrT2zqknu4pt4AAugcSR+yqe1V5uq1MDT93SMaavgYiPIx68Vn6taBrqung4MZj5ZTtz2t/cnbeHRaAPGMLammFxyGIaQeOy2N1CTK4Jaq3ou1dgbYalioPObi0tJO/duLJ9GrH5HFJZcVYr2oAD/NB/ysx2itIAK0NerqfL9z8ll77uupUnu2jPeQNeMqbOnZhNMZZLRjtDRwDj5xH1WruywVLRibTBJGZOzTtPXRM3D2K7t+OvUaSdGUydP1OMH09VsrFaMLjSosZmJzkCRv4QZ1Txxm5KOS27sZurc/j7oVWuwj710Q1j/yNz8RjPaFMs12WejmW96/i+CPJuibFB1Jz2O94OdijSS4u+IcD5pwlTfZydHbRbnOPJQ6rJzJT2JNVVKkCu0c/VVNtqCMp9VYWx8Ss9bKk5AgzwTNDtNpyIPqrH2b2YOtb37MpO9XOYP3WWt9qJyH7LYeyCSbUSBkKQkTJB7wx8AtcYyzyjoVKmYBywyY9f3WO9oFfC6nP4i3EAeEnP0W4c/SNAMusarmvtFdNYD8v7f7Vso1d0VhVsxxwWGWua4S0tgZR5rP2ezCzueKLMIPElxIE4RJ2zPqrG4Wj7PTbOTRifG5O30TN7VIyPvOzj8jdvNM0F9eABMuOR9SSfimn1c3cgPj/CmqWbp2GQ81GtL5LjxMeQ/2SghvrgS92QAk+Sp7Ha5PhDnuOZMQ0T1T1vl8Ux1d9B9fRWF2WHCEyOWWy1HjN4byDM/UlTKV1gHxPcZ5AKZZ4CnUy06oCJZrtaNCfl8leUalQNAFYwOOZ9SnrHQYfxAqyFgakGwSSlIimzIKaeU49RqjllldEbrPUNr5cOqcrOUUODSDzXJnl3E/afbR4ZWH7S9pe4Dg0eJ7SxvJ50d5AFbp4xNI5LjHbiTamM2DsR6NDj8xHmu3Gbsjoy/WqO2GMuHzOqqbQ5TbXUzVZWcuzKueE1Xrrvs7eRYac5ABwHMGo4k+p+C5DZ7O6q8MaCS7hw3K6RYWGjTAnMADLQAbDkublvqNuLHd21lqvAiG0wHOJgAxEASSTsBKYdby3InEdyMgXEnIeh8hzVLdtre7EIyjN0ZgTnmP5kpFW0tEOcRyAGhOQiNTC5q6pqrKhaMLRObvxHmdVCq3sadVpaJcDPkNZ5ZwqOv2iBJZSpvkNkF4LQRxAOe/JUtktdU1e9cC7E3A/YDxQMPDMfFOQ9bay/L/AKlR4c1uHKHAQ7FHunTKAdgqO03+/wBwPIeBmcLeMA6cE3bCXtxMLmuExnExtzWcqWgl7XHXNrvmPqj2j9Wgst516uGHuxEwRkM/LZX1CzVXavcBudNN0z2NuuGd64eJ+TB+ife6n5dVadpbSKNIU2+/U15N/wBqfsXJnLQwOxmS4DQuJMlQg2O7POSptfKmBxUR7pcAriFd2hsQY45ZHNaf2YgtbaAONM/B/wCyzN+WjHWqt2Y1sddVqfZo+aNd+xqho6Mpt/8AdXimto62kasHDKYjiuf9rR3lpqDfT0W+Dpasf2jsf3oqAe9mfqrIx2atZZkdtumidvCnJLplxMnkD/PgotnZDpG6dvS3tY0tHvu979I4dUGrq9owiBrsoFptYaBudhxTFprRoJccgB/MkzSsEnFVdJ/K3Qcp1QmnadtDZJBnfTXylSKV4vPu03EcYcB6kQp1hotGQEfP1VhTocp6p6Cqdb3NHuH1aPm5Ko31nBEdXN+hV5Spfp/non/s4dHgB6wjQQLPfLZAxZ/zdX1K+3QPEoDbpa8502jqSB8ICWezjtqeXJ5/dIOvpJSk29yKzN1HKDXqKRWeoFSpJXNyZJpmrXHVRqjwnKrxpCynaC/CCadExHvO35gcue65cePLmy8cUttdtrFRvhIOE4XciIyPkQufe0y6H98ytSaX4hgc1oJcCTLThAJI1HorD2eWyH1mTq1rwOhIJ/7mq7v4PLQ2m4Nc8klx0a0alwGZ5CV6Ml47r3p04Tzx1XH7b2dtbZmg8kahuF59GklRLB2XtVd+EUnsb+J9VrqbWj+4S48hJXWXEMp4aOX5qrveqHck7jkMgqOteDzlJKd5qqcERbHdNGyNw0/E/wDG86uP0HJNNDqroaol5XkGDPMnYalWF2Xs6PurO6OJc2fNY5Za7Pk5Jh/bGjuqxBjYGu54lHabLTdicWglroaeYOuWu5UGzdpXUSW1LM+QcyC0wecFPWWtiDRu4lxWcu+2XFd3aPf11g4HMhpyk7Ebzygn1VbZbCKZcG5sdhcJGjozEei1F4iaZ5LOvr+CT5+Svbo8rpTXnasLgFCuW7BbKpMYWtINSNxOQB2LojoSQmL1qF9RoAlzjAA1JJgALofZy5hZqTWZF3v1D+ao7boBkOifqJtW1joBjZMQ0T0A2XPr1tpr2hztgYHQLZdrbd3FmInxOXObI+BO5RISbbauSr6NXx9EVstE+SgMtESVWi2hXpafHV4vcB5ACV0b2d4WWGXOAx1HmCR+lv8A9Vyeq/G8naVb3ZfxogtzNMmTyOkjPp6LTSNuzOtdMN99u24VVelrouBGMHcYc81kL3NSjTxTmTEe8BluePRZZ941c5IE/pCcNuK1sDRDNePDoFSWqSfDmflzWfs16VMWGcs1o7tug1s8Lo3LnOj/AGgbQTTDc3VBO8fJS7DZ8Z8DXu5nILUWDs5QAh9FpP5hqrJtjbT9zTyQSjst3OHvN+KsKdkjcj4hTCk4vNMB3cDxacQpNKgCJaQY9UwyrqCJBTD7LBxMJHLM/JBLyzkOyDhPA7qSGPGQWYqzOcynG2t8e+fVAdcUWrqUEFGfpCHXKhHdBBcPKiq62H6rm7z4XIILo/p/rL/iU3sg4/b6WepqA8x3T8vgFv7S0GrmPw/uggujm9urg9M9b3mdTvuqy0D5BBBYuhzbtE8/aX5nKIz08I04arSdkqrsbRJjLcoIK+b9I4c/bedqWjBSMZkEE7kDaeCjXXqzp9SjQXPGnF9rW1e45Yu3n7s/1fVBBVPbZC7MtBttGc/fOfEU3QumWfX+4/NBBVkTIe0k5jqFkW6IIJz0SDaTqoFQ5IILSIqrlFV90okFaXV8INGlIB+7b8SVg79Hjd1+qCCxx/d0X9DfZRgdaACARLBBE5Fy6d2hOBrcHh/py+SCC2vtjPSjs9rqT77/API8OqReVsqBhio8ZbOI+qCCKGMr3tXxx39WOHeP/dMU7wqkZ1ah6vcfqggtIyyK+0vOr3H+4pVsyc+NjlyhBBNLX9hLS99B2N7nQ6BicXQI0E6LVQiQWV9tZ6f/2Q=="/>
          <p:cNvSpPr>
            <a:spLocks noChangeAspect="1" noChangeArrowheads="1"/>
          </p:cNvSpPr>
          <p:nvPr/>
        </p:nvSpPr>
        <p:spPr bwMode="auto">
          <a:xfrm>
            <a:off x="155575" y="-2079625"/>
            <a:ext cx="6905625" cy="4343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130" name="AutoShape 10" descr="data:image/jpeg;base64,/9j/4AAQSkZJRgABAQAAAQABAAD/2wCEAAkGBxQSEhUUEhQVFRQUGBcWFRcUFBYVFxQUFRQWGBgWFhUYHCggGBwlHBQUITEiJikrLi4uFx8zODMsNygtLisBCgoKDg0OGxAQGiwkHyQsLCwsLCwsLCwsLCwsLCwsLCwsLCwsLCwsLCwsLCwsLCwsLCwsLCwsLCwsLCwsLCwsLP/AABEIALIBGwMBIgACEQEDEQH/xAAcAAAABwEBAAAAAAAAAAAAAAAAAQIDBAUGBwj/xAA/EAABAwEGAwUFBwQBBAMBAAABAAIRAwQFEiExQVFhcQYTIoGRBzKhscEUI0JSYtHwcoKS4fEzorLSQ8LyFv/EABkBAAMBAQEAAAAAAAAAAAAAAAABAgMEBf/EACURAQEAAgICAgIBBQAAAAAAAAABAhEDIRIxBEETMlEFIkJhgf/aAAwDAQACEQMRAD8A7iggggAggggAiRoIAkUJSJAJKJGUJQAhBEhKAUEaSEoIAQgjQQARIIIAFJKNEUASJBBAGjCTKAKAWjSZRFwGuXVALRJv7Q2JxNj+oJbXAiQQemaANGiQQBokEEAEaJBAGggggDQQQQAQQQQARIIIAIIJJKABSSUCURCAGJAIiiDkA4CjTeJGCgHJRpEoSgFShKTKEoAyUklEXJBcgFEoSm8SS+qAJKAelJ70cQs5ed5uJhpgciqg254Obio82s4q1183kKNCpUEEtaS0cXbfFcH7QX3VrPxPqOduM/D5DQLT9qe07xNJhxOdA0kgnYRqVUf/AMFWazFUME54RtyVzKSbT+O2sq62uG5zS7JfFWi7FSe9h4scWnzQvG7H0yQRkFXRH7K5lKi469ul9mfatWpnDax3zPzgBtQDygO+C6zdF7UbVTFWg8PYdxqDwcNWnkV5es7xOcLVdlL5fYbQH0ySwwKjCcnsP1GxRYI9CShKjWO1tqsbUYZa8Bw6FO4lAOSjamsScaUAtBFKCAUggggAiKCCACKUaSSgASkkonORY0ATnIg5BzwsT2t7a91ipWXC6qDDnHNrDoY4kfyUBti5GCvPN5XnWe6X1qj3ak4zA9DAVndvbm2UWtAq42gxFQYx0Ljn8U9E7gDKXKoOzd/MttEVGDC4ZPZM4XfUHYq1NQhIJgcECVBbVToegJGNI7xMklNucUjSHOSC9M97KQaiYSMarb1rkNick5XtGFpPAE5CdBw3WGbe1R9bBUFRod7odhPHUtJjzWfJlqNeLHd2sbXi1HxWbttue0nOeidr3sCXAn3CdnHIT+Xoqa8rwkHJpB3CzxdNWPs1sTa9vdVeMXcgvaD+dzoaT0zPWF0ftFUa1svcBiMAakngGjMnkFz/ANmmOky01w5rQ4spgu4jE4jX9bVo7+tDwO8ptxVHNilOYa85DI5an4LXLJjjiob7sLXZOa4ToSP2081iL5uNzJLQfLgugWO664LnVLRUqjSIZAMCfFhzgzpxSLU0ZyPqp8tel+PlO3HSM1a2GroeGR89P5yR35Y8NZ0CATKTdzIMyBtnEOnYhdEu45csbjdOy+yu8y+hUpEz3TgW/wBNSTHq13qtviXNfZPZ8H2h2xwAcR75wk+fxXQw5TfZJDSncSjNclOqZSo2D4chjUcVglY0rkE1BBBWBIIFBAEUhxRkpp7kAl7kw6olPqwmXVgUgou2d8mz2YlpipUOBnKQZd5AHzIXFqhcHYWyS4xlqTwC6R27sVW0ZsEtpkgCSI3J5kxpwbzSrh7PUrIzv6pxVA2ZwlwZOzWDMnmlc5F44WqK6OynhDrT1DNh14lW9Ts9RqM7sCAfgeKap9onVX4QGlpJAOB9MmDGjpB8injfFOk7xzr+FpdHoFnu77dEk10znZi1VLtt/dPPgeQx3AtcfC7yJHquu9/Oq437TKwdUo1KZ1a7OCCYLdQcwc10q5L07+hQqASX02OPJ2EYh5GVr9bcuc1V0XEJ9pJEqA+udwkNtZ1Qjax7whJq1CQoAtUnWU62pvOSQ2JtZEa0qBWtAxeHRNNtCDT69UYTJyj6LK17TTbRNRmEueS1pGoAJBMnSSPTqrS9AX0nNBzLTELLOtFOqwsqVLPRc2W06VR4YX0wwOFRo1I1E/pKzy7rq4v1N3YxvePbigkTkcnDfbOJ+Kp+0LWhxwgA8dz5pT6jKRHd4QZyLagfyExmRr6qJfMlx8j0nb4qPVb+1t2EuH7YKrKkup0XBwbMBzqrC0knaAwZjitzbnU7O1lMFowNgSSRJJMDOTmVk+wdt7vvaYyNVjYPNuKR6OnyKurXTY+PD3tTCHkvdDGtJiSToJ2V7Rjj2mVL172k0tGHLMfUclWRPvaFQ7JUrVKrTha1jSC4wYgbDPM6bRqp1rqgE9T81NV66Vd73O1zSTqASD5LK3pdjKVFrsX/AFDs2YaJDnE8nDDHVbM2jEc9EVms7axLKjcTMx6gD3jpAG2U7ZGawvbPObgey6+2tDrNUMVS7EwnSoMIEA8cl0ppyXJ737Hmy0GWqhUdUNEzUEQaYnJwjOBvw10GXQrnvA1aFN51c0ExxIWuX8uSxatqZp8PyVYyspTDLfNZ2ipFSOGfFN96kVH5DJR8QG6jyK1okEEF0GCSUZSSUAh5Uaq5P1CoFoegG6tTzTL7QB+FR61Zw0lQrZaTGnWVKapOzVtbasdVzs6VWvjYdmVXkMeB08P+Wi01vpAU9YjguDX7SfRc8Aua5pe0lriCQXTqNiCMl169rU+tYmVKZ8T6dN3mQJGXUrPPHV26uPLfSNdV3UnVHVM3YDrsCearb87PNfXxCDliDS8iAcpAGWxz5KSKDzSYQKVOo3MsLsLmujOMQgiNxkVUWe3OdUDWh+WRcc2ncljtxP1S7jbUqm9pVI0n2ZhcXFtN2bjLiC5upAzyC0ns+vCLE0A503PaOmLEP/JYn2iW3vbZhBnumMpn+rNzv/IDyVn2Uqllmy3e6fRq3n6xxcndrp1K8iRmZTArEkx5rKUrxLdCptlvOQRGfFTWemkpUnDPime9cXACQNjxVbZbzMxmVZMquccxoouUnsto1YlvvZHYcUw61HgrV2e2fNIdTnYLP80PaE20S0H4JN5WVvdNADSMOUgSPNT+4aOCzvaC+qbcOB4Ldy0hw1IMRrGam8m3V8Xyyy1GXtlAMdMCdjAlRrbXBZz08gP3lTLys5mSQQcwRoQdCFRuovrOwsGQ947BG9u3VKsV7GnUY5slzCHAAxJaZAceHFdjuwUarO/YBL2QdjhdBLCeoMjkuQ07uFPXzKtKHaJ9AA0xLXAjCThaYMYtCZkHQKvLvo7w3X+2yvO2MYC0CIWdr2wmTxUWjbzaCXFtQkbFpjyO6RVY86tjrki1lcdJt0Uu/eWl+BjRLzMEidG889dpHELc2WixrRhb4QOBAgDmqy6LA2y0W4s6jhiJIgiQS0QcxudJ8XJSqtukO4aer42W+OOo5c8t1obFavwkszBGEtiRoRrBQF0NpUw2gCGt0ZMwNYafosq21zlrlOev4tCrW7LxLXAF5icpzGc+F0nlr6qrNs7FhQsxeMQUxlKBmclHvOsabTUAOH8Y/LzHJUte/A4Brchz4LDKX0m3tdWy0Z8uWyhPtLGmJOSQ2p4JyMjKN1CMbxK55l9JroaCCJd6gSHFGSkOKWwZqOUeq5LqSozpUZ3oqi2ioqK+a7WtxPIa0fzLiVcWkrBXjRfabZVplr3CkwFjAD4i44cWWoBDup10WEy3U+2C7QWnvXvcNHOy8oAXVex9abLRaRMU2gjyUA+zyrVrU3lrKVJpbLQRMNz0A3ga5p3srXHdhs5tlp8jH0WmeW5HTxJ18uYYBOmXOOCzvbG9DRo4rO3E5kAvjKkCIDo3PwE58FY3h4nuhX3Zq6WOoTVYHd5MgiRhktGXQfFRMmnJlrHpwICcySSTJJMkkmSSeq0931YpwOXwlb29fZfZH1Hd06pQiHQ0hzMxphdmAOR3VdX9n1em37l7auejhgcPiQRHMdF0fklcrPMrSYVlZKrhkRLTrlsjoXNUZUirTc0t94SNeoyIV/RAAjAYXPyfIk6Z2pd0WSmBIknnsrYQqmlWI0an22glcl5PKp2nkjgoF5XgyiwuIkzDWg5udw5Ji97UWUS4kjSYOeHMmDsSAQOqpHOx9yXwAJdhGgnQdAJTk+69H4vwvOeWfr+C+1d5ObRdTkY3th0ZBoiSDyj59Fl7uu/vKLQJDTLhi4GA0jhIE5fm5KZe9nNas2kTnVcalU8Kc5MHUBvw4K9FngmMgAAByC0t1HrY4Y4zUjKMf3LX0qkloks0JYd2f0k5g8zyWbtNVz3BzfCW+6WkiOh9ZK0V7MdaK7gAGtDsBIGoaYl3PL5J+0XY2mWNDZLiGAcYGJ/qIb/crmWk/j/hEsmKsA13vwMWUDjiPDKCRzA3Uy14aZJk8MtTGQ5xkreyWDuWEuze7MxnG5k8ST8hsqW9bRrkP8gfkp3uqvUVz77AMPYXdZHyK2XYl1KsH1dWUQHEOkgOzgZ6jImJOkbwuc1WYiujdhLHhseWQe99R510im1o5fdkrfDGWuLny1in26u57y4yc5zyGwnzc0f5JJyaBuc+GTYA9XFvoUmC53Nx+XCdv/VItdUSSNPdb0GIAj0rP9F0OAbDmY0yA/nRpPmpVnqH118//wBBQ6eX7b5xI5/hb5qRQqRmM41+OfmZPomTT3Paw5pYZcAIOLPwnY/JUd53Y6jUgAGkRiaSfVhPEfsplhtQxjLPjpIOyuq1Jlopmm7fQ7tOxCm+k2KKlU+6JxAn9OjeACKnZzAxRKftzO5ZgpNALMzPzKru/qnP9l5WWfd0yrqKSUpJK9ZZJSHJwptymgy9R3MLjA1T1VLsDdT5LKzd0RLbAyMxiPUj4KM3CDIaGtbsBEukx1OeqmVXwZ9f36qtrnxEbTPqoy1PQWtlktz1PwXGcLqNprCCPvHiOWMwur1L2ZTpuJJLmCS0AyTsNIHVYjtLTDqoqsAis0Py0LtHdNkeUvTXjvekazsxSdytvYqeCjTbuGNnrhE/FZG6YxtGxInpv8AVY0O0j6jhNIEF+FrmuLRExJBBjXis7lMb2fNfUaWkyXEndo+Z/wBp17gwCdTkANSeSFN2EFztY0HBv/J9UxQcXeONdCdhwH779AFcrIm8LCKrZIAeBlGc/pKzuHkFrmO34LG2q1NbIGZ+AWHyMe5YJxZcmWsYOrUDRnvpxVXbbcPcHImeE6eaYtVskzO0Kmt9sBqyDIwgeanHF63x/hYYauXdWl+WkPoPkiSMhOZPALPWW9A40gTyPkR9JUG/KviaQfwqpbW8bSBBxCfM/wC1tjjuOzfi3lmpjvalZ5iT4ekDT4JFa88Tjh90CXHkNvMwPNU3eksaSfwt+S0vZPs0bS2XEspyC9w1P5WNnKdzwBHFTMbbo88sccfLJT3dSLnH9bp9SSVPbZDUtZdBFOizJxBgvc6cjuYauj2e5bPSbFOk2Rvq7qXGSqm97NLZJ94Es3xaabHULX8NcV+bPqMVe9o1GGd/E7CPTNZK8Krj+BnQEq7t9dxc5uKS3I4DOfPh0VFbS8bg8nNaVOM06bZZuKzvWA+IPYf8m/uusdlWxYKUHUEyDqDVechro4LkVot2ocwDmCfkV2Xs3RNK77Mx8h7mAnYjFnEbwCAujCPP+Rl9Gu7LS9wGbWnDOXidk3LqSq2sYdAHhEnh4RkP+2m0/wB5Vta6ngJ/UDnt3bS+OfiaPXoqao0AkZmIbn+nL4tpj1WscoxM8+Wxzz9S7/EJ+g+P5tt8FCoP8Wf8O/xLk6yoIJJyEk9AgkyraYDQNduit7orOGQeB5SfmsnZbRjdi9OQVtZq0FINjeVjNSlOKXDfCM27jJYG3Cv3jo026QtzdFtkQd1nrxtD6dV7cOKDrGoOY+BC4PlYWZeeMZZ9OpIoRoL0DJISXBLKS5KhHqNR0XhoOgz3MbIqoUWM1jb2JOyrVXEZQTyIJ9NVUm0zB30PkSPoFKt1OQqGy1TiqNOzsvNrdVnyT7VljrtcuOKk+dxCqGXf3lBzRq0lzOu481bT93HFIusQT/N1j/lKmdXbI0amFpI94y0ch+I/T1VtYrPhZTEZiD8ZKKrdgNpLR7mKR0JLz8yFZU/FU5Sle7sZXyu0jGXOqNJicIHJpcAYUq02zCIaRkMvDl6k/RV9dh+0SPdwmesiPqmL1r4W81thPda8eG/aqvy9nDV0/LyCzdpvcOZinMZHmFHv20OecLTm4gCeacu7s1Sgd7VqOJ/LDG8xmCf+U7N+3ZjlOPWlRar1ndVdS0nVpWlvzshRDA6g97dQcTsYnbKBksReFkqUT94MtnDNp89vNExjqx55kfrWhzjLs9lCqVIIPMfNXnZ/sxarXDqdPDSP/wAtXwsj9O7/ACEc1u7u7E2SzgOrRaKm+IRTHSnJn+6VUmk580nTO3Pdr67aYa0luESQMh/doug2G2Os1INiQJJDSMpJ0BgHKN9kxVvEAQIAGQAAAA5BVNtteKVEmruMuTlvJNWdLd/bWg14a8kEmIe1wEnIAmIjNItdCpXeWl2FmIh2Gf8ApNe5rWNP6ocXHhA5nAXzZQ4F0/GVo+wN/iqXUXyKjWMiTi7xtNuFzp2dJkjn1Wsu3NnjruLW13DQrN7tzAGgwMIgj+mFl799nRE/ZXF5bqKha0RxB2jmugWemMTXGP8Aj+H1Wd7cXq9x+zMBa3C19ZwkYg5wDWYua1slRjyZY+q5zZux1pdXoMe0CnVfAqBwLSBm6NzlvEc11i9apLzDTgYIk89emrPUqvvWs2jQstdzZDCQXYcXdufBa7kDBblxCivvv7U+GaBoc+NC1rgcI/qcQM84k7J+ituV3RWirOE55STA3c7GW56eFrfVRLVllvp8AP3Uqs7PPYkk8SIe8+uEeqiVnEkTrEz5b+pTSZpOzn+cfqo96PLWED8TgPIeI/GE45+cJi8qoLwBsM+pj6AJEKg4gSMxuBqOcKws9sHA+hUazubvkpNGtnoD6H5nJMLm7rYQRC0zcxJDc+JWWsIJILW58i35Sr1lpIABYQR1SKt4iRok0AUhyUSm3FTaDVQqKdVIqlRC7MdVz5ZdlPY7S3JZiq3DWdJiQD1iQtTanQFn7ys2LxDb5FPknTbP9TduvVlGkXvMNb8ScgANyVjrT2zqknu4pt4AAugcSR+yqe1V5uq1MDT93SMaavgYiPIx68Vn6taBrqung4MZj5ZTtz2t/cnbeHRaAPGMLammFxyGIaQeOy2N1CTK4Jaq3ou1dgbYalioPObi0tJO/duLJ9GrH5HFJZcVYr2oAD/NB/ysx2itIAK0NerqfL9z8ll77uupUnu2jPeQNeMqbOnZhNMZZLRjtDRwDj5xH1WruywVLRibTBJGZOzTtPXRM3D2K7t+OvUaSdGUydP1OMH09VsrFaMLjSosZmJzkCRv4QZ1Txxm5KOS27sZurc/j7oVWuwj710Q1j/yNz8RjPaFMs12WejmW96/i+CPJuibFB1Jz2O94OdijSS4u+IcD5pwlTfZydHbRbnOPJQ6rJzJT2JNVVKkCu0c/VVNtqCMp9VYWx8Ss9bKk5AgzwTNDtNpyIPqrH2b2YOtb37MpO9XOYP3WWt9qJyH7LYeyCSbUSBkKQkTJB7wx8AtcYyzyjoVKmYBywyY9f3WO9oFfC6nP4i3EAeEnP0W4c/SNAMusarmvtFdNYD8v7f7Vso1d0VhVsxxwWGWua4S0tgZR5rP2ezCzueKLMIPElxIE4RJ2zPqrG4Wj7PTbOTRifG5O30TN7VIyPvOzj8jdvNM0F9eABMuOR9SSfimn1c3cgPj/CmqWbp2GQ81GtL5LjxMeQ/2SghvrgS92QAk+Sp7Ha5PhDnuOZMQ0T1T1vl8Ux1d9B9fRWF2WHCEyOWWy1HjN4byDM/UlTKV1gHxPcZ5AKZZ4CnUy06oCJZrtaNCfl8leUalQNAFYwOOZ9SnrHQYfxAqyFgakGwSSlIimzIKaeU49RqjllldEbrPUNr5cOqcrOUUODSDzXJnl3E/afbR4ZWH7S9pe4Dg0eJ7SxvJ50d5AFbp4xNI5LjHbiTamM2DsR6NDj8xHmu3Gbsjoy/WqO2GMuHzOqqbQ5TbXUzVZWcuzKueE1Xrrvs7eRYac5ABwHMGo4k+p+C5DZ7O6q8MaCS7hw3K6RYWGjTAnMADLQAbDkublvqNuLHd21lqvAiG0wHOJgAxEASSTsBKYdby3InEdyMgXEnIeh8hzVLdtre7EIyjN0ZgTnmP5kpFW0tEOcRyAGhOQiNTC5q6pqrKhaMLRObvxHmdVCq3sadVpaJcDPkNZ5ZwqOv2iBJZSpvkNkF4LQRxAOe/JUtktdU1e9cC7E3A/YDxQMPDMfFOQ9bay/L/AKlR4c1uHKHAQ7FHunTKAdgqO03+/wBwPIeBmcLeMA6cE3bCXtxMLmuExnExtzWcqWgl7XHXNrvmPqj2j9Wgst516uGHuxEwRkM/LZX1CzVXavcBudNN0z2NuuGd64eJ+TB+ife6n5dVadpbSKNIU2+/U15N/wBqfsXJnLQwOxmS4DQuJMlQg2O7POSptfKmBxUR7pcAriFd2hsQY45ZHNaf2YgtbaAONM/B/wCyzN+WjHWqt2Y1sddVqfZo+aNd+xqho6Mpt/8AdXimto62kasHDKYjiuf9rR3lpqDfT0W+Dpasf2jsf3oqAe9mfqrIx2atZZkdtumidvCnJLplxMnkD/PgotnZDpG6dvS3tY0tHvu979I4dUGrq9owiBrsoFptYaBudhxTFprRoJccgB/MkzSsEnFVdJ/K3Qcp1QmnadtDZJBnfTXylSKV4vPu03EcYcB6kQp1hotGQEfP1VhTocp6p6Cqdb3NHuH1aPm5Ko31nBEdXN+hV5Spfp/non/s4dHgB6wjQQLPfLZAxZ/zdX1K+3QPEoDbpa8502jqSB8ICWezjtqeXJ5/dIOvpJSk29yKzN1HKDXqKRWeoFSpJXNyZJpmrXHVRqjwnKrxpCynaC/CCadExHvO35gcue65cePLmy8cUttdtrFRvhIOE4XciIyPkQufe0y6H98ytSaX4hgc1oJcCTLThAJI1HorD2eWyH1mTq1rwOhIJ/7mq7v4PLQ2m4Nc8klx0a0alwGZ5CV6Ml47r3p04Tzx1XH7b2dtbZmg8kahuF59GklRLB2XtVd+EUnsb+J9VrqbWj+4S48hJXWXEMp4aOX5qrveqHck7jkMgqOteDzlJKd5qqcERbHdNGyNw0/E/wDG86uP0HJNNDqroaol5XkGDPMnYalWF2Xs6PurO6OJc2fNY5Za7Pk5Jh/bGjuqxBjYGu54lHabLTdicWglroaeYOuWu5UGzdpXUSW1LM+QcyC0wecFPWWtiDRu4lxWcu+2XFd3aPf11g4HMhpyk7Ebzygn1VbZbCKZcG5sdhcJGjozEei1F4iaZ5LOvr+CT5+Svbo8rpTXnasLgFCuW7BbKpMYWtINSNxOQB2LojoSQmL1qF9RoAlzjAA1JJgALofZy5hZqTWZF3v1D+ao7boBkOifqJtW1joBjZMQ0T0A2XPr1tpr2hztgYHQLZdrbd3FmInxOXObI+BO5RISbbauSr6NXx9EVstE+SgMtESVWi2hXpafHV4vcB5ACV0b2d4WWGXOAx1HmCR+lv8A9Vyeq/G8naVb3ZfxogtzNMmTyOkjPp6LTSNuzOtdMN99u24VVelrouBGMHcYc81kL3NSjTxTmTEe8BluePRZZ941c5IE/pCcNuK1sDRDNePDoFSWqSfDmflzWfs16VMWGcs1o7tug1s8Lo3LnOj/AGgbQTTDc3VBO8fJS7DZ8Z8DXu5nILUWDs5QAh9FpP5hqrJtjbT9zTyQSjst3OHvN+KsKdkjcj4hTCk4vNMB3cDxacQpNKgCJaQY9UwyrqCJBTD7LBxMJHLM/JBLyzkOyDhPA7qSGPGQWYqzOcynG2t8e+fVAdcUWrqUEFGfpCHXKhHdBBcPKiq62H6rm7z4XIILo/p/rL/iU3sg4/b6WepqA8x3T8vgFv7S0GrmPw/uggujm9urg9M9b3mdTvuqy0D5BBBYuhzbtE8/aX5nKIz08I04arSdkqrsbRJjLcoIK+b9I4c/bedqWjBSMZkEE7kDaeCjXXqzp9SjQXPGnF9rW1e45Yu3n7s/1fVBBVPbZC7MtBttGc/fOfEU3QumWfX+4/NBBVkTIe0k5jqFkW6IIJz0SDaTqoFQ5IILSIqrlFV90okFaXV8INGlIB+7b8SVg79Hjd1+qCCxx/d0X9DfZRgdaACARLBBE5Fy6d2hOBrcHh/py+SCC2vtjPSjs9rqT77/API8OqReVsqBhio8ZbOI+qCCKGMr3tXxx39WOHeP/dMU7wqkZ1ah6vcfqggtIyyK+0vOr3H+4pVsyc+NjlyhBBNLX9hLS99B2N7nQ6BicXQI0E6LVQiQWV9tZ6f/2Q=="/>
          <p:cNvSpPr>
            <a:spLocks noChangeAspect="1" noChangeArrowheads="1"/>
          </p:cNvSpPr>
          <p:nvPr/>
        </p:nvSpPr>
        <p:spPr bwMode="auto">
          <a:xfrm>
            <a:off x="611560" y="-2171700"/>
            <a:ext cx="6905625" cy="4343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" name="Right Brace 13"/>
          <p:cNvSpPr/>
          <p:nvPr/>
        </p:nvSpPr>
        <p:spPr>
          <a:xfrm rot="16200000">
            <a:off x="4373978" y="-765465"/>
            <a:ext cx="540060" cy="460851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943907" y="6555671"/>
            <a:ext cx="1112062" cy="214290"/>
          </a:xfrm>
          <a:prstGeom prst="rect">
            <a:avLst/>
          </a:prstGeom>
        </p:spPr>
        <p:txBody>
          <a:bodyPr/>
          <a:lstStyle/>
          <a:p>
            <a:fld id="{95CA999C-1DA7-4A3E-B0BB-565BFE3E59AB}" type="slidenum">
              <a:rPr lang="id-ID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id-ID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00100" y="428604"/>
            <a:ext cx="74295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</a:rPr>
              <a:t>LAYANAN KLIM OTOMATIS MENGINTEGRASIKAN TIGA INSTANSI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pic>
        <p:nvPicPr>
          <p:cNvPr id="70664" name="Picture 8" descr="http://seputaraceh.com/wp-content/uploads/2012/04/BK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501008"/>
            <a:ext cx="2520280" cy="1872208"/>
          </a:xfrm>
          <a:prstGeom prst="rect">
            <a:avLst/>
          </a:prstGeom>
          <a:noFill/>
        </p:spPr>
      </p:pic>
      <p:pic>
        <p:nvPicPr>
          <p:cNvPr id="70666" name="Picture 10" descr="http://images.detik.com/content/2011/09/30/157/kepatihan-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0131" y="3573017"/>
            <a:ext cx="2350341" cy="1872207"/>
          </a:xfrm>
          <a:prstGeom prst="rect">
            <a:avLst/>
          </a:prstGeom>
          <a:noFill/>
        </p:spPr>
      </p:pic>
      <p:pic>
        <p:nvPicPr>
          <p:cNvPr id="46" name="Picture 14" descr="http://hadiyanta.files.wordpress.com/2011/03/wpid-2011-03-31-10-36-38.jpg?w=500&amp;h=37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3284984"/>
            <a:ext cx="2088232" cy="2160240"/>
          </a:xfrm>
          <a:prstGeom prst="rect">
            <a:avLst/>
          </a:prstGeom>
          <a:noFill/>
        </p:spPr>
      </p:pic>
      <p:cxnSp>
        <p:nvCxnSpPr>
          <p:cNvPr id="48" name="Straight Connector 47"/>
          <p:cNvCxnSpPr/>
          <p:nvPr/>
        </p:nvCxnSpPr>
        <p:spPr>
          <a:xfrm>
            <a:off x="3131840" y="5373216"/>
            <a:ext cx="57606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796136" y="5373216"/>
            <a:ext cx="57606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1259632" y="1628800"/>
            <a:ext cx="6912768" cy="2232248"/>
          </a:xfrm>
          <a:prstGeom prst="roundRect">
            <a:avLst/>
          </a:prstGeom>
          <a:noFill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id-ID" sz="2000" b="1" dirty="0" smtClean="0">
                <a:solidFill>
                  <a:schemeClr val="tx1"/>
                </a:solidFill>
                <a:latin typeface="Agency FB" pitchFamily="34" charset="0"/>
              </a:rPr>
              <a:t>Layanan Klim Otomatis adalah Peran Aktif PT TASPEN (PERSERO) terintegrasi dengan instansi terkait untuk memperoleh persyaratan dalam proses pengurusan dan pembayaran hak kepada penerima manfaat yang diyakini kebenarannya,</a:t>
            </a:r>
            <a:r>
              <a:rPr lang="en-AU" sz="2000" b="1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AU" sz="2000" b="1" dirty="0" err="1" smtClean="0">
                <a:solidFill>
                  <a:schemeClr val="tx1"/>
                </a:solidFill>
                <a:latin typeface="Agency FB" pitchFamily="34" charset="0"/>
              </a:rPr>
              <a:t>secara</a:t>
            </a:r>
            <a:r>
              <a:rPr lang="en-AU" sz="2000" b="1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AU" sz="2000" b="1" dirty="0" err="1" smtClean="0">
                <a:solidFill>
                  <a:schemeClr val="tx1"/>
                </a:solidFill>
                <a:latin typeface="Agency FB" pitchFamily="34" charset="0"/>
              </a:rPr>
              <a:t>proaktif</a:t>
            </a:r>
            <a:r>
              <a:rPr lang="en-AU" sz="2000" b="1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AU" sz="2000" b="1" dirty="0" err="1" smtClean="0">
                <a:solidFill>
                  <a:schemeClr val="tx1"/>
                </a:solidFill>
                <a:latin typeface="Agency FB" pitchFamily="34" charset="0"/>
              </a:rPr>
              <a:t>sehingga</a:t>
            </a:r>
            <a:r>
              <a:rPr lang="en-AU" sz="2000" b="1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AU" sz="2000" b="1" dirty="0" err="1" smtClean="0">
                <a:solidFill>
                  <a:schemeClr val="tx1"/>
                </a:solidFill>
                <a:latin typeface="Agency FB" pitchFamily="34" charset="0"/>
              </a:rPr>
              <a:t>peserta</a:t>
            </a:r>
            <a:r>
              <a:rPr lang="en-AU" sz="2000" b="1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AU" sz="2000" b="1" dirty="0" err="1" smtClean="0">
                <a:solidFill>
                  <a:schemeClr val="tx1"/>
                </a:solidFill>
                <a:latin typeface="Agency FB" pitchFamily="34" charset="0"/>
              </a:rPr>
              <a:t>dapat</a:t>
            </a:r>
            <a:r>
              <a:rPr lang="en-AU" sz="2000" b="1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AU" sz="2000" b="1" dirty="0" err="1" smtClean="0">
                <a:solidFill>
                  <a:schemeClr val="tx1"/>
                </a:solidFill>
                <a:latin typeface="Agency FB" pitchFamily="34" charset="0"/>
              </a:rPr>
              <a:t>langsung</a:t>
            </a:r>
            <a:r>
              <a:rPr lang="en-AU" sz="2000" b="1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AU" sz="2000" b="1" dirty="0" err="1" smtClean="0">
                <a:solidFill>
                  <a:schemeClr val="tx1"/>
                </a:solidFill>
                <a:latin typeface="Agency FB" pitchFamily="34" charset="0"/>
              </a:rPr>
              <a:t>menerima</a:t>
            </a:r>
            <a:r>
              <a:rPr lang="en-AU" sz="2000" b="1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AU" sz="2000" b="1" dirty="0" err="1" smtClean="0">
                <a:solidFill>
                  <a:schemeClr val="tx1"/>
                </a:solidFill>
                <a:latin typeface="Agency FB" pitchFamily="34" charset="0"/>
              </a:rPr>
              <a:t>manfaat</a:t>
            </a:r>
            <a:r>
              <a:rPr lang="en-AU" sz="2000" b="1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AU" sz="2000" b="1" dirty="0" err="1" smtClean="0">
                <a:solidFill>
                  <a:schemeClr val="tx1"/>
                </a:solidFill>
                <a:latin typeface="Agency FB" pitchFamily="34" charset="0"/>
              </a:rPr>
              <a:t>tanpa</a:t>
            </a:r>
            <a:r>
              <a:rPr lang="en-AU" sz="2000" b="1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AU" sz="2000" b="1" dirty="0" err="1" smtClean="0">
                <a:solidFill>
                  <a:schemeClr val="tx1"/>
                </a:solidFill>
                <a:latin typeface="Agency FB" pitchFamily="34" charset="0"/>
              </a:rPr>
              <a:t>harus</a:t>
            </a:r>
            <a:r>
              <a:rPr lang="en-AU" sz="2000" b="1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AU" sz="2000" b="1" dirty="0" err="1" smtClean="0">
                <a:solidFill>
                  <a:schemeClr val="tx1"/>
                </a:solidFill>
                <a:latin typeface="Agency FB" pitchFamily="34" charset="0"/>
              </a:rPr>
              <a:t>mengurus</a:t>
            </a:r>
            <a:r>
              <a:rPr lang="en-AU" sz="2000" b="1" dirty="0" smtClean="0">
                <a:solidFill>
                  <a:schemeClr val="tx1"/>
                </a:solidFill>
                <a:latin typeface="Agency FB" pitchFamily="34" charset="0"/>
              </a:rPr>
              <a:t>/</a:t>
            </a:r>
            <a:r>
              <a:rPr lang="en-AU" sz="2000" b="1" dirty="0" err="1" smtClean="0">
                <a:solidFill>
                  <a:schemeClr val="tx1"/>
                </a:solidFill>
                <a:latin typeface="Agency FB" pitchFamily="34" charset="0"/>
              </a:rPr>
              <a:t>datang</a:t>
            </a:r>
            <a:r>
              <a:rPr lang="en-AU" sz="2000" b="1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AU" sz="2000" b="1" dirty="0" err="1" smtClean="0">
                <a:solidFill>
                  <a:schemeClr val="tx1"/>
                </a:solidFill>
                <a:latin typeface="Agency FB" pitchFamily="34" charset="0"/>
              </a:rPr>
              <a:t>ke</a:t>
            </a:r>
            <a:r>
              <a:rPr lang="en-AU" sz="2000" b="1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AU" sz="2000" b="1" dirty="0" err="1" smtClean="0">
                <a:solidFill>
                  <a:schemeClr val="tx1"/>
                </a:solidFill>
                <a:latin typeface="Agency FB" pitchFamily="34" charset="0"/>
              </a:rPr>
              <a:t>Taspen</a:t>
            </a:r>
            <a:r>
              <a:rPr lang="en-AU" sz="2000" b="1" dirty="0" smtClean="0">
                <a:solidFill>
                  <a:schemeClr val="tx1"/>
                </a:solidFill>
                <a:latin typeface="Agency FB" pitchFamily="34" charset="0"/>
              </a:rPr>
              <a:t>.</a:t>
            </a:r>
            <a:endParaRPr lang="id-ID" sz="2000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5500702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/>
              <a:t>BKN</a:t>
            </a:r>
            <a:endParaRPr lang="id-ID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43306" y="5500702"/>
            <a:ext cx="2647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400" b="1" dirty="0" smtClean="0"/>
              <a:t>INSTANSI</a:t>
            </a:r>
          </a:p>
          <a:p>
            <a:pPr algn="ctr"/>
            <a:r>
              <a:rPr lang="id-ID" sz="2400" b="1" dirty="0" smtClean="0"/>
              <a:t>YG MENGUSULKAN</a:t>
            </a:r>
            <a:endParaRPr lang="id-ID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929454" y="5500702"/>
            <a:ext cx="1600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400" b="1" dirty="0" smtClean="0"/>
              <a:t>PT. TASPEN</a:t>
            </a:r>
          </a:p>
        </p:txBody>
      </p:sp>
    </p:spTree>
    <p:extLst>
      <p:ext uri="{BB962C8B-B14F-4D97-AF65-F5344CB8AC3E}">
        <p14:creationId xmlns:p14="http://schemas.microsoft.com/office/powerpoint/2010/main" val="229300095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692696"/>
            <a:ext cx="9144000" cy="5232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LAYANAN KLAIM OTOMATIS BERAZASKAN: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03848" y="1556792"/>
            <a:ext cx="222486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Tepat Orang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699792" y="2636912"/>
            <a:ext cx="201622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Tepat Waktu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6156" name="Picture 12" descr="http://www.sentraoffice.com/wp-content/uploads/2014/02/kalkula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429000"/>
            <a:ext cx="936104" cy="1080120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2051720" y="3717032"/>
            <a:ext cx="223224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/>
              </a:rPr>
              <a:t>Tepat Jumlah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771800" y="4869160"/>
            <a:ext cx="223224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/>
              </a:rPr>
              <a:t>Tepat Tempat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19872" y="6093296"/>
            <a:ext cx="266429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Tepat Administrasi</a:t>
            </a:r>
            <a:endParaRPr lang="en-US" sz="1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2" name="Picture 2" descr="https://encrypted-tbn0.gstatic.com/images?q=tbn:ANd9GcQPRwEQnFuAK0Gh1JdrI83YxtAC2Hn81dNHwPIbLRA-hM4hCZ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797152"/>
            <a:ext cx="1224136" cy="936104"/>
          </a:xfrm>
          <a:prstGeom prst="rect">
            <a:avLst/>
          </a:prstGeom>
          <a:noFill/>
        </p:spPr>
      </p:pic>
      <p:pic>
        <p:nvPicPr>
          <p:cNvPr id="20" name="Picture 13" descr="images2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2348880"/>
            <a:ext cx="367240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http://ipll.manoa.hawaii.edu/ind/tiw/lessons/images/61-pegawai_neger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00200" y="1340768"/>
            <a:ext cx="1907704" cy="864096"/>
          </a:xfrm>
          <a:prstGeom prst="rect">
            <a:avLst/>
          </a:prstGeom>
          <a:noFill/>
        </p:spPr>
      </p:pic>
      <p:pic>
        <p:nvPicPr>
          <p:cNvPr id="6146" name="Picture 2" descr="http://3.bp.blogspot.com/-Y_H8qbDHLAA/UPpsqrfIH1I/AAAAAAAAAYg/s2_XxocD1TA/s400/Jam%2BDindin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2276872"/>
            <a:ext cx="1080120" cy="1008112"/>
          </a:xfrm>
          <a:prstGeom prst="rect">
            <a:avLst/>
          </a:prstGeom>
          <a:noFill/>
        </p:spPr>
      </p:pic>
      <p:pic>
        <p:nvPicPr>
          <p:cNvPr id="3" name="Picture 4" descr="http://2.bp.blogspot.com/-ug-7luV6FF0/TdAVZmoqJeI/AAAAAAAAAKI/sb6Cf2N49c0/s1600/document_fa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39752" y="5877272"/>
            <a:ext cx="1008112" cy="7920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KEBUTUHAN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Administrasi Yang Benar dan Lengkap</a:t>
            </a:r>
          </a:p>
          <a:p>
            <a:r>
              <a:rPr lang="id-ID" dirty="0" smtClean="0"/>
              <a:t>Pengusulan Tepat Waktu</a:t>
            </a:r>
          </a:p>
          <a:p>
            <a:r>
              <a:rPr lang="id-ID" dirty="0" smtClean="0"/>
              <a:t>System yg terintegrasi</a:t>
            </a:r>
          </a:p>
          <a:p>
            <a:r>
              <a:rPr lang="id-ID" dirty="0" smtClean="0"/>
              <a:t>Kesamaan Sudut Pandang dalam penyelesaian setiap Permasalahan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5478"/>
            <a:ext cx="8534400" cy="4409122"/>
          </a:xfr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  <a:extLst/>
        </p:spPr>
        <p:txBody>
          <a:bodyPr>
            <a:normAutofit/>
          </a:bodyPr>
          <a:lstStyle/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70C0"/>
                </a:solidFill>
              </a:rPr>
              <a:t>Status PNS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err="1" smtClean="0">
                <a:solidFill>
                  <a:srgbClr val="0070C0"/>
                </a:solidFill>
              </a:rPr>
              <a:t>Diberhentikan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</a:t>
            </a:r>
            <a:r>
              <a:rPr lang="en-US" dirty="0" err="1" smtClean="0">
                <a:solidFill>
                  <a:srgbClr val="0070C0"/>
                </a:solidFill>
              </a:rPr>
              <a:t>engan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Hormat</a:t>
            </a:r>
            <a:endParaRPr lang="en-US" dirty="0" smtClean="0">
              <a:solidFill>
                <a:srgbClr val="0070C0"/>
              </a:solidFill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err="1" smtClean="0">
                <a:solidFill>
                  <a:srgbClr val="0070C0"/>
                </a:solidFill>
              </a:rPr>
              <a:t>Usia</a:t>
            </a:r>
            <a:r>
              <a:rPr lang="en-US" dirty="0" smtClean="0">
                <a:solidFill>
                  <a:srgbClr val="0070C0"/>
                </a:solidFill>
              </a:rPr>
              <a:t> minimal 50 </a:t>
            </a:r>
            <a:r>
              <a:rPr lang="en-US" dirty="0" err="1" smtClean="0">
                <a:solidFill>
                  <a:srgbClr val="0070C0"/>
                </a:solidFill>
              </a:rPr>
              <a:t>th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  <a:p>
            <a:pPr marL="1079500" lvl="5" indent="0">
              <a:buFont typeface="Wingdings 2"/>
              <a:buNone/>
              <a:tabLst>
                <a:tab pos="3027363" algn="l"/>
              </a:tabLst>
              <a:defRPr/>
            </a:pPr>
            <a:r>
              <a:rPr lang="en-US" dirty="0"/>
              <a:t>	</a:t>
            </a:r>
            <a:endParaRPr lang="en-US" dirty="0" smtClean="0"/>
          </a:p>
          <a:p>
            <a:pPr marL="1079500" lvl="5" indent="0">
              <a:buFont typeface="Wingdings 2"/>
              <a:buNone/>
              <a:tabLst>
                <a:tab pos="3027363" algn="l"/>
              </a:tabLst>
              <a:defRPr/>
            </a:pPr>
            <a:r>
              <a:rPr lang="en-US" sz="3200" dirty="0" smtClean="0"/>
              <a:t>	&lt;50 </a:t>
            </a:r>
            <a:r>
              <a:rPr lang="en-US" sz="3200" dirty="0" err="1" smtClean="0"/>
              <a:t>th</a:t>
            </a:r>
            <a:endParaRPr lang="en-US" sz="3200" dirty="0" smtClean="0"/>
          </a:p>
          <a:p>
            <a:pPr marL="511175" lvl="5" indent="0">
              <a:buFont typeface="Wingdings 2"/>
              <a:buNone/>
              <a:tabLst>
                <a:tab pos="3027363" algn="l"/>
              </a:tabLst>
              <a:defRPr/>
            </a:pPr>
            <a:endParaRPr lang="en-US" sz="1400" dirty="0" smtClean="0">
              <a:solidFill>
                <a:srgbClr val="FF0000"/>
              </a:solidFill>
            </a:endParaRPr>
          </a:p>
          <a:p>
            <a:pPr marL="511175" lvl="5" indent="0">
              <a:buFont typeface="Wingdings 2"/>
              <a:buNone/>
              <a:tabLst>
                <a:tab pos="3027363" algn="l"/>
              </a:tabLst>
              <a:defRPr/>
            </a:pPr>
            <a:endParaRPr lang="en-US" sz="1400" dirty="0" smtClean="0">
              <a:solidFill>
                <a:srgbClr val="FF0000"/>
              </a:solidFill>
            </a:endParaRPr>
          </a:p>
          <a:p>
            <a:pPr marL="511175" lvl="5" indent="0">
              <a:buFont typeface="Wingdings 2"/>
              <a:buNone/>
              <a:tabLst>
                <a:tab pos="3027363" algn="l"/>
              </a:tabLst>
              <a:defRPr/>
            </a:pPr>
            <a:endParaRPr lang="en-US" sz="1400" dirty="0" smtClean="0">
              <a:solidFill>
                <a:srgbClr val="FF0000"/>
              </a:solidFill>
            </a:endParaRPr>
          </a:p>
          <a:p>
            <a:pPr marL="511175" lvl="5" indent="0">
              <a:buFont typeface="Wingdings 2"/>
              <a:buNone/>
              <a:tabLst>
                <a:tab pos="3027363" algn="l"/>
              </a:tabLst>
              <a:defRPr/>
            </a:pPr>
            <a:r>
              <a:rPr lang="en-US" sz="1400" dirty="0" smtClean="0">
                <a:solidFill>
                  <a:srgbClr val="FF0000"/>
                </a:solidFill>
              </a:rPr>
              <a:t>Catt: CPNS </a:t>
            </a:r>
            <a:r>
              <a:rPr lang="en-US" sz="1400" dirty="0" err="1" smtClean="0">
                <a:solidFill>
                  <a:srgbClr val="FF0000"/>
                </a:solidFill>
              </a:rPr>
              <a:t>untuk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Tewas</a:t>
            </a:r>
            <a:r>
              <a:rPr lang="en-US" sz="1400" dirty="0" smtClean="0">
                <a:solidFill>
                  <a:srgbClr val="FF0000"/>
                </a:solidFill>
              </a:rPr>
              <a:t>    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4" name="Elbow Connector 29"/>
          <p:cNvCxnSpPr/>
          <p:nvPr/>
        </p:nvCxnSpPr>
        <p:spPr>
          <a:xfrm flipV="1">
            <a:off x="4800600" y="2895600"/>
            <a:ext cx="533400" cy="153988"/>
          </a:xfrm>
          <a:prstGeom prst="bentConnector3">
            <a:avLst>
              <a:gd name="adj1" fmla="val -2101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410200" y="2743200"/>
            <a:ext cx="1219200" cy="303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2060"/>
                </a:solidFill>
              </a:rPr>
              <a:t>MK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20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TH</a:t>
            </a:r>
          </a:p>
        </p:txBody>
      </p:sp>
      <p:cxnSp>
        <p:nvCxnSpPr>
          <p:cNvPr id="16" name="Elbow Connector 29"/>
          <p:cNvCxnSpPr/>
          <p:nvPr/>
        </p:nvCxnSpPr>
        <p:spPr>
          <a:xfrm>
            <a:off x="4800600" y="3048000"/>
            <a:ext cx="533400" cy="457200"/>
          </a:xfrm>
          <a:prstGeom prst="bentConnector3">
            <a:avLst>
              <a:gd name="adj1" fmla="val -42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403850" y="3352800"/>
            <a:ext cx="11430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2060"/>
                </a:solidFill>
              </a:rPr>
              <a:t>MK </a:t>
            </a:r>
            <a:r>
              <a:rPr lang="en-US" sz="2400" dirty="0">
                <a:solidFill>
                  <a:srgbClr val="002060"/>
                </a:solidFill>
              </a:rPr>
              <a:t>10</a:t>
            </a:r>
            <a:r>
              <a:rPr lang="en-US" sz="1600" dirty="0">
                <a:solidFill>
                  <a:srgbClr val="002060"/>
                </a:solidFill>
              </a:rPr>
              <a:t> TH</a:t>
            </a:r>
          </a:p>
        </p:txBody>
      </p:sp>
      <p:cxnSp>
        <p:nvCxnSpPr>
          <p:cNvPr id="22" name="Elbow Connector 29"/>
          <p:cNvCxnSpPr/>
          <p:nvPr/>
        </p:nvCxnSpPr>
        <p:spPr>
          <a:xfrm flipV="1">
            <a:off x="6705600" y="2894013"/>
            <a:ext cx="457200" cy="1587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Elbow Connector 29"/>
          <p:cNvCxnSpPr/>
          <p:nvPr/>
        </p:nvCxnSpPr>
        <p:spPr>
          <a:xfrm>
            <a:off x="6629400" y="3505200"/>
            <a:ext cx="533400" cy="304800"/>
          </a:xfrm>
          <a:prstGeom prst="bentConnector3">
            <a:avLst>
              <a:gd name="adj1" fmla="val -2101"/>
            </a:avLst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191375" y="2590800"/>
            <a:ext cx="1600200" cy="3952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rgbClr val="002060"/>
                </a:solidFill>
              </a:rPr>
              <a:t>Pemberhentian</a:t>
            </a:r>
            <a:r>
              <a:rPr lang="en-US" sz="1200" dirty="0">
                <a:solidFill>
                  <a:srgbClr val="002060"/>
                </a:solidFill>
              </a:rPr>
              <a:t> Non BUP</a:t>
            </a:r>
          </a:p>
        </p:txBody>
      </p:sp>
      <p:cxnSp>
        <p:nvCxnSpPr>
          <p:cNvPr id="29" name="Elbow Connector 29"/>
          <p:cNvCxnSpPr/>
          <p:nvPr/>
        </p:nvCxnSpPr>
        <p:spPr>
          <a:xfrm flipV="1">
            <a:off x="6629400" y="3352800"/>
            <a:ext cx="533400" cy="152400"/>
          </a:xfrm>
          <a:prstGeom prst="bentConnector3">
            <a:avLst>
              <a:gd name="adj1" fmla="val -2101"/>
            </a:avLst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189788" y="3200400"/>
            <a:ext cx="16002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2060"/>
                </a:solidFill>
              </a:rPr>
              <a:t>BUP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200900" y="3638550"/>
            <a:ext cx="1600200" cy="342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rgbClr val="002060"/>
                </a:solidFill>
              </a:rPr>
              <a:t>Reorganisasi</a:t>
            </a:r>
            <a:endParaRPr lang="en-US" sz="1200" dirty="0">
              <a:solidFill>
                <a:srgbClr val="002060"/>
              </a:solidFill>
            </a:endParaRPr>
          </a:p>
        </p:txBody>
      </p:sp>
      <p:cxnSp>
        <p:nvCxnSpPr>
          <p:cNvPr id="34" name="Elbow Connector 29"/>
          <p:cNvCxnSpPr/>
          <p:nvPr/>
        </p:nvCxnSpPr>
        <p:spPr>
          <a:xfrm flipV="1">
            <a:off x="4800600" y="4267200"/>
            <a:ext cx="603250" cy="157163"/>
          </a:xfrm>
          <a:prstGeom prst="bentConnector3">
            <a:avLst>
              <a:gd name="adj1" fmla="val -1470"/>
            </a:avLst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Elbow Connector 29"/>
          <p:cNvCxnSpPr/>
          <p:nvPr/>
        </p:nvCxnSpPr>
        <p:spPr>
          <a:xfrm rot="16200000" flipH="1">
            <a:off x="4764881" y="4460082"/>
            <a:ext cx="528637" cy="457200"/>
          </a:xfrm>
          <a:prstGeom prst="bentConnector3">
            <a:avLst>
              <a:gd name="adj1" fmla="val 100875"/>
            </a:avLst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410200" y="4114800"/>
            <a:ext cx="12954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2060"/>
                </a:solidFill>
              </a:rPr>
              <a:t>MK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&gt;</a:t>
            </a:r>
            <a:r>
              <a:rPr lang="en-US" sz="2400" dirty="0">
                <a:solidFill>
                  <a:srgbClr val="002060"/>
                </a:solidFill>
              </a:rPr>
              <a:t>4 </a:t>
            </a:r>
            <a:r>
              <a:rPr lang="en-US" sz="1600" dirty="0">
                <a:solidFill>
                  <a:srgbClr val="002060"/>
                </a:solidFill>
              </a:rPr>
              <a:t>TH</a:t>
            </a:r>
          </a:p>
        </p:txBody>
      </p:sp>
      <p:cxnSp>
        <p:nvCxnSpPr>
          <p:cNvPr id="40" name="Elbow Connector 29"/>
          <p:cNvCxnSpPr/>
          <p:nvPr/>
        </p:nvCxnSpPr>
        <p:spPr>
          <a:xfrm flipV="1">
            <a:off x="6781800" y="4260850"/>
            <a:ext cx="409575" cy="635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215188" y="4110038"/>
            <a:ext cx="1600200" cy="342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2060"/>
                </a:solidFill>
              </a:rPr>
              <a:t>UZUR Non </a:t>
            </a:r>
            <a:r>
              <a:rPr lang="en-US" sz="1200" dirty="0" err="1">
                <a:solidFill>
                  <a:srgbClr val="002060"/>
                </a:solidFill>
              </a:rPr>
              <a:t>Dinas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334000" y="4800600"/>
            <a:ext cx="12192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002060"/>
                </a:solidFill>
              </a:rPr>
              <a:t>MK</a:t>
            </a:r>
            <a:r>
              <a:rPr lang="en-US" dirty="0">
                <a:solidFill>
                  <a:srgbClr val="002060"/>
                </a:solidFill>
              </a:rPr>
              <a:t> &lt;</a:t>
            </a:r>
            <a:r>
              <a:rPr lang="en-US" sz="2400" dirty="0">
                <a:solidFill>
                  <a:srgbClr val="002060"/>
                </a:solidFill>
              </a:rPr>
              <a:t>4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TH</a:t>
            </a:r>
          </a:p>
        </p:txBody>
      </p:sp>
      <p:cxnSp>
        <p:nvCxnSpPr>
          <p:cNvPr id="43" name="Elbow Connector 29"/>
          <p:cNvCxnSpPr/>
          <p:nvPr/>
        </p:nvCxnSpPr>
        <p:spPr>
          <a:xfrm>
            <a:off x="6591300" y="4714875"/>
            <a:ext cx="609600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215188" y="4570413"/>
            <a:ext cx="1624012" cy="3825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2060"/>
                </a:solidFill>
              </a:rPr>
              <a:t>UZUR </a:t>
            </a:r>
            <a:r>
              <a:rPr lang="en-US" sz="1200" dirty="0" err="1">
                <a:solidFill>
                  <a:srgbClr val="002060"/>
                </a:solidFill>
              </a:rPr>
              <a:t>karena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Dinas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215188" y="5060950"/>
            <a:ext cx="1600200" cy="342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2060"/>
                </a:solidFill>
              </a:rPr>
              <a:t>MD, </a:t>
            </a:r>
            <a:r>
              <a:rPr lang="en-US" sz="1200" dirty="0" err="1">
                <a:solidFill>
                  <a:srgbClr val="002060"/>
                </a:solidFill>
              </a:rPr>
              <a:t>Tewas</a:t>
            </a:r>
            <a:r>
              <a:rPr lang="en-US" sz="1200" dirty="0">
                <a:solidFill>
                  <a:srgbClr val="002060"/>
                </a:solidFill>
              </a:rPr>
              <a:t>, </a:t>
            </a:r>
            <a:r>
              <a:rPr lang="en-US" sz="1200" dirty="0" err="1">
                <a:solidFill>
                  <a:srgbClr val="002060"/>
                </a:solidFill>
              </a:rPr>
              <a:t>Hilang</a:t>
            </a:r>
            <a:endParaRPr lang="en-US" sz="1200" dirty="0">
              <a:solidFill>
                <a:srgbClr val="002060"/>
              </a:solidFill>
            </a:endParaRPr>
          </a:p>
        </p:txBody>
      </p:sp>
      <p:cxnSp>
        <p:nvCxnSpPr>
          <p:cNvPr id="49" name="Elbow Connector 29"/>
          <p:cNvCxnSpPr/>
          <p:nvPr/>
        </p:nvCxnSpPr>
        <p:spPr>
          <a:xfrm>
            <a:off x="6629400" y="4724400"/>
            <a:ext cx="568325" cy="455613"/>
          </a:xfrm>
          <a:prstGeom prst="bentConnector3">
            <a:avLst>
              <a:gd name="adj1" fmla="val -5208"/>
            </a:avLst>
          </a:prstGeom>
          <a:ln>
            <a:solidFill>
              <a:srgbClr val="92D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6" name="Title 1"/>
          <p:cNvSpPr txBox="1">
            <a:spLocks/>
          </p:cNvSpPr>
          <p:nvPr/>
        </p:nvSpPr>
        <p:spPr>
          <a:xfrm>
            <a:off x="714348" y="285728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400" dirty="0" smtClean="0">
                <a:latin typeface="+mj-lt"/>
                <a:ea typeface="+mj-ea"/>
                <a:cs typeface="+mj-cs"/>
              </a:rPr>
              <a:t>Kapan dan Siapa </a:t>
            </a: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Yang Berhak Mendapatkan Program </a:t>
            </a:r>
            <a:r>
              <a:rPr lang="id-ID" sz="4400" dirty="0" smtClean="0">
                <a:latin typeface="+mj-lt"/>
                <a:ea typeface="+mj-ea"/>
                <a:cs typeface="+mj-cs"/>
              </a:rPr>
              <a:t>Efisiensi dan</a:t>
            </a: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Otomatisasi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285992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BERAPA JUMLAHNYA ? Dan Bagaimana Cara menghitungnya ?</a:t>
            </a:r>
            <a:br>
              <a:rPr lang="id-ID" dirty="0" smtClean="0"/>
            </a:br>
            <a:r>
              <a:rPr lang="id-ID" dirty="0" smtClean="0"/>
              <a:t>Dan Apa Syaratnya ?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47002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id-ID" sz="2800" b="1" dirty="0" smtClean="0">
                <a:solidFill>
                  <a:schemeClr val="bg1"/>
                </a:solidFill>
              </a:rPr>
              <a:t>Masa Kerja Golongan =</a:t>
            </a:r>
            <a:r>
              <a:rPr lang="id-ID" sz="1800" b="1" dirty="0" smtClean="0">
                <a:solidFill>
                  <a:schemeClr val="bg1"/>
                </a:solidFill>
              </a:rPr>
              <a:t> </a:t>
            </a:r>
            <a:br>
              <a:rPr lang="id-ID" sz="1800" b="1" dirty="0" smtClean="0">
                <a:solidFill>
                  <a:schemeClr val="bg1"/>
                </a:solidFill>
              </a:rPr>
            </a:br>
            <a:r>
              <a:rPr lang="id-ID" sz="1800" b="1" dirty="0" smtClean="0">
                <a:solidFill>
                  <a:schemeClr val="bg1"/>
                </a:solidFill>
              </a:rPr>
              <a:t> TMT </a:t>
            </a:r>
            <a:r>
              <a:rPr lang="id-ID" sz="1800" b="1" dirty="0">
                <a:solidFill>
                  <a:schemeClr val="bg1"/>
                </a:solidFill>
              </a:rPr>
              <a:t>PEMBERHENTIAN – TMT CPNS – (BILA </a:t>
            </a:r>
            <a:r>
              <a:rPr lang="id-ID" sz="1800" b="1" dirty="0" smtClean="0">
                <a:solidFill>
                  <a:schemeClr val="bg1"/>
                </a:solidFill>
              </a:rPr>
              <a:t>ijazah SD </a:t>
            </a:r>
            <a:r>
              <a:rPr lang="id-ID" sz="1800" b="1" dirty="0">
                <a:solidFill>
                  <a:schemeClr val="bg1"/>
                </a:solidFill>
              </a:rPr>
              <a:t>– 11 TAHUN, SMP 8TAHUN, SMA 5 TAHUN, DIPLOMA 2 TAHUN) – CLTN + PMK </a:t>
            </a:r>
            <a:endParaRPr lang="id-ID" sz="1800" dirty="0">
              <a:solidFill>
                <a:schemeClr val="bg1"/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071670" y="3071810"/>
            <a:ext cx="4976362" cy="830997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menentukan besaran gaji pokok dan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menentukan besaran pokok pensiun.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507922" y="4704718"/>
            <a:ext cx="4350358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Contoh:</a:t>
            </a:r>
            <a:endParaRPr kumimoji="0" lang="id-ID" sz="2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1 tahun : 2,5 %</a:t>
            </a:r>
            <a:endParaRPr kumimoji="0" lang="id-ID" sz="2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Kalau 30 tahun : 2,5% x 30 = 75%</a:t>
            </a:r>
            <a:endParaRPr kumimoji="0" lang="id-ID" sz="2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Janda /duda/anak 36 % </a:t>
            </a:r>
            <a:endParaRPr kumimoji="0" lang="id-ID" sz="2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Tewas 72 %</a:t>
            </a:r>
            <a:endParaRPr kumimoji="0" lang="id-ID" sz="2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571868" y="2071678"/>
            <a:ext cx="50006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Down Arrow 6"/>
          <p:cNvSpPr/>
          <p:nvPr/>
        </p:nvSpPr>
        <p:spPr>
          <a:xfrm>
            <a:off x="5429256" y="4000504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47002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</a:rPr>
              <a:t>Masa Kerja PNS =</a:t>
            </a:r>
            <a:r>
              <a:rPr lang="id-ID" sz="1800" b="1" dirty="0" smtClean="0">
                <a:solidFill>
                  <a:schemeClr val="bg1"/>
                </a:solidFill>
              </a:rPr>
              <a:t> </a:t>
            </a:r>
            <a:br>
              <a:rPr lang="id-ID" sz="1800" b="1" dirty="0" smtClean="0">
                <a:solidFill>
                  <a:schemeClr val="bg1"/>
                </a:solidFill>
              </a:rPr>
            </a:br>
            <a:r>
              <a:rPr lang="id-ID" sz="1800" b="1" dirty="0">
                <a:solidFill>
                  <a:schemeClr val="bg1"/>
                </a:solidFill>
              </a:rPr>
              <a:t> TMT Pensiun – TMT CPNS – CLTN </a:t>
            </a:r>
            <a:endParaRPr lang="id-ID" sz="1800" dirty="0">
              <a:solidFill>
                <a:schemeClr val="bg1"/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5720" y="3286124"/>
            <a:ext cx="3929090" cy="830997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Penghitungan Pemberian KP Pengabdian</a:t>
            </a:r>
            <a:r>
              <a:rPr kumimoji="0" lang="id-ID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85786" y="4704718"/>
            <a:ext cx="8072494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Dengan Syarat :</a:t>
            </a:r>
            <a:endParaRPr kumimoji="0" lang="id-ID" sz="2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Bila 30 Tahun atau lebih syaratnya 1 bulan  KP Terakhir</a:t>
            </a:r>
            <a:endParaRPr kumimoji="0" lang="id-ID" sz="2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Bila 20 Tahun atau lebih syaratnya 1 Tahun KP Terakhir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Bila 10 Tahun atau lebih syaratnya 2 Tahun KP Terakhir</a:t>
            </a:r>
            <a:endParaRPr kumimoji="0" lang="id-ID" sz="2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285852" y="2071678"/>
            <a:ext cx="50006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Down Arrow 6"/>
          <p:cNvSpPr/>
          <p:nvPr/>
        </p:nvSpPr>
        <p:spPr>
          <a:xfrm>
            <a:off x="1285852" y="4143380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Down Arrow 7"/>
          <p:cNvSpPr/>
          <p:nvPr/>
        </p:nvSpPr>
        <p:spPr>
          <a:xfrm>
            <a:off x="6786578" y="2071678"/>
            <a:ext cx="50006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929190" y="3253087"/>
            <a:ext cx="3929090" cy="40011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Dapat atau tidaknya hak pensiun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285</Words>
  <Application>Microsoft Office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Agency FB</vt:lpstr>
      <vt:lpstr>Albertus Extra Bold</vt:lpstr>
      <vt:lpstr>Arial</vt:lpstr>
      <vt:lpstr>Arial Narrow</vt:lpstr>
      <vt:lpstr>Calibri</vt:lpstr>
      <vt:lpstr>Times New Roman</vt:lpstr>
      <vt:lpstr>Wingdings 2</vt:lpstr>
      <vt:lpstr>Office Theme</vt:lpstr>
      <vt:lpstr>Tata Kelola Layanan Purna Tugas Menuju Efesiensi dan Otomatisasi</vt:lpstr>
      <vt:lpstr>PowerPoint Presentation</vt:lpstr>
      <vt:lpstr>PowerPoint Presentation</vt:lpstr>
      <vt:lpstr>PowerPoint Presentation</vt:lpstr>
      <vt:lpstr>KEBUTUHAN</vt:lpstr>
      <vt:lpstr>PowerPoint Presentation</vt:lpstr>
      <vt:lpstr>BERAPA JUMLAHNYA ? Dan Bagaimana Cara menghitungnya ? Dan Apa Syaratnya ?</vt:lpstr>
      <vt:lpstr>Masa Kerja Golongan =   TMT PEMBERHENTIAN – TMT CPNS – (BILA ijazah SD – 11 TAHUN, SMP 8TAHUN, SMA 5 TAHUN, DIPLOMA 2 TAHUN) – CLTN + PMK </vt:lpstr>
      <vt:lpstr>Masa Kerja PNS =   TMT Pensiun – TMT CPNS – CLTN </vt:lpstr>
      <vt:lpstr>Masa Kerja Pensiun =   TMT Pensiun – TMT CPNS – CLTN + PMK  (Bila Ada) 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Layanan Tata Kelola Purna Tugas Menuju Efektifitas Klaim Otomatis</dc:title>
  <dc:creator>SAMSUL HIDAYAT</dc:creator>
  <cp:lastModifiedBy>Windows User</cp:lastModifiedBy>
  <cp:revision>9</cp:revision>
  <cp:lastPrinted>2019-05-15T02:59:35Z</cp:lastPrinted>
  <dcterms:created xsi:type="dcterms:W3CDTF">2019-05-13T08:17:03Z</dcterms:created>
  <dcterms:modified xsi:type="dcterms:W3CDTF">2019-10-07T01:41:17Z</dcterms:modified>
</cp:coreProperties>
</file>