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8" r:id="rId3"/>
    <p:sldId id="259" r:id="rId4"/>
    <p:sldId id="267" r:id="rId5"/>
    <p:sldId id="261" r:id="rId6"/>
    <p:sldId id="263" r:id="rId7"/>
    <p:sldId id="262" r:id="rId8"/>
    <p:sldId id="268" r:id="rId9"/>
    <p:sldId id="269" r:id="rId10"/>
    <p:sldId id="270" r:id="rId11"/>
    <p:sldId id="271" r:id="rId12"/>
    <p:sldId id="272" r:id="rId13"/>
    <p:sldId id="273" r:id="rId14"/>
    <p:sldId id="274" r:id="rId15"/>
    <p:sldId id="275" r:id="rId16"/>
    <p:sldId id="276" r:id="rId17"/>
    <p:sldId id="277" r:id="rId18"/>
    <p:sldId id="278" r:id="rId19"/>
    <p:sldId id="264" r:id="rId20"/>
    <p:sldId id="266" r:id="rId21"/>
    <p:sldId id="265" r:id="rId22"/>
    <p:sldId id="257" r:id="rId23"/>
  </p:sldIdLst>
  <p:sldSz cx="9144000" cy="6858000" type="screen4x3"/>
  <p:notesSz cx="7010400" cy="111252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55819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558192"/>
          </a:xfrm>
          <a:prstGeom prst="rect">
            <a:avLst/>
          </a:prstGeom>
        </p:spPr>
        <p:txBody>
          <a:bodyPr vert="horz" lIns="93177" tIns="46589" rIns="93177" bIns="46589" rtlCol="0"/>
          <a:lstStyle>
            <a:lvl1pPr algn="r">
              <a:defRPr sz="1200"/>
            </a:lvl1pPr>
          </a:lstStyle>
          <a:p>
            <a:fld id="{FB175971-6E74-4E1C-A720-FB8B8137667A}" type="datetimeFigureOut">
              <a:rPr lang="en-US" smtClean="0"/>
              <a:t>10/7/2019</a:t>
            </a:fld>
            <a:endParaRPr lang="en-US"/>
          </a:p>
        </p:txBody>
      </p:sp>
      <p:sp>
        <p:nvSpPr>
          <p:cNvPr id="4" name="Footer Placeholder 3"/>
          <p:cNvSpPr>
            <a:spLocks noGrp="1"/>
          </p:cNvSpPr>
          <p:nvPr>
            <p:ph type="ftr" sz="quarter" idx="2"/>
          </p:nvPr>
        </p:nvSpPr>
        <p:spPr>
          <a:xfrm>
            <a:off x="0" y="10567010"/>
            <a:ext cx="3037840" cy="55819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10567010"/>
            <a:ext cx="3037840" cy="558190"/>
          </a:xfrm>
          <a:prstGeom prst="rect">
            <a:avLst/>
          </a:prstGeom>
        </p:spPr>
        <p:txBody>
          <a:bodyPr vert="horz" lIns="93177" tIns="46589" rIns="93177" bIns="46589" rtlCol="0" anchor="b"/>
          <a:lstStyle>
            <a:lvl1pPr algn="r">
              <a:defRPr sz="1200"/>
            </a:lvl1pPr>
          </a:lstStyle>
          <a:p>
            <a:fld id="{2CE7492C-3020-4243-B111-5C2B241BF0AE}" type="slidenum">
              <a:rPr lang="en-US" smtClean="0"/>
              <a:t>‹#›</a:t>
            </a:fld>
            <a:endParaRPr lang="en-US"/>
          </a:p>
        </p:txBody>
      </p:sp>
    </p:spTree>
    <p:extLst>
      <p:ext uri="{BB962C8B-B14F-4D97-AF65-F5344CB8AC3E}">
        <p14:creationId xmlns:p14="http://schemas.microsoft.com/office/powerpoint/2010/main" val="10960784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0E1C5D-E016-4200-83D2-35C74379AC5A}" type="datetimeFigureOut">
              <a:rPr lang="id-ID" smtClean="0"/>
              <a:t>07/10/2019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E086F0-FE3A-440E-88AB-2932E8C798D1}" type="slidenum">
              <a:rPr lang="id-ID" smtClean="0"/>
              <a:t>‹#›</a:t>
            </a:fld>
            <a:endParaRPr lang="id-ID"/>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1C5D-E016-4200-83D2-35C74379AC5A}" type="datetimeFigureOut">
              <a:rPr lang="id-ID" smtClean="0"/>
              <a:t>07/10/2019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0E1C5D-E016-4200-83D2-35C74379AC5A}" type="datetimeFigureOut">
              <a:rPr lang="id-ID" smtClean="0"/>
              <a:t>07/10/2019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0E1C5D-E016-4200-83D2-35C74379AC5A}" type="datetimeFigureOut">
              <a:rPr lang="id-ID" smtClean="0"/>
              <a:t>07/10/2019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E086F0-FE3A-440E-88AB-2932E8C798D1}"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E1C5D-E016-4200-83D2-35C74379AC5A}" type="datetimeFigureOut">
              <a:rPr lang="id-ID" smtClean="0"/>
              <a:t>07/10/2019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30E1C5D-E016-4200-83D2-35C74379AC5A}" type="datetimeFigureOut">
              <a:rPr lang="id-ID" smtClean="0"/>
              <a:t>07/10/2019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E086F0-FE3A-440E-88AB-2932E8C798D1}"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0E1C5D-E016-4200-83D2-35C74379AC5A}" type="datetimeFigureOut">
              <a:rPr lang="id-ID" smtClean="0"/>
              <a:t>07/10/2019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8E086F0-FE3A-440E-88AB-2932E8C798D1}" type="slidenum">
              <a:rPr lang="id-ID" smtClean="0"/>
              <a:t>‹#›</a:t>
            </a:fld>
            <a:endParaRPr lang="id-ID"/>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0E1C5D-E016-4200-83D2-35C74379AC5A}" type="datetimeFigureOut">
              <a:rPr lang="id-ID" smtClean="0"/>
              <a:t>07/10/2019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E1C5D-E016-4200-83D2-35C74379AC5A}" type="datetimeFigureOut">
              <a:rPr lang="id-ID" smtClean="0"/>
              <a:t>07/10/2019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1C5D-E016-4200-83D2-35C74379AC5A}" type="datetimeFigureOut">
              <a:rPr lang="id-ID" smtClean="0"/>
              <a:t>07/10/2019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E086F0-FE3A-440E-88AB-2932E8C798D1}"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1C5D-E016-4200-83D2-35C74379AC5A}" type="datetimeFigureOut">
              <a:rPr lang="id-ID" smtClean="0"/>
              <a:t>07/10/2019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E086F0-FE3A-440E-88AB-2932E8C798D1}" type="slidenum">
              <a:rPr lang="id-ID" smtClean="0"/>
              <a:t>‹#›</a:t>
            </a:fld>
            <a:endParaRPr lang="id-ID"/>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30E1C5D-E016-4200-83D2-35C74379AC5A}" type="datetimeFigureOut">
              <a:rPr lang="id-ID" smtClean="0"/>
              <a:t>07/10/2019</a:t>
            </a:fld>
            <a:endParaRPr lang="id-ID"/>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d-ID"/>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8E086F0-FE3A-440E-88AB-2932E8C798D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F:\AMEL\AMERU\Pensiun\Pensiun%202018\Sosialisasi%20Kanwil%20Jabar%202018\Hasil%20Pengujian%20Kesehatan.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ukdis.docx" TargetMode="External"/><Relationship Id="rId2" Type="http://schemas.openxmlformats.org/officeDocument/2006/relationships/hyperlink" Target="DPCP.pdf" TargetMode="External"/><Relationship Id="rId1" Type="http://schemas.openxmlformats.org/officeDocument/2006/relationships/slideLayout" Target="../slideLayouts/slideLayout1.xml"/><Relationship Id="rId5" Type="http://schemas.openxmlformats.org/officeDocument/2006/relationships/hyperlink" Target="Hasil%20Pengujian%20Kesehatan.pdf" TargetMode="External"/><Relationship Id="rId4" Type="http://schemas.openxmlformats.org/officeDocument/2006/relationships/hyperlink" Target="Pidana%20Penjar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file:///F:\AMEL\AMERU\Pensiun\Pensiun%202018\Sosialisasi%20Kanwil%20Jabar%202018\Drs.%20Jalaluddin_Janda.pdf" TargetMode="External"/><Relationship Id="rId2" Type="http://schemas.openxmlformats.org/officeDocument/2006/relationships/hyperlink" Target="file:///F:\AMEL\AMERU\Pensiun\Pensiun%202018\Sosialisasi%20Kanwil%20Jabar%202018\Drs.%20Jalaluddin_Anak.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ukdis.docx" TargetMode="External"/><Relationship Id="rId2" Type="http://schemas.openxmlformats.org/officeDocument/2006/relationships/hyperlink" Target="Pidana%20Penjara.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276873"/>
            <a:ext cx="8352928" cy="3657792"/>
          </a:xfrm>
        </p:spPr>
        <p:txBody>
          <a:bodyPr>
            <a:normAutofit fontScale="92500"/>
          </a:bodyPr>
          <a:lstStyle/>
          <a:p>
            <a:pPr algn="ctr"/>
            <a:endParaRPr lang="en-ID" sz="2800" dirty="0" smtClean="0">
              <a:solidFill>
                <a:schemeClr val="tx1"/>
              </a:solidFill>
              <a:latin typeface="Berlin Sans FB Demi" panose="020E0802020502020306" pitchFamily="34" charset="0"/>
              <a:cs typeface="Arial" pitchFamily="34" charset="0"/>
            </a:endParaRPr>
          </a:p>
          <a:p>
            <a:pPr algn="ctr"/>
            <a:r>
              <a:rPr lang="id-ID" sz="2800" dirty="0" smtClean="0">
                <a:solidFill>
                  <a:schemeClr val="tx1"/>
                </a:solidFill>
                <a:latin typeface="Berlin Sans FB Demi" panose="020E0802020502020306" pitchFamily="34" charset="0"/>
                <a:cs typeface="Arial" pitchFamily="34" charset="0"/>
              </a:rPr>
              <a:t>PEMBERHENTIAN </a:t>
            </a:r>
            <a:r>
              <a:rPr lang="id-ID" sz="2800" dirty="0">
                <a:solidFill>
                  <a:schemeClr val="tx1"/>
                </a:solidFill>
                <a:latin typeface="Berlin Sans FB Demi" panose="020E0802020502020306" pitchFamily="34" charset="0"/>
                <a:cs typeface="Arial" pitchFamily="34" charset="0"/>
              </a:rPr>
              <a:t>DAN </a:t>
            </a:r>
            <a:r>
              <a:rPr lang="en-AU" sz="2800" dirty="0">
                <a:solidFill>
                  <a:schemeClr val="tx1"/>
                </a:solidFill>
                <a:latin typeface="Berlin Sans FB Demi" panose="020E0802020502020306" pitchFamily="34" charset="0"/>
                <a:cs typeface="Arial" pitchFamily="34" charset="0"/>
              </a:rPr>
              <a:t>PEMBERIAN PENSIUN</a:t>
            </a:r>
            <a:r>
              <a:rPr lang="id-ID" sz="2800" dirty="0">
                <a:solidFill>
                  <a:schemeClr val="tx1"/>
                </a:solidFill>
                <a:latin typeface="Berlin Sans FB Demi" panose="020E0802020502020306" pitchFamily="34" charset="0"/>
                <a:cs typeface="Arial" pitchFamily="34" charset="0"/>
              </a:rPr>
              <a:t> </a:t>
            </a:r>
            <a:br>
              <a:rPr lang="id-ID" sz="2800" dirty="0">
                <a:solidFill>
                  <a:schemeClr val="tx1"/>
                </a:solidFill>
                <a:latin typeface="Berlin Sans FB Demi" panose="020E0802020502020306" pitchFamily="34" charset="0"/>
                <a:cs typeface="Arial" pitchFamily="34" charset="0"/>
              </a:rPr>
            </a:br>
            <a:r>
              <a:rPr lang="en-AU" sz="2800" dirty="0">
                <a:solidFill>
                  <a:schemeClr val="tx1"/>
                </a:solidFill>
                <a:latin typeface="Berlin Sans FB Demi" panose="020E0802020502020306" pitchFamily="34" charset="0"/>
                <a:cs typeface="Arial" pitchFamily="34" charset="0"/>
              </a:rPr>
              <a:t>PEGAWAI NEGERI SIPIL DAN JANDA/DUDA</a:t>
            </a:r>
            <a:br>
              <a:rPr lang="en-AU" sz="2800" dirty="0">
                <a:solidFill>
                  <a:schemeClr val="tx1"/>
                </a:solidFill>
                <a:latin typeface="Berlin Sans FB Demi" panose="020E0802020502020306" pitchFamily="34" charset="0"/>
                <a:cs typeface="Arial" pitchFamily="34" charset="0"/>
              </a:rPr>
            </a:br>
            <a:r>
              <a:rPr lang="en-AU" sz="2800" dirty="0">
                <a:solidFill>
                  <a:schemeClr val="tx1"/>
                </a:solidFill>
                <a:latin typeface="Berlin Sans FB Demi" panose="020E0802020502020306" pitchFamily="34" charset="0"/>
                <a:cs typeface="Arial" pitchFamily="34" charset="0"/>
              </a:rPr>
              <a:t>PEGAWAI NEGERI SIPIL PADA</a:t>
            </a:r>
            <a:r>
              <a:rPr lang="id-ID" sz="2800" dirty="0">
                <a:solidFill>
                  <a:schemeClr val="tx1"/>
                </a:solidFill>
                <a:latin typeface="Berlin Sans FB Demi" panose="020E0802020502020306" pitchFamily="34" charset="0"/>
                <a:cs typeface="Arial" pitchFamily="34" charset="0"/>
              </a:rPr>
              <a:t> KEMENTERIAN </a:t>
            </a:r>
            <a:r>
              <a:rPr lang="id-ID" sz="2800" dirty="0" smtClean="0">
                <a:solidFill>
                  <a:schemeClr val="tx1"/>
                </a:solidFill>
                <a:latin typeface="Berlin Sans FB Demi" panose="020E0802020502020306" pitchFamily="34" charset="0"/>
                <a:cs typeface="Arial" pitchFamily="34" charset="0"/>
              </a:rPr>
              <a:t>AGAMA</a:t>
            </a:r>
            <a:endParaRPr lang="en-ID" sz="2800" dirty="0" smtClean="0">
              <a:solidFill>
                <a:schemeClr val="tx1"/>
              </a:solidFill>
              <a:latin typeface="Berlin Sans FB Demi" panose="020E0802020502020306" pitchFamily="34" charset="0"/>
              <a:cs typeface="Arial" pitchFamily="34" charset="0"/>
            </a:endParaRPr>
          </a:p>
          <a:p>
            <a:pPr algn="ctr"/>
            <a:endParaRPr lang="en-ID" sz="2000" dirty="0">
              <a:solidFill>
                <a:schemeClr val="tx1"/>
              </a:solidFill>
              <a:latin typeface="Arial" pitchFamily="34" charset="0"/>
              <a:cs typeface="Arial" pitchFamily="34" charset="0"/>
            </a:endParaRPr>
          </a:p>
          <a:p>
            <a:pPr algn="ctr"/>
            <a:endParaRPr lang="en-ID" sz="2000" dirty="0" smtClean="0">
              <a:solidFill>
                <a:schemeClr val="tx1"/>
              </a:solidFill>
              <a:latin typeface="Arial" pitchFamily="34" charset="0"/>
              <a:cs typeface="Arial" pitchFamily="34" charset="0"/>
            </a:endParaRPr>
          </a:p>
          <a:p>
            <a:pPr algn="ctr"/>
            <a:r>
              <a:rPr lang="id-ID" sz="2000" dirty="0">
                <a:solidFill>
                  <a:schemeClr val="tx1"/>
                </a:solidFill>
                <a:latin typeface="Arial" pitchFamily="34" charset="0"/>
                <a:cs typeface="Arial" pitchFamily="34" charset="0"/>
              </a:rPr>
              <a:t>BIRO KEPEGAWAIAN</a:t>
            </a:r>
          </a:p>
          <a:p>
            <a:pPr algn="ctr"/>
            <a:r>
              <a:rPr lang="id-ID" sz="2000" dirty="0">
                <a:solidFill>
                  <a:schemeClr val="tx1"/>
                </a:solidFill>
                <a:latin typeface="Arial" pitchFamily="34" charset="0"/>
                <a:cs typeface="Arial" pitchFamily="34" charset="0"/>
              </a:rPr>
              <a:t>SEKRETARIAT JENDERAL KEMENTERIAN AGAMA</a:t>
            </a:r>
          </a:p>
          <a:p>
            <a:pPr algn="ctr"/>
            <a:endParaRPr lang="id-ID" dirty="0"/>
          </a:p>
        </p:txBody>
      </p:sp>
      <p:pic>
        <p:nvPicPr>
          <p:cNvPr id="5" name="Picture 4" descr="LB_dep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731" y="905273"/>
            <a:ext cx="150653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006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332656"/>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smtClean="0"/>
              <a:t>4</a:t>
            </a:r>
            <a:r>
              <a:rPr lang="id-ID" dirty="0" smtClean="0"/>
              <a:t>. </a:t>
            </a:r>
            <a:r>
              <a:rPr lang="en-AU" sz="2400" b="1" dirty="0">
                <a:solidFill>
                  <a:schemeClr val="tx1"/>
                </a:solidFill>
                <a:latin typeface="Arial" pitchFamily="34" charset="0"/>
                <a:cs typeface="Arial" pitchFamily="34" charset="0"/>
              </a:rPr>
              <a:t>PEMBERHENTIAN KARENA TIDAK CAKAP JASMANI DAN/ATAU ROHANI</a:t>
            </a:r>
            <a:endParaRPr lang="id-ID" dirty="0"/>
          </a:p>
        </p:txBody>
      </p:sp>
      <p:sp>
        <p:nvSpPr>
          <p:cNvPr id="5" name="Subtitle 1"/>
          <p:cNvSpPr txBox="1">
            <a:spLocks/>
          </p:cNvSpPr>
          <p:nvPr/>
        </p:nvSpPr>
        <p:spPr>
          <a:xfrm>
            <a:off x="683568" y="1628800"/>
            <a:ext cx="7776864" cy="47525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457200" indent="-457200" algn="just">
              <a:buClrTx/>
              <a:buFont typeface="+mj-lt"/>
              <a:buAutoNum type="arabicPeriod"/>
            </a:pPr>
            <a:r>
              <a:rPr lang="en-AU" sz="1900" dirty="0">
                <a:solidFill>
                  <a:schemeClr val="tx1"/>
                </a:solidFill>
                <a:latin typeface="Arial" pitchFamily="34" charset="0"/>
                <a:cs typeface="Arial" pitchFamily="34" charset="0"/>
              </a:rPr>
              <a:t>PNS yang </a:t>
            </a:r>
            <a:r>
              <a:rPr lang="en-AU" sz="1900" dirty="0" err="1">
                <a:solidFill>
                  <a:schemeClr val="tx1"/>
                </a:solidFill>
                <a:latin typeface="Arial" pitchFamily="34" charset="0"/>
                <a:cs typeface="Arial" pitchFamily="34" charset="0"/>
              </a:rPr>
              <a:t>tidak</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cakap</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jasmani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dan</a:t>
            </a:r>
            <a:r>
              <a:rPr lang="en-AU" sz="1900" dirty="0">
                <a:solidFill>
                  <a:schemeClr val="tx1"/>
                </a:solidFill>
                <a:latin typeface="Arial" pitchFamily="34" charset="0"/>
                <a:cs typeface="Arial" pitchFamily="34" charset="0"/>
              </a:rPr>
              <a:t>/</a:t>
            </a:r>
            <a:r>
              <a:rPr lang="en-AU" sz="1900" dirty="0" err="1">
                <a:solidFill>
                  <a:schemeClr val="tx1"/>
                </a:solidFill>
                <a:latin typeface="Arial" pitchFamily="34" charset="0"/>
                <a:cs typeface="Arial" pitchFamily="34" charset="0"/>
              </a:rPr>
              <a:t>atau</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rohani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diberhentikan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dengan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hormat</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apabila</a:t>
            </a:r>
            <a:r>
              <a:rPr lang="en-AU" sz="1900" dirty="0">
                <a:solidFill>
                  <a:schemeClr val="tx1"/>
                </a:solidFill>
                <a:latin typeface="Arial" pitchFamily="34" charset="0"/>
                <a:cs typeface="Arial" pitchFamily="34" charset="0"/>
              </a:rPr>
              <a:t>:</a:t>
            </a:r>
          </a:p>
          <a:p>
            <a:pPr marL="914400" lvl="1" indent="-457200" algn="just">
              <a:buClrTx/>
              <a:buFont typeface="+mj-lt"/>
              <a:buAutoNum type="alphaLcPeriod"/>
            </a:pPr>
            <a:r>
              <a:rPr lang="en-AU" sz="1900" dirty="0" err="1">
                <a:solidFill>
                  <a:schemeClr val="tx1"/>
                </a:solidFill>
                <a:latin typeface="Arial" pitchFamily="34" charset="0"/>
                <a:cs typeface="Arial" pitchFamily="34" charset="0"/>
              </a:rPr>
              <a:t>Tidak</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dapat</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bekerja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lagi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dalam</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semua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jabatan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karena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kesehatannya</a:t>
            </a:r>
            <a:r>
              <a:rPr lang="en-AU" sz="1900" dirty="0">
                <a:solidFill>
                  <a:schemeClr val="tx1"/>
                </a:solidFill>
                <a:latin typeface="Arial" pitchFamily="34" charset="0"/>
                <a:cs typeface="Arial" pitchFamily="34" charset="0"/>
              </a:rPr>
              <a:t>;</a:t>
            </a:r>
          </a:p>
          <a:p>
            <a:pPr marL="914400" lvl="1" indent="-457200" algn="just">
              <a:buClrTx/>
              <a:buFont typeface="+mj-lt"/>
              <a:buAutoNum type="alphaLcPeriod"/>
            </a:pPr>
            <a:r>
              <a:rPr lang="en-AU" sz="1900" dirty="0" err="1">
                <a:solidFill>
                  <a:schemeClr val="tx1"/>
                </a:solidFill>
                <a:latin typeface="Arial" pitchFamily="34" charset="0"/>
                <a:cs typeface="Arial" pitchFamily="34" charset="0"/>
              </a:rPr>
              <a:t>Menderita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penyakit</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atau</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kelainan</a:t>
            </a:r>
            <a:r>
              <a:rPr lang="en-AU" sz="1900" dirty="0">
                <a:solidFill>
                  <a:schemeClr val="tx1"/>
                </a:solidFill>
                <a:latin typeface="Arial" pitchFamily="34" charset="0"/>
                <a:cs typeface="Arial" pitchFamily="34" charset="0"/>
              </a:rPr>
              <a:t> yang </a:t>
            </a:r>
            <a:r>
              <a:rPr lang="en-AU" sz="1900" dirty="0" err="1">
                <a:solidFill>
                  <a:schemeClr val="tx1"/>
                </a:solidFill>
                <a:latin typeface="Arial" pitchFamily="34" charset="0"/>
                <a:cs typeface="Arial" pitchFamily="34" charset="0"/>
              </a:rPr>
              <a:t>berbahaya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bagi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dirinya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sendiri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atau</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lingkungan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kerjanya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atau</a:t>
            </a:r>
            <a:endParaRPr lang="en-AU" sz="1900" dirty="0">
              <a:solidFill>
                <a:schemeClr val="tx1"/>
              </a:solidFill>
              <a:latin typeface="Arial" pitchFamily="34" charset="0"/>
              <a:cs typeface="Arial" pitchFamily="34" charset="0"/>
            </a:endParaRPr>
          </a:p>
          <a:p>
            <a:pPr marL="914400" lvl="1" indent="-457200" algn="just">
              <a:buClrTx/>
              <a:buFont typeface="+mj-lt"/>
              <a:buAutoNum type="alphaLcPeriod"/>
            </a:pPr>
            <a:r>
              <a:rPr lang="en-AU" sz="1900" dirty="0" err="1">
                <a:solidFill>
                  <a:schemeClr val="tx1"/>
                </a:solidFill>
                <a:latin typeface="Arial" pitchFamily="34" charset="0"/>
                <a:cs typeface="Arial" pitchFamily="34" charset="0"/>
              </a:rPr>
              <a:t>Tidak</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mampu</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bekerja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kembali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setelah</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berakhirnya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cuti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sakit</a:t>
            </a:r>
            <a:r>
              <a:rPr lang="en-AU" sz="1900" dirty="0">
                <a:solidFill>
                  <a:schemeClr val="tx1"/>
                </a:solidFill>
                <a:latin typeface="Arial" pitchFamily="34" charset="0"/>
                <a:cs typeface="Arial" pitchFamily="34" charset="0"/>
              </a:rPr>
              <a:t>.</a:t>
            </a:r>
          </a:p>
          <a:p>
            <a:pPr marL="457200" indent="-457200" algn="just">
              <a:buClrTx/>
              <a:buFont typeface="+mj-lt"/>
              <a:buAutoNum type="arabicPeriod"/>
            </a:pPr>
            <a:r>
              <a:rPr lang="en-AU" sz="1900" dirty="0" err="1">
                <a:solidFill>
                  <a:schemeClr val="tx1"/>
                </a:solidFill>
                <a:latin typeface="Arial" pitchFamily="34" charset="0"/>
                <a:cs typeface="Arial" pitchFamily="34" charset="0"/>
              </a:rPr>
              <a:t>Ketentuan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mengenai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tidak</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cakap</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jasmani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dan</a:t>
            </a:r>
            <a:r>
              <a:rPr lang="en-AU" sz="1900" dirty="0">
                <a:solidFill>
                  <a:schemeClr val="tx1"/>
                </a:solidFill>
                <a:latin typeface="Arial" pitchFamily="34" charset="0"/>
                <a:cs typeface="Arial" pitchFamily="34" charset="0"/>
              </a:rPr>
              <a:t>/</a:t>
            </a:r>
            <a:r>
              <a:rPr lang="en-AU" sz="1900" dirty="0" err="1">
                <a:solidFill>
                  <a:schemeClr val="tx1"/>
                </a:solidFill>
                <a:latin typeface="Arial" pitchFamily="34" charset="0"/>
                <a:cs typeface="Arial" pitchFamily="34" charset="0"/>
              </a:rPr>
              <a:t>atau</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rohani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sebagaimana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dimaksud</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pada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nomor</a:t>
            </a:r>
            <a:r>
              <a:rPr lang="en-AU" sz="1900" dirty="0">
                <a:solidFill>
                  <a:schemeClr val="tx1"/>
                </a:solidFill>
                <a:latin typeface="Arial" pitchFamily="34" charset="0"/>
                <a:cs typeface="Arial" pitchFamily="34" charset="0"/>
              </a:rPr>
              <a:t> 1 </a:t>
            </a:r>
            <a:r>
              <a:rPr lang="en-AU" sz="1900" dirty="0" err="1">
                <a:solidFill>
                  <a:schemeClr val="tx1"/>
                </a:solidFill>
                <a:latin typeface="Arial" pitchFamily="34" charset="0"/>
                <a:cs typeface="Arial" pitchFamily="34" charset="0"/>
              </a:rPr>
              <a:t>berdasarkan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hasil</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pemeriksaan</a:t>
            </a:r>
            <a:r>
              <a:rPr lang="en-AU" sz="1900" dirty="0">
                <a:solidFill>
                  <a:schemeClr val="tx1"/>
                </a:solidFill>
                <a:latin typeface="Arial" pitchFamily="34" charset="0"/>
                <a:cs typeface="Arial" pitchFamily="34" charset="0"/>
              </a:rPr>
              <a:t> </a:t>
            </a:r>
            <a:r>
              <a:rPr lang="en-AU" sz="1900" b="1" dirty="0">
                <a:solidFill>
                  <a:schemeClr val="tx1"/>
                </a:solidFill>
                <a:latin typeface="Arial" pitchFamily="34" charset="0"/>
                <a:cs typeface="Arial" pitchFamily="34" charset="0"/>
              </a:rPr>
              <a:t>Tim </a:t>
            </a:r>
            <a:r>
              <a:rPr lang="en-AU" sz="1900" b="1" dirty="0" err="1">
                <a:solidFill>
                  <a:schemeClr val="tx1"/>
                </a:solidFill>
                <a:latin typeface="Arial" pitchFamily="34" charset="0"/>
                <a:cs typeface="Arial" pitchFamily="34" charset="0"/>
              </a:rPr>
              <a:t>Penguji</a:t>
            </a:r>
            <a:r>
              <a:rPr lang="en-AU" sz="1900" b="1" dirty="0">
                <a:solidFill>
                  <a:schemeClr val="tx1"/>
                </a:solidFill>
                <a:latin typeface="Arial" pitchFamily="34" charset="0"/>
                <a:cs typeface="Arial" pitchFamily="34" charset="0"/>
              </a:rPr>
              <a:t> </a:t>
            </a:r>
            <a:r>
              <a:rPr lang="en-AU" sz="1900" b="1" dirty="0" err="1">
                <a:solidFill>
                  <a:schemeClr val="tx1"/>
                </a:solidFill>
                <a:latin typeface="Arial" pitchFamily="34" charset="0"/>
                <a:cs typeface="Arial" pitchFamily="34" charset="0"/>
              </a:rPr>
              <a:t>Kesehatan</a:t>
            </a:r>
            <a:r>
              <a:rPr lang="en-AU" sz="1900" dirty="0">
                <a:solidFill>
                  <a:schemeClr val="tx1"/>
                </a:solidFill>
                <a:latin typeface="Arial" pitchFamily="34" charset="0"/>
                <a:cs typeface="Arial" pitchFamily="34" charset="0"/>
              </a:rPr>
              <a:t>.</a:t>
            </a:r>
          </a:p>
          <a:p>
            <a:pPr marL="457200" indent="-457200" algn="just">
              <a:buClrTx/>
              <a:buFont typeface="+mj-lt"/>
              <a:buAutoNum type="arabicPeriod"/>
            </a:pPr>
            <a:r>
              <a:rPr lang="en-AU" sz="1900" dirty="0">
                <a:solidFill>
                  <a:schemeClr val="tx1"/>
                </a:solidFill>
                <a:latin typeface="Arial" pitchFamily="34" charset="0"/>
                <a:cs typeface="Arial" pitchFamily="34" charset="0"/>
              </a:rPr>
              <a:t>Tim </a:t>
            </a:r>
            <a:r>
              <a:rPr lang="en-AU" sz="1900" dirty="0" err="1">
                <a:solidFill>
                  <a:schemeClr val="tx1"/>
                </a:solidFill>
                <a:latin typeface="Arial" pitchFamily="34" charset="0"/>
                <a:cs typeface="Arial" pitchFamily="34" charset="0"/>
              </a:rPr>
              <a:t>Penguji</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Kesehatan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sebagaimana</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dimaksud</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dibentuk</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oleh</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Menteri</a:t>
            </a:r>
            <a:r>
              <a:rPr lang="en-AU" sz="1900" dirty="0">
                <a:solidFill>
                  <a:schemeClr val="tx1"/>
                </a:solidFill>
                <a:latin typeface="Arial" pitchFamily="34" charset="0"/>
                <a:cs typeface="Arial" pitchFamily="34" charset="0"/>
              </a:rPr>
              <a:t> yang </a:t>
            </a:r>
            <a:r>
              <a:rPr lang="en-AU" sz="1900" dirty="0" err="1">
                <a:solidFill>
                  <a:schemeClr val="tx1"/>
                </a:solidFill>
                <a:latin typeface="Arial" pitchFamily="34" charset="0"/>
                <a:cs typeface="Arial" pitchFamily="34" charset="0"/>
              </a:rPr>
              <a:t>menyelenggarakan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hlinkClick r:id="rId2" action="ppaction://hlinkfile"/>
              </a:rPr>
              <a:t>urusan</a:t>
            </a:r>
            <a:r>
              <a:rPr lang="en-AU" sz="1900" dirty="0">
                <a:solidFill>
                  <a:schemeClr val="tx1"/>
                </a:solidFill>
                <a:latin typeface="Arial" pitchFamily="34" charset="0"/>
                <a:cs typeface="Arial" pitchFamily="34" charset="0"/>
              </a:rPr>
              <a:t> </a:t>
            </a:r>
            <a:r>
              <a:rPr lang="en-AU" sz="1900" dirty="0" err="1">
                <a:solidFill>
                  <a:schemeClr val="tx1"/>
                </a:solidFill>
                <a:latin typeface="Arial" pitchFamily="34" charset="0"/>
                <a:cs typeface="Arial" pitchFamily="34" charset="0"/>
              </a:rPr>
              <a:t>pemerintahan</a:t>
            </a:r>
            <a:r>
              <a:rPr lang="en-AU" sz="1900" dirty="0">
                <a:solidFill>
                  <a:schemeClr val="tx1"/>
                </a:solidFill>
                <a:latin typeface="Arial" pitchFamily="34" charset="0"/>
                <a:cs typeface="Arial" pitchFamily="34" charset="0"/>
              </a:rPr>
              <a:t> di </a:t>
            </a:r>
            <a:r>
              <a:rPr lang="en-AU" sz="1900" dirty="0" err="1">
                <a:solidFill>
                  <a:schemeClr val="tx1"/>
                </a:solidFill>
                <a:latin typeface="Arial" pitchFamily="34" charset="0"/>
                <a:cs typeface="Arial" pitchFamily="34" charset="0"/>
              </a:rPr>
              <a:t>bidang</a:t>
            </a:r>
            <a:r>
              <a:rPr lang="en-AU" sz="1900" dirty="0">
                <a:solidFill>
                  <a:schemeClr val="tx1"/>
                </a:solidFill>
                <a:latin typeface="Arial" pitchFamily="34" charset="0"/>
                <a:cs typeface="Arial" pitchFamily="34" charset="0"/>
              </a:rPr>
              <a:t> </a:t>
            </a:r>
            <a:r>
              <a:rPr lang="en-AU" sz="1900" dirty="0" err="1" smtClean="0">
                <a:solidFill>
                  <a:schemeClr val="tx1"/>
                </a:solidFill>
                <a:latin typeface="Arial" pitchFamily="34" charset="0"/>
                <a:cs typeface="Arial" pitchFamily="34" charset="0"/>
              </a:rPr>
              <a:t>kesehatan</a:t>
            </a:r>
            <a:r>
              <a:rPr lang="en-AU" sz="1900" dirty="0" smtClean="0">
                <a:solidFill>
                  <a:schemeClr val="tx1"/>
                </a:solidFill>
                <a:latin typeface="Arial" pitchFamily="34" charset="0"/>
                <a:cs typeface="Arial" pitchFamily="34" charset="0"/>
              </a:rPr>
              <a:t>.</a:t>
            </a:r>
            <a:endParaRPr lang="id-ID" sz="1900" dirty="0">
              <a:latin typeface="Arial" pitchFamily="34" charset="0"/>
              <a:cs typeface="Arial" pitchFamily="34" charset="0"/>
            </a:endParaRPr>
          </a:p>
        </p:txBody>
      </p:sp>
    </p:spTree>
    <p:extLst>
      <p:ext uri="{BB962C8B-B14F-4D97-AF65-F5344CB8AC3E}">
        <p14:creationId xmlns:p14="http://schemas.microsoft.com/office/powerpoint/2010/main" val="62734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a:t>5</a:t>
            </a:r>
            <a:r>
              <a:rPr lang="id-ID" dirty="0" smtClean="0"/>
              <a:t>. </a:t>
            </a:r>
            <a:r>
              <a:rPr lang="en-AU" sz="2400" b="1" dirty="0">
                <a:solidFill>
                  <a:schemeClr val="tx1"/>
                </a:solidFill>
                <a:latin typeface="Arial" pitchFamily="34" charset="0"/>
                <a:cs typeface="Arial" pitchFamily="34" charset="0"/>
              </a:rPr>
              <a:t>PEMBERHENTIAN KARENA MENINGGAL DUNIA, TEWAS, ATAU HILANG</a:t>
            </a:r>
            <a:endParaRPr lang="id-ID" dirty="0"/>
          </a:p>
        </p:txBody>
      </p:sp>
      <p:sp>
        <p:nvSpPr>
          <p:cNvPr id="5" name="Subtitle 1"/>
          <p:cNvSpPr txBox="1">
            <a:spLocks/>
          </p:cNvSpPr>
          <p:nvPr/>
        </p:nvSpPr>
        <p:spPr>
          <a:xfrm>
            <a:off x="683568" y="2348880"/>
            <a:ext cx="7776864" cy="345638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457200" indent="-457200" algn="just">
              <a:buClrTx/>
              <a:buFont typeface="+mj-lt"/>
              <a:buAutoNum type="arabicPeriod"/>
            </a:pPr>
            <a:r>
              <a:rPr lang="en-AU" b="1" dirty="0">
                <a:solidFill>
                  <a:schemeClr val="tx1"/>
                </a:solidFill>
                <a:latin typeface="Arial" pitchFamily="34" charset="0"/>
                <a:cs typeface="Arial" pitchFamily="34" charset="0"/>
              </a:rPr>
              <a:t>PNS </a:t>
            </a:r>
            <a:r>
              <a:rPr lang="en-AU" b="1" dirty="0" err="1">
                <a:solidFill>
                  <a:schemeClr val="tx1"/>
                </a:solidFill>
                <a:latin typeface="Arial" pitchFamily="34" charset="0"/>
                <a:cs typeface="Arial" pitchFamily="34" charset="0"/>
              </a:rPr>
              <a:t>dinyatakan</a:t>
            </a:r>
            <a:r>
              <a:rPr lang="en-AU" b="1" dirty="0">
                <a:solidFill>
                  <a:schemeClr val="tx1"/>
                </a:solidFill>
                <a:latin typeface="Arial" pitchFamily="34" charset="0"/>
                <a:cs typeface="Arial" pitchFamily="34" charset="0"/>
              </a:rPr>
              <a:t> </a:t>
            </a:r>
            <a:r>
              <a:rPr lang="en-AU" b="1" dirty="0" err="1">
                <a:solidFill>
                  <a:schemeClr val="tx1"/>
                </a:solidFill>
                <a:latin typeface="Arial" pitchFamily="34" charset="0"/>
                <a:cs typeface="Arial" pitchFamily="34" charset="0"/>
              </a:rPr>
              <a:t>tewas</a:t>
            </a:r>
            <a:r>
              <a:rPr lang="en-AU" b="1" dirty="0">
                <a:solidFill>
                  <a:schemeClr val="tx1"/>
                </a:solidFill>
                <a:latin typeface="Arial" pitchFamily="34" charset="0"/>
                <a:cs typeface="Arial" pitchFamily="34" charset="0"/>
              </a:rPr>
              <a:t> </a:t>
            </a:r>
            <a:r>
              <a:rPr lang="en-AU" b="1" dirty="0" err="1">
                <a:solidFill>
                  <a:schemeClr val="tx1"/>
                </a:solidFill>
                <a:latin typeface="Arial" pitchFamily="34" charset="0"/>
                <a:cs typeface="Arial" pitchFamily="34" charset="0"/>
              </a:rPr>
              <a:t>apabila</a:t>
            </a:r>
            <a:r>
              <a:rPr lang="en-AU" b="1" dirty="0">
                <a:solidFill>
                  <a:schemeClr val="tx1"/>
                </a:solidFill>
                <a:latin typeface="Arial" pitchFamily="34" charset="0"/>
                <a:cs typeface="Arial" pitchFamily="34" charset="0"/>
              </a:rPr>
              <a:t> </a:t>
            </a:r>
            <a:r>
              <a:rPr lang="en-AU" b="1" dirty="0" err="1">
                <a:solidFill>
                  <a:schemeClr val="tx1"/>
                </a:solidFill>
                <a:latin typeface="Arial" pitchFamily="34" charset="0"/>
                <a:cs typeface="Arial" pitchFamily="34" charset="0"/>
              </a:rPr>
              <a:t>meninggal</a:t>
            </a:r>
            <a:r>
              <a:rPr lang="en-AU" b="1" dirty="0">
                <a:solidFill>
                  <a:schemeClr val="tx1"/>
                </a:solidFill>
                <a:latin typeface="Arial" pitchFamily="34" charset="0"/>
                <a:cs typeface="Arial" pitchFamily="34" charset="0"/>
              </a:rPr>
              <a:t>:</a:t>
            </a:r>
          </a:p>
          <a:p>
            <a:pPr marL="800100" lvl="1" indent="-342900" algn="just">
              <a:buClrTx/>
              <a:buFont typeface="+mj-lt"/>
              <a:buAutoNum type="alphaLcPeriod"/>
            </a:pPr>
            <a:r>
              <a:rPr lang="en-AU" dirty="0" err="1">
                <a:solidFill>
                  <a:schemeClr val="tx1"/>
                </a:solidFill>
                <a:latin typeface="Arial" pitchFamily="34" charset="0"/>
                <a:cs typeface="Arial" pitchFamily="34" charset="0"/>
              </a:rPr>
              <a:t>Dalam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menjalankan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tugas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kewajibannya</a:t>
            </a:r>
            <a:r>
              <a:rPr lang="en-AU" dirty="0">
                <a:solidFill>
                  <a:schemeClr val="tx1"/>
                </a:solidFill>
                <a:latin typeface="Arial" pitchFamily="34" charset="0"/>
                <a:cs typeface="Arial" pitchFamily="34" charset="0"/>
              </a:rPr>
              <a:t>;</a:t>
            </a:r>
          </a:p>
          <a:p>
            <a:pPr marL="800100" lvl="1" indent="-342900" algn="just">
              <a:buClrTx/>
              <a:buFont typeface="+mj-lt"/>
              <a:buAutoNum type="alphaLcPeriod"/>
            </a:pPr>
            <a:r>
              <a:rPr lang="en-AU" dirty="0" err="1">
                <a:solidFill>
                  <a:schemeClr val="tx1"/>
                </a:solidFill>
                <a:latin typeface="Arial" pitchFamily="34" charset="0"/>
                <a:cs typeface="Arial" pitchFamily="34" charset="0"/>
              </a:rPr>
              <a:t>Dalam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keadaan</a:t>
            </a:r>
            <a:r>
              <a:rPr lang="en-AU" dirty="0">
                <a:solidFill>
                  <a:schemeClr val="tx1"/>
                </a:solidFill>
                <a:latin typeface="Arial" pitchFamily="34" charset="0"/>
                <a:cs typeface="Arial" pitchFamily="34" charset="0"/>
              </a:rPr>
              <a:t> lain yang </a:t>
            </a:r>
            <a:r>
              <a:rPr lang="en-AU" dirty="0" err="1">
                <a:solidFill>
                  <a:schemeClr val="tx1"/>
                </a:solidFill>
                <a:latin typeface="Arial" pitchFamily="34" charset="0"/>
                <a:cs typeface="Arial" pitchFamily="34" charset="0"/>
              </a:rPr>
              <a:t>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hubungan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dinas</a:t>
            </a:r>
            <a:r>
              <a:rPr lang="en-AU" dirty="0">
                <a:solidFill>
                  <a:schemeClr val="tx1"/>
                </a:solidFill>
                <a:latin typeface="Arial" pitchFamily="34" charset="0"/>
                <a:cs typeface="Arial" pitchFamily="34" charset="0"/>
              </a:rPr>
              <a:t>;</a:t>
            </a:r>
          </a:p>
          <a:p>
            <a:pPr marL="800100" lvl="1" indent="-342900" algn="just">
              <a:buClrTx/>
              <a:buFont typeface="+mj-lt"/>
              <a:buAutoNum type="alphaLcPeriod"/>
            </a:pPr>
            <a:r>
              <a:rPr lang="en-AU" dirty="0" err="1">
                <a:solidFill>
                  <a:schemeClr val="tx1"/>
                </a:solidFill>
                <a:latin typeface="Arial" pitchFamily="34" charset="0"/>
                <a:cs typeface="Arial" pitchFamily="34" charset="0"/>
              </a:rPr>
              <a:t>Langsung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diakibatkan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oleh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luka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cacat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rohani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jasmani</a:t>
            </a:r>
            <a:r>
              <a:rPr lang="en-AU" dirty="0">
                <a:solidFill>
                  <a:schemeClr val="tx1"/>
                </a:solidFill>
                <a:latin typeface="Arial" pitchFamily="34" charset="0"/>
                <a:cs typeface="Arial" pitchFamily="34" charset="0"/>
              </a:rPr>
              <a:t> yang </a:t>
            </a:r>
            <a:r>
              <a:rPr lang="en-AU" dirty="0" err="1">
                <a:solidFill>
                  <a:schemeClr val="tx1"/>
                </a:solidFill>
                <a:latin typeface="Arial" pitchFamily="34" charset="0"/>
                <a:cs typeface="Arial" pitchFamily="34" charset="0"/>
              </a:rPr>
              <a:t>didapat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dalam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menjalankan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tugas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kewajibannya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keadaan</a:t>
            </a:r>
            <a:r>
              <a:rPr lang="en-AU" dirty="0">
                <a:solidFill>
                  <a:schemeClr val="tx1"/>
                </a:solidFill>
                <a:latin typeface="Arial" pitchFamily="34" charset="0"/>
                <a:cs typeface="Arial" pitchFamily="34" charset="0"/>
              </a:rPr>
              <a:t> lain yang </a:t>
            </a:r>
            <a:r>
              <a:rPr lang="en-AU" dirty="0" err="1">
                <a:solidFill>
                  <a:schemeClr val="tx1"/>
                </a:solidFill>
                <a:latin typeface="Arial" pitchFamily="34" charset="0"/>
                <a:cs typeface="Arial" pitchFamily="34" charset="0"/>
              </a:rPr>
              <a:t>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hubungan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kedinasan</a:t>
            </a:r>
            <a:r>
              <a:rPr lang="en-AU" dirty="0">
                <a:solidFill>
                  <a:schemeClr val="tx1"/>
                </a:solidFill>
                <a:latin typeface="Arial" pitchFamily="34" charset="0"/>
                <a:cs typeface="Arial" pitchFamily="34" charset="0"/>
              </a:rPr>
              <a:t> </a:t>
            </a:r>
            <a:r>
              <a:rPr lang="en-AU" dirty="0" err="1" smtClean="0">
                <a:solidFill>
                  <a:schemeClr val="tx1"/>
                </a:solidFill>
                <a:latin typeface="Arial" pitchFamily="34" charset="0"/>
                <a:cs typeface="Arial" pitchFamily="34" charset="0"/>
              </a:rPr>
              <a:t>dan</a:t>
            </a:r>
            <a:r>
              <a:rPr lang="en-AU" dirty="0" smtClean="0">
                <a:solidFill>
                  <a:schemeClr val="tx1"/>
                </a:solidFill>
                <a:latin typeface="Arial" pitchFamily="34" charset="0"/>
                <a:cs typeface="Arial" pitchFamily="34" charset="0"/>
              </a:rPr>
              <a:t>/</a:t>
            </a:r>
            <a:r>
              <a:rPr lang="en-AU" dirty="0" err="1" smtClean="0">
                <a:solidFill>
                  <a:schemeClr val="tx1"/>
                </a:solidFill>
                <a:latin typeface="Arial" pitchFamily="34" charset="0"/>
                <a:cs typeface="Arial" pitchFamily="34" charset="0"/>
              </a:rPr>
              <a:t>atau</a:t>
            </a:r>
            <a:r>
              <a:rPr lang="en-AU" dirty="0" smtClean="0">
                <a:solidFill>
                  <a:schemeClr val="tx1"/>
                </a:solidFill>
                <a:latin typeface="Arial" pitchFamily="34" charset="0"/>
                <a:cs typeface="Arial" pitchFamily="34" charset="0"/>
              </a:rPr>
              <a:t>;</a:t>
            </a:r>
            <a:endParaRPr lang="en-AU" dirty="0">
              <a:solidFill>
                <a:schemeClr val="tx1"/>
              </a:solidFill>
              <a:latin typeface="Arial" pitchFamily="34" charset="0"/>
              <a:cs typeface="Arial" pitchFamily="34" charset="0"/>
            </a:endParaRPr>
          </a:p>
          <a:p>
            <a:pPr marL="800100" lvl="1" indent="-342900" algn="just">
              <a:buClrTx/>
              <a:buFont typeface="+mj-lt"/>
              <a:buAutoNum type="alphaLcPeriod"/>
            </a:pP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perbuatan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anasir</a:t>
            </a:r>
            <a:r>
              <a:rPr lang="en-AU" dirty="0">
                <a:solidFill>
                  <a:schemeClr val="tx1"/>
                </a:solidFill>
                <a:latin typeface="Arial" pitchFamily="34" charset="0"/>
                <a:cs typeface="Arial" pitchFamily="34" charset="0"/>
              </a:rPr>
              <a:t> yang </a:t>
            </a:r>
            <a:r>
              <a:rPr lang="en-AU" dirty="0" err="1">
                <a:solidFill>
                  <a:schemeClr val="tx1"/>
                </a:solidFill>
                <a:latin typeface="Arial" pitchFamily="34" charset="0"/>
                <a:cs typeface="Arial" pitchFamily="34" charset="0"/>
              </a:rPr>
              <a:t>tidak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bertanggungjawab</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sebagai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akibat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tindakan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anasir</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itu</a:t>
            </a:r>
            <a:r>
              <a:rPr lang="en-AU" dirty="0">
                <a:solidFill>
                  <a:schemeClr val="tx1"/>
                </a:solidFill>
                <a:latin typeface="Arial" pitchFamily="34" charset="0"/>
                <a:cs typeface="Arial" pitchFamily="34" charset="0"/>
              </a:rPr>
              <a:t>.</a:t>
            </a:r>
            <a:endParaRPr lang="id-ID" sz="1900" dirty="0">
              <a:latin typeface="Arial" pitchFamily="34" charset="0"/>
              <a:cs typeface="Arial" pitchFamily="34" charset="0"/>
            </a:endParaRPr>
          </a:p>
        </p:txBody>
      </p:sp>
    </p:spTree>
    <p:extLst>
      <p:ext uri="{BB962C8B-B14F-4D97-AF65-F5344CB8AC3E}">
        <p14:creationId xmlns:p14="http://schemas.microsoft.com/office/powerpoint/2010/main" val="1814516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9532" y="332656"/>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a:t>5</a:t>
            </a:r>
            <a:r>
              <a:rPr lang="id-ID" dirty="0" smtClean="0"/>
              <a:t>. </a:t>
            </a:r>
            <a:r>
              <a:rPr lang="en-AU" sz="2400" b="1" dirty="0">
                <a:solidFill>
                  <a:schemeClr val="tx1"/>
                </a:solidFill>
                <a:latin typeface="Arial" pitchFamily="34" charset="0"/>
                <a:cs typeface="Arial" pitchFamily="34" charset="0"/>
              </a:rPr>
              <a:t>PEMBERHENTIAN KARENA MENINGGAL DUNIA, TEWAS, ATAU </a:t>
            </a:r>
            <a:r>
              <a:rPr lang="en-AU" sz="2400" b="1" dirty="0" smtClean="0">
                <a:solidFill>
                  <a:schemeClr val="tx1"/>
                </a:solidFill>
                <a:latin typeface="Arial" pitchFamily="34" charset="0"/>
                <a:cs typeface="Arial" pitchFamily="34" charset="0"/>
              </a:rPr>
              <a:t>HILANG (</a:t>
            </a:r>
            <a:r>
              <a:rPr lang="en-AU" sz="2400" b="1" dirty="0" err="1" smtClean="0">
                <a:solidFill>
                  <a:schemeClr val="tx1"/>
                </a:solidFill>
                <a:latin typeface="Arial" pitchFamily="34" charset="0"/>
                <a:cs typeface="Arial" pitchFamily="34" charset="0"/>
              </a:rPr>
              <a:t>Cont</a:t>
            </a:r>
            <a:r>
              <a:rPr lang="en-AU" sz="2400" b="1" dirty="0" smtClean="0">
                <a:solidFill>
                  <a:schemeClr val="tx1"/>
                </a:solidFill>
                <a:latin typeface="Arial" pitchFamily="34" charset="0"/>
                <a:cs typeface="Arial" pitchFamily="34" charset="0"/>
              </a:rPr>
              <a:t>’…)</a:t>
            </a:r>
            <a:endParaRPr lang="id-ID" dirty="0"/>
          </a:p>
        </p:txBody>
      </p:sp>
      <p:sp>
        <p:nvSpPr>
          <p:cNvPr id="5" name="Subtitle 1"/>
          <p:cNvSpPr txBox="1">
            <a:spLocks/>
          </p:cNvSpPr>
          <p:nvPr/>
        </p:nvSpPr>
        <p:spPr>
          <a:xfrm>
            <a:off x="359532" y="1700808"/>
            <a:ext cx="8424936" cy="48245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mj-lt"/>
              <a:buAutoNum type="arabicPeriod" startAt="2"/>
            </a:pPr>
            <a:r>
              <a:rPr lang="en-AU" sz="1600" b="1"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 </a:t>
            </a:r>
          </a:p>
          <a:p>
            <a:pPr marL="800100" lvl="1" indent="-342900" algn="just">
              <a:buClrTx/>
              <a:buFont typeface="+mj-lt"/>
              <a:buAutoNum type="arabicParenR"/>
            </a:pPr>
            <a:r>
              <a:rPr lang="en-AU" sz="1600" dirty="0" err="1">
                <a:solidFill>
                  <a:schemeClr val="tx1"/>
                </a:solidFill>
                <a:latin typeface="Arial" pitchFamily="34" charset="0"/>
                <a:cs typeface="Arial" pitchFamily="34" charset="0"/>
              </a:rPr>
              <a:t>Seorang</a:t>
            </a:r>
            <a:r>
              <a:rPr lang="en-AU" sz="1600" dirty="0">
                <a:solidFill>
                  <a:schemeClr val="tx1"/>
                </a:solidFill>
                <a:latin typeface="Arial" pitchFamily="34" charset="0"/>
                <a:cs typeface="Arial" pitchFamily="34" charset="0"/>
              </a:rPr>
              <a:t> PNS </a:t>
            </a:r>
            <a:r>
              <a:rPr lang="en-AU" sz="1600" dirty="0" err="1">
                <a:solidFill>
                  <a:schemeClr val="tx1"/>
                </a:solidFill>
                <a:latin typeface="Arial" pitchFamily="34" charset="0"/>
                <a:cs typeface="Arial" pitchFamily="34" charset="0"/>
              </a:rPr>
              <a:t>dinyatakan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 di </a:t>
            </a:r>
            <a:r>
              <a:rPr lang="en-AU" sz="1600" dirty="0" err="1">
                <a:solidFill>
                  <a:schemeClr val="tx1"/>
                </a:solidFill>
                <a:latin typeface="Arial" pitchFamily="34" charset="0"/>
                <a:cs typeface="Arial" pitchFamily="34" charset="0"/>
              </a:rPr>
              <a:t>luar</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kemampuan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kemauan</a:t>
            </a:r>
            <a:r>
              <a:rPr lang="en-AU" sz="1600" dirty="0">
                <a:solidFill>
                  <a:schemeClr val="tx1"/>
                </a:solidFill>
                <a:latin typeface="Arial" pitchFamily="34" charset="0"/>
                <a:cs typeface="Arial" pitchFamily="34" charset="0"/>
              </a:rPr>
              <a:t> PNS yang </a:t>
            </a:r>
            <a:r>
              <a:rPr lang="en-AU" sz="1600" dirty="0" err="1">
                <a:solidFill>
                  <a:schemeClr val="tx1"/>
                </a:solidFill>
                <a:latin typeface="Arial" pitchFamily="34" charset="0"/>
                <a:cs typeface="Arial" pitchFamily="34" charset="0"/>
              </a:rPr>
              <a:t>bersangkutan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apabila</a:t>
            </a:r>
            <a:r>
              <a:rPr lang="en-AU" sz="1600" dirty="0">
                <a:solidFill>
                  <a:schemeClr val="tx1"/>
                </a:solidFill>
                <a:latin typeface="Arial" pitchFamily="34" charset="0"/>
                <a:cs typeface="Arial" pitchFamily="34" charset="0"/>
              </a:rPr>
              <a:t>:</a:t>
            </a:r>
          </a:p>
          <a:p>
            <a:pPr marL="1371600" lvl="2" indent="-457200" algn="just">
              <a:buClrTx/>
              <a:buFont typeface="+mj-lt"/>
              <a:buAutoNum type="alphaLcParenR"/>
            </a:pPr>
            <a:r>
              <a:rPr lang="en-AU" sz="1600" dirty="0" err="1">
                <a:solidFill>
                  <a:schemeClr val="tx1"/>
                </a:solidFill>
                <a:latin typeface="Arial" pitchFamily="34" charset="0"/>
                <a:cs typeface="Arial" pitchFamily="34" charset="0"/>
              </a:rPr>
              <a:t>Tidak</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diketahui</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keberadaannya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dan</a:t>
            </a:r>
            <a:r>
              <a:rPr lang="en-AU" sz="1600" dirty="0">
                <a:solidFill>
                  <a:schemeClr val="tx1"/>
                </a:solidFill>
                <a:latin typeface="Arial" pitchFamily="34" charset="0"/>
                <a:cs typeface="Arial" pitchFamily="34" charset="0"/>
              </a:rPr>
              <a:t>;</a:t>
            </a:r>
          </a:p>
          <a:p>
            <a:pPr marL="1371600" lvl="2" indent="-457200" algn="just">
              <a:buClrTx/>
              <a:buFont typeface="+mj-lt"/>
              <a:buAutoNum type="alphaLcParenR"/>
            </a:pPr>
            <a:r>
              <a:rPr lang="en-AU" sz="1600" dirty="0" err="1">
                <a:solidFill>
                  <a:schemeClr val="tx1"/>
                </a:solidFill>
                <a:latin typeface="Arial" pitchFamily="34" charset="0"/>
                <a:cs typeface="Arial" pitchFamily="34" charset="0"/>
              </a:rPr>
              <a:t>Tidak</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diketahui</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masih</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hidup</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atau</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telah</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meninggal</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dunia</a:t>
            </a:r>
            <a:r>
              <a:rPr lang="en-AU" sz="1600" dirty="0">
                <a:solidFill>
                  <a:schemeClr val="tx1"/>
                </a:solidFill>
                <a:latin typeface="Arial" pitchFamily="34" charset="0"/>
                <a:cs typeface="Arial" pitchFamily="34" charset="0"/>
              </a:rPr>
              <a:t>.</a:t>
            </a:r>
          </a:p>
          <a:p>
            <a:pPr marL="800100" lvl="1" indent="-342900" algn="just">
              <a:buClrTx/>
              <a:buFont typeface="+mj-lt"/>
              <a:buAutoNum type="arabicParenR"/>
            </a:pPr>
            <a:r>
              <a:rPr lang="en-AU" sz="1600" dirty="0">
                <a:solidFill>
                  <a:schemeClr val="tx1"/>
                </a:solidFill>
                <a:latin typeface="Arial" pitchFamily="34" charset="0"/>
                <a:cs typeface="Arial" pitchFamily="34" charset="0"/>
              </a:rPr>
              <a:t>PNS yang </a:t>
            </a:r>
            <a:r>
              <a:rPr lang="en-AU" sz="1600"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dianggap</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telah</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meninggal</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dunia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dapat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diberhentikan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dengan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hormat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sebagai</a:t>
            </a:r>
            <a:r>
              <a:rPr lang="en-AU" sz="1600" dirty="0">
                <a:solidFill>
                  <a:schemeClr val="tx1"/>
                </a:solidFill>
                <a:latin typeface="Arial" pitchFamily="34" charset="0"/>
                <a:cs typeface="Arial" pitchFamily="34" charset="0"/>
              </a:rPr>
              <a:t> PNS </a:t>
            </a:r>
            <a:r>
              <a:rPr lang="en-AU" sz="1600" dirty="0" err="1">
                <a:solidFill>
                  <a:schemeClr val="tx1"/>
                </a:solidFill>
                <a:latin typeface="Arial" pitchFamily="34" charset="0"/>
                <a:cs typeface="Arial" pitchFamily="34" charset="0"/>
              </a:rPr>
              <a:t>pada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akhir</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bulan</a:t>
            </a:r>
            <a:r>
              <a:rPr lang="en-AU" sz="1600" dirty="0">
                <a:solidFill>
                  <a:schemeClr val="tx1"/>
                </a:solidFill>
                <a:latin typeface="Arial" pitchFamily="34" charset="0"/>
                <a:cs typeface="Arial" pitchFamily="34" charset="0"/>
              </a:rPr>
              <a:t> ke-12 (</a:t>
            </a:r>
            <a:r>
              <a:rPr lang="en-AU" sz="1600" dirty="0" err="1">
                <a:solidFill>
                  <a:schemeClr val="tx1"/>
                </a:solidFill>
                <a:latin typeface="Arial" pitchFamily="34" charset="0"/>
                <a:cs typeface="Arial" pitchFamily="34" charset="0"/>
              </a:rPr>
              <a:t>dua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belas</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sejak</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dinyatakan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a:t>
            </a:r>
          </a:p>
          <a:p>
            <a:pPr marL="800100" lvl="1" indent="-342900" algn="just">
              <a:buClrTx/>
              <a:buFont typeface="+mj-lt"/>
              <a:buAutoNum type="arabicParenR"/>
            </a:pPr>
            <a:r>
              <a:rPr lang="en-AU" sz="1600" dirty="0" err="1">
                <a:solidFill>
                  <a:schemeClr val="tx1"/>
                </a:solidFill>
                <a:latin typeface="Arial" pitchFamily="34" charset="0"/>
                <a:cs typeface="Arial" pitchFamily="34" charset="0"/>
              </a:rPr>
              <a:t>Pernyataan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dibuat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oleh</a:t>
            </a:r>
            <a:r>
              <a:rPr lang="en-AU" sz="1600" dirty="0">
                <a:solidFill>
                  <a:schemeClr val="tx1"/>
                </a:solidFill>
                <a:latin typeface="Arial" pitchFamily="34" charset="0"/>
                <a:cs typeface="Arial" pitchFamily="34" charset="0"/>
              </a:rPr>
              <a:t> PPK (</a:t>
            </a:r>
            <a:r>
              <a:rPr lang="en-AU" sz="1600" dirty="0" err="1">
                <a:solidFill>
                  <a:schemeClr val="tx1"/>
                </a:solidFill>
                <a:latin typeface="Arial" pitchFamily="34" charset="0"/>
                <a:cs typeface="Arial" pitchFamily="34" charset="0"/>
              </a:rPr>
              <a:t>Menteri</a:t>
            </a:r>
            <a:r>
              <a:rPr lang="en-AU" sz="1600" dirty="0">
                <a:solidFill>
                  <a:schemeClr val="tx1"/>
                </a:solidFill>
                <a:latin typeface="Arial" pitchFamily="34" charset="0"/>
                <a:cs typeface="Arial" pitchFamily="34" charset="0"/>
              </a:rPr>
              <a:t> Agama) </a:t>
            </a:r>
            <a:r>
              <a:rPr lang="en-AU" sz="1600" dirty="0" err="1">
                <a:solidFill>
                  <a:schemeClr val="tx1"/>
                </a:solidFill>
                <a:latin typeface="Arial" pitchFamily="34" charset="0"/>
                <a:cs typeface="Arial" pitchFamily="34" charset="0"/>
              </a:rPr>
              <a:t>atau</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pejabat</a:t>
            </a:r>
            <a:r>
              <a:rPr lang="en-AU" sz="1600" dirty="0">
                <a:solidFill>
                  <a:schemeClr val="tx1"/>
                </a:solidFill>
                <a:latin typeface="Arial" pitchFamily="34" charset="0"/>
                <a:cs typeface="Arial" pitchFamily="34" charset="0"/>
              </a:rPr>
              <a:t> lain yang </a:t>
            </a:r>
            <a:r>
              <a:rPr lang="en-AU" sz="1600" dirty="0" err="1">
                <a:solidFill>
                  <a:schemeClr val="tx1"/>
                </a:solidFill>
                <a:latin typeface="Arial" pitchFamily="34" charset="0"/>
                <a:cs typeface="Arial" pitchFamily="34" charset="0"/>
              </a:rPr>
              <a:t>ditunjuk</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berdasarkan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surat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keterangan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atau</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berita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acara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pemeriksaan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dari</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Polisi</a:t>
            </a:r>
            <a:r>
              <a:rPr lang="en-AU" sz="1600" dirty="0">
                <a:solidFill>
                  <a:schemeClr val="tx1"/>
                </a:solidFill>
                <a:latin typeface="Arial" pitchFamily="34" charset="0"/>
                <a:cs typeface="Arial" pitchFamily="34" charset="0"/>
              </a:rPr>
              <a:t>.</a:t>
            </a:r>
          </a:p>
          <a:p>
            <a:pPr marL="800100" lvl="1" indent="-342900" algn="just">
              <a:buClrTx/>
              <a:buFont typeface="+mj-lt"/>
              <a:buAutoNum type="arabicParenR"/>
            </a:pPr>
            <a:r>
              <a:rPr lang="en-AU" sz="1600" dirty="0" err="1">
                <a:solidFill>
                  <a:schemeClr val="tx1"/>
                </a:solidFill>
                <a:latin typeface="Arial" pitchFamily="34" charset="0"/>
                <a:cs typeface="Arial" pitchFamily="34" charset="0"/>
              </a:rPr>
              <a:t>Dalam</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hal</a:t>
            </a:r>
            <a:r>
              <a:rPr lang="en-AU" sz="1600" dirty="0">
                <a:solidFill>
                  <a:schemeClr val="tx1"/>
                </a:solidFill>
                <a:latin typeface="Arial" pitchFamily="34" charset="0"/>
                <a:cs typeface="Arial" pitchFamily="34" charset="0"/>
              </a:rPr>
              <a:t> PNS yang </a:t>
            </a:r>
            <a:r>
              <a:rPr lang="en-AU" sz="1600" dirty="0" err="1">
                <a:solidFill>
                  <a:schemeClr val="tx1"/>
                </a:solidFill>
                <a:latin typeface="Arial" pitchFamily="34" charset="0"/>
                <a:cs typeface="Arial" pitchFamily="34" charset="0"/>
              </a:rPr>
              <a:t>hilang</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ditemukan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kembali</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masih</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hidup</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dapat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diangkat</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kembali</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sebagai</a:t>
            </a:r>
            <a:r>
              <a:rPr lang="en-AU" sz="1600" dirty="0">
                <a:solidFill>
                  <a:schemeClr val="tx1"/>
                </a:solidFill>
                <a:latin typeface="Arial" pitchFamily="34" charset="0"/>
                <a:cs typeface="Arial" pitchFamily="34" charset="0"/>
              </a:rPr>
              <a:t> PNS </a:t>
            </a:r>
            <a:r>
              <a:rPr lang="en-AU" sz="1600" dirty="0" err="1">
                <a:solidFill>
                  <a:schemeClr val="tx1"/>
                </a:solidFill>
                <a:latin typeface="Arial" pitchFamily="34" charset="0"/>
                <a:cs typeface="Arial" pitchFamily="34" charset="0"/>
              </a:rPr>
              <a:t>sepanjang</a:t>
            </a:r>
            <a:r>
              <a:rPr lang="en-AU" sz="1600" dirty="0">
                <a:solidFill>
                  <a:schemeClr val="tx1"/>
                </a:solidFill>
                <a:latin typeface="Arial" pitchFamily="34" charset="0"/>
                <a:cs typeface="Arial" pitchFamily="34" charset="0"/>
              </a:rPr>
              <a:t> yang </a:t>
            </a:r>
            <a:r>
              <a:rPr lang="en-AU" sz="1600" dirty="0" err="1">
                <a:solidFill>
                  <a:schemeClr val="tx1"/>
                </a:solidFill>
                <a:latin typeface="Arial" pitchFamily="34" charset="0"/>
                <a:cs typeface="Arial" pitchFamily="34" charset="0"/>
              </a:rPr>
              <a:t>bersangkutan</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belum</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mencapai</a:t>
            </a:r>
            <a:r>
              <a:rPr lang="en-AU" sz="1600" dirty="0">
                <a:solidFill>
                  <a:schemeClr val="tx1"/>
                </a:solidFill>
                <a:latin typeface="Arial" pitchFamily="34" charset="0"/>
                <a:cs typeface="Arial" pitchFamily="34" charset="0"/>
              </a:rPr>
              <a:t> Batas </a:t>
            </a:r>
            <a:r>
              <a:rPr lang="en-AU" sz="1600" dirty="0" err="1">
                <a:solidFill>
                  <a:schemeClr val="tx1"/>
                </a:solidFill>
                <a:latin typeface="Arial" pitchFamily="34" charset="0"/>
                <a:cs typeface="Arial" pitchFamily="34" charset="0"/>
              </a:rPr>
              <a:t>Usia</a:t>
            </a:r>
            <a:r>
              <a:rPr lang="en-AU" sz="1600" dirty="0">
                <a:solidFill>
                  <a:schemeClr val="tx1"/>
                </a:solidFill>
                <a:latin typeface="Arial" pitchFamily="34" charset="0"/>
                <a:cs typeface="Arial" pitchFamily="34" charset="0"/>
              </a:rPr>
              <a:t> </a:t>
            </a:r>
            <a:r>
              <a:rPr lang="en-AU" sz="1600" dirty="0" err="1">
                <a:solidFill>
                  <a:schemeClr val="tx1"/>
                </a:solidFill>
                <a:latin typeface="Arial" pitchFamily="34" charset="0"/>
                <a:cs typeface="Arial" pitchFamily="34" charset="0"/>
              </a:rPr>
              <a:t>Pensiun</a:t>
            </a:r>
            <a:r>
              <a:rPr lang="en-AU" sz="1600" dirty="0">
                <a:solidFill>
                  <a:schemeClr val="tx1"/>
                </a:solidFill>
                <a:latin typeface="Arial" pitchFamily="34" charset="0"/>
                <a:cs typeface="Arial" pitchFamily="34" charset="0"/>
              </a:rPr>
              <a:t>.</a:t>
            </a:r>
            <a:r>
              <a:rPr lang="id-ID" sz="1600" dirty="0">
                <a:solidFill>
                  <a:schemeClr val="tx1"/>
                </a:solidFill>
                <a:latin typeface="Arial" pitchFamily="34" charset="0"/>
                <a:cs typeface="Arial" pitchFamily="34" charset="0"/>
              </a:rPr>
              <a:t> Pengangkatan kembali sebagai PNS, dilakukan setelah PNS yang bersangkutan diperiksa P</a:t>
            </a:r>
            <a:r>
              <a:rPr lang="en-AU" sz="1600" dirty="0">
                <a:solidFill>
                  <a:schemeClr val="tx1"/>
                </a:solidFill>
                <a:latin typeface="Arial" pitchFamily="34" charset="0"/>
                <a:cs typeface="Arial" pitchFamily="34" charset="0"/>
              </a:rPr>
              <a:t>P</a:t>
            </a:r>
            <a:r>
              <a:rPr lang="id-ID" sz="1600" dirty="0">
                <a:solidFill>
                  <a:schemeClr val="tx1"/>
                </a:solidFill>
                <a:latin typeface="Arial" pitchFamily="34" charset="0"/>
                <a:cs typeface="Arial" pitchFamily="34" charset="0"/>
              </a:rPr>
              <a:t>K dan Pihak Kepolisian. Dalam hal berdasar hasil pemeriksaan, terbukti hilang karena kemauan dan kemampuan, PNS yang bersangkutan dijatuhi hukuman disiplin.</a:t>
            </a:r>
            <a:endParaRPr lang="id-ID" sz="1600" dirty="0">
              <a:latin typeface="Arial" pitchFamily="34" charset="0"/>
              <a:cs typeface="Arial" pitchFamily="34" charset="0"/>
            </a:endParaRPr>
          </a:p>
        </p:txBody>
      </p:sp>
    </p:spTree>
    <p:extLst>
      <p:ext uri="{BB962C8B-B14F-4D97-AF65-F5344CB8AC3E}">
        <p14:creationId xmlns:p14="http://schemas.microsoft.com/office/powerpoint/2010/main" val="2851328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052736"/>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smtClean="0"/>
              <a:t>6</a:t>
            </a:r>
            <a:r>
              <a:rPr lang="id-ID" dirty="0" smtClean="0"/>
              <a:t>. </a:t>
            </a:r>
            <a:r>
              <a:rPr lang="en-AU" sz="2400" b="1" dirty="0">
                <a:solidFill>
                  <a:schemeClr val="tx1"/>
                </a:solidFill>
                <a:latin typeface="Arial" pitchFamily="34" charset="0"/>
                <a:cs typeface="Arial" pitchFamily="34" charset="0"/>
              </a:rPr>
              <a:t>PEMBERHENTIAN KARENA </a:t>
            </a:r>
            <a:r>
              <a:rPr lang="id-ID" sz="2400" b="1" dirty="0">
                <a:solidFill>
                  <a:schemeClr val="tx1"/>
                </a:solidFill>
                <a:latin typeface="Arial" pitchFamily="34" charset="0"/>
                <a:cs typeface="Arial" pitchFamily="34" charset="0"/>
              </a:rPr>
              <a:t>MELAKUKAN TINDAK PIDANA/PENYELEWENGAN</a:t>
            </a:r>
            <a:endParaRPr lang="id-ID" dirty="0"/>
          </a:p>
        </p:txBody>
      </p:sp>
      <p:sp>
        <p:nvSpPr>
          <p:cNvPr id="5" name="Subtitle 1"/>
          <p:cNvSpPr txBox="1">
            <a:spLocks/>
          </p:cNvSpPr>
          <p:nvPr/>
        </p:nvSpPr>
        <p:spPr>
          <a:xfrm>
            <a:off x="1043608" y="2924944"/>
            <a:ext cx="6768752" cy="2304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just">
              <a:buClrTx/>
            </a:pPr>
            <a:r>
              <a:rPr lang="id-ID" sz="2000" dirty="0">
                <a:solidFill>
                  <a:schemeClr val="tx1"/>
                </a:solidFill>
                <a:latin typeface="Arial" pitchFamily="34" charset="0"/>
                <a:cs typeface="Arial" pitchFamily="34" charset="0"/>
              </a:rPr>
              <a:t>PNS dapat diberhentikan dengan hormat atau tidak diberhentikan karena dihukum penjara berdasarkan putusan pengadilan yang telah memiliki kekuatan hukum tetap karena melakukan tindak pidana penjara paling singkat 2</a:t>
            </a:r>
            <a:r>
              <a:rPr lang="en-AU" sz="2000" dirty="0">
                <a:solidFill>
                  <a:schemeClr val="tx1"/>
                </a:solidFill>
                <a:latin typeface="Arial" pitchFamily="34" charset="0"/>
                <a:cs typeface="Arial" pitchFamily="34" charset="0"/>
              </a:rPr>
              <a:t> </a:t>
            </a:r>
            <a:r>
              <a:rPr lang="id-ID" sz="2000" dirty="0">
                <a:solidFill>
                  <a:schemeClr val="tx1"/>
                </a:solidFill>
                <a:latin typeface="Arial" pitchFamily="34" charset="0"/>
                <a:cs typeface="Arial" pitchFamily="34" charset="0"/>
              </a:rPr>
              <a:t>(dua) tahun dan pidana yang dilakukan tidak berencana.</a:t>
            </a:r>
            <a:endParaRPr lang="en-AU"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98850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052736"/>
            <a:ext cx="8424936" cy="1008112"/>
          </a:xfrm>
        </p:spPr>
        <p:style>
          <a:lnRef idx="1">
            <a:schemeClr val="accent3"/>
          </a:lnRef>
          <a:fillRef idx="2">
            <a:schemeClr val="accent3"/>
          </a:fillRef>
          <a:effectRef idx="1">
            <a:schemeClr val="accent3"/>
          </a:effectRef>
          <a:fontRef idx="minor">
            <a:schemeClr val="dk1"/>
          </a:fontRef>
        </p:style>
        <p:txBody>
          <a:bodyPr>
            <a:normAutofit/>
          </a:bodyPr>
          <a:lstStyle/>
          <a:p>
            <a:endParaRPr lang="en-ID" dirty="0" smtClean="0"/>
          </a:p>
          <a:p>
            <a:pPr algn="ctr"/>
            <a:r>
              <a:rPr lang="en-ID" dirty="0" smtClean="0"/>
              <a:t>7</a:t>
            </a:r>
            <a:r>
              <a:rPr lang="id-ID" dirty="0" smtClean="0"/>
              <a:t>. </a:t>
            </a:r>
            <a:r>
              <a:rPr lang="en-AU" sz="2400" b="1" dirty="0">
                <a:solidFill>
                  <a:schemeClr val="tx1"/>
                </a:solidFill>
                <a:latin typeface="Arial" pitchFamily="34" charset="0"/>
                <a:cs typeface="Arial" pitchFamily="34" charset="0"/>
              </a:rPr>
              <a:t>PEMBERHENTIAN KARENA </a:t>
            </a:r>
            <a:r>
              <a:rPr lang="id-ID" sz="2400" b="1" dirty="0">
                <a:solidFill>
                  <a:schemeClr val="tx1"/>
                </a:solidFill>
                <a:latin typeface="Arial" pitchFamily="34" charset="0"/>
                <a:cs typeface="Arial" pitchFamily="34" charset="0"/>
              </a:rPr>
              <a:t>PELANGGARAN DISIPLIN</a:t>
            </a:r>
            <a:endParaRPr lang="id-ID" dirty="0"/>
          </a:p>
        </p:txBody>
      </p:sp>
      <p:sp>
        <p:nvSpPr>
          <p:cNvPr id="5" name="Subtitle 1"/>
          <p:cNvSpPr txBox="1">
            <a:spLocks/>
          </p:cNvSpPr>
          <p:nvPr/>
        </p:nvSpPr>
        <p:spPr>
          <a:xfrm>
            <a:off x="899592" y="2924944"/>
            <a:ext cx="7344816" cy="2304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just">
              <a:buClrTx/>
            </a:pPr>
            <a:r>
              <a:rPr lang="id-ID" sz="2400" dirty="0">
                <a:solidFill>
                  <a:schemeClr val="tx1"/>
                </a:solidFill>
                <a:latin typeface="Arial" pitchFamily="34" charset="0"/>
                <a:cs typeface="Arial" pitchFamily="34" charset="0"/>
              </a:rPr>
              <a:t>PNS diberhentikan dengan hormat tidak atas permintaan sendiri apabila melakukan pelanggaran disiplin PNS tingkat berat. Pemberhentian dimaksud dilaksanakan sesuai ketentuan peraturan perundang-undangan yang mengatur mengenai disiplin PNS.</a:t>
            </a:r>
            <a:endParaRPr lang="en-AU"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42919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9532" y="332656"/>
            <a:ext cx="8424936" cy="194421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en-ID" dirty="0" smtClean="0"/>
          </a:p>
          <a:p>
            <a:pPr algn="ctr"/>
            <a:r>
              <a:rPr lang="en-ID" sz="2900" dirty="0"/>
              <a:t>8</a:t>
            </a:r>
            <a:r>
              <a:rPr lang="id-ID" sz="2900" dirty="0" smtClean="0"/>
              <a:t>. </a:t>
            </a:r>
            <a:r>
              <a:rPr lang="en-AU" sz="2900" b="1" dirty="0">
                <a:solidFill>
                  <a:schemeClr val="tx1"/>
                </a:solidFill>
                <a:latin typeface="Arial" pitchFamily="34" charset="0"/>
                <a:cs typeface="Arial" pitchFamily="34" charset="0"/>
              </a:rPr>
              <a:t>PEMBERHENTIAN KARENA</a:t>
            </a:r>
            <a:r>
              <a:rPr lang="id-ID" sz="2900" b="1" dirty="0">
                <a:solidFill>
                  <a:schemeClr val="tx1"/>
                </a:solidFill>
                <a:latin typeface="Arial" pitchFamily="34" charset="0"/>
                <a:cs typeface="Arial" pitchFamily="34" charset="0"/>
              </a:rPr>
              <a:t> MENCALONKAN DIRI ATAU DICALONKAN MENJADI PRESIDEN DAN WAKIL PRESIDEN, KETUA, WAKIL KETUA, DAN ANGGOTA DEWAN PERWAKILAN RAKYAT, KETUA, WAKIL KETUA, DAN ANGGOTA DEWAN PERWAKILAN DAERAH, GUBERNUR DAN WAKIL GUBERNUR, ATAU BUPATI/WALIKOTA DAN WAKIL BUPATI/WAKIL WALIKOTA</a:t>
            </a:r>
          </a:p>
          <a:p>
            <a:pPr algn="ctr"/>
            <a:endParaRPr lang="id-ID" dirty="0"/>
          </a:p>
        </p:txBody>
      </p:sp>
      <p:sp>
        <p:nvSpPr>
          <p:cNvPr id="5" name="Subtitle 1"/>
          <p:cNvSpPr txBox="1">
            <a:spLocks/>
          </p:cNvSpPr>
          <p:nvPr/>
        </p:nvSpPr>
        <p:spPr>
          <a:xfrm>
            <a:off x="359532" y="2636912"/>
            <a:ext cx="8424936" cy="367240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wajib mengundurkan diri pada saat ditetapkan sebagai calon Presiden dan Wakil Presiden, Ketua, Wakil Ketua, dan Anggota Dewan Perwakilan Rakyat, Ketua, Wakil Ketua, dan Anggota Dewan Perwakilan Daerah, Gubernur dan Wakil Gubernur, atau Bupati/Walikota dan Wakil Bupati/Wakil Walikota oleh lembaga yang bertugas melaksanakan pemilihan umum.</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Pernyataan pengunduran diri </a:t>
            </a:r>
            <a:r>
              <a:rPr lang="id-ID" sz="2000" u="sng" dirty="0">
                <a:solidFill>
                  <a:schemeClr val="tx1"/>
                </a:solidFill>
                <a:latin typeface="Arial" pitchFamily="34" charset="0"/>
                <a:cs typeface="Arial" pitchFamily="34" charset="0"/>
              </a:rPr>
              <a:t>tidak dapat ditarik kembali</a:t>
            </a:r>
            <a:r>
              <a:rPr lang="id-ID" sz="2000" dirty="0">
                <a:solidFill>
                  <a:schemeClr val="tx1"/>
                </a:solidFill>
                <a:latin typeface="Arial" pitchFamily="34" charset="0"/>
                <a:cs typeface="Arial" pitchFamily="34" charset="0"/>
              </a:rPr>
              <a:t>.</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Pemberhentian sebagai PNS sebagaimana dimaksud  berlaku terhitung mulai akhir bulan sejak PNS yang bersangkutan ditetapkan sebagai calon oleh lembaga yang bertugas melaksanakan pemilihan umum. </a:t>
            </a:r>
            <a:endParaRPr lang="en-AU"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9363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9532" y="764704"/>
            <a:ext cx="8424936" cy="115212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endParaRPr lang="en-ID" dirty="0" smtClean="0"/>
          </a:p>
          <a:p>
            <a:pPr algn="ctr"/>
            <a:r>
              <a:rPr lang="en-ID" sz="2900" dirty="0" smtClean="0"/>
              <a:t>9</a:t>
            </a:r>
            <a:r>
              <a:rPr lang="id-ID" sz="2900" dirty="0" smtClean="0"/>
              <a:t>. </a:t>
            </a:r>
            <a:r>
              <a:rPr lang="en-AU" sz="3200" b="1" dirty="0">
                <a:solidFill>
                  <a:schemeClr val="tx1"/>
                </a:solidFill>
                <a:latin typeface="Arial" pitchFamily="34" charset="0"/>
                <a:cs typeface="Arial" pitchFamily="34" charset="0"/>
              </a:rPr>
              <a:t>PEMBERHENTIAN KARENA</a:t>
            </a:r>
            <a:r>
              <a:rPr lang="id-ID" sz="3200" b="1" dirty="0">
                <a:solidFill>
                  <a:schemeClr val="tx1"/>
                </a:solidFill>
                <a:latin typeface="Arial" pitchFamily="34" charset="0"/>
                <a:cs typeface="Arial" pitchFamily="34" charset="0"/>
              </a:rPr>
              <a:t> MENJADI ANGGOTA DAN/ATAU PENGURUS PARTAI POLITIK</a:t>
            </a:r>
          </a:p>
        </p:txBody>
      </p:sp>
      <p:sp>
        <p:nvSpPr>
          <p:cNvPr id="5" name="Subtitle 1"/>
          <p:cNvSpPr txBox="1">
            <a:spLocks/>
          </p:cNvSpPr>
          <p:nvPr/>
        </p:nvSpPr>
        <p:spPr>
          <a:xfrm>
            <a:off x="359532" y="2636912"/>
            <a:ext cx="8424936" cy="331236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dilarang menjadi anggota dan/atau pengurus partai politik. PNS yang menjadi anggota dan/atau pengurus partai poltik wajib mengundurkan diri secara tertulis.</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mengundurkan diri sebagaimana dimaksud, diberhentikan dengan hormat terhitung mulai akhir bulan pengunduran diri yang bersangkutan.</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melanggar larangan dimaksud diberhentikan tidak dengan hormat terhitung mulai akhir bulan PNS yang bersangkutan menjadi anggota dan/atau pengurus partai politik.</a:t>
            </a:r>
          </a:p>
        </p:txBody>
      </p:sp>
    </p:spTree>
    <p:extLst>
      <p:ext uri="{BB962C8B-B14F-4D97-AF65-F5344CB8AC3E}">
        <p14:creationId xmlns:p14="http://schemas.microsoft.com/office/powerpoint/2010/main" val="243913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9532" y="764704"/>
            <a:ext cx="8424936" cy="115212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a:endParaRPr lang="en-ID" dirty="0" smtClean="0"/>
          </a:p>
          <a:p>
            <a:pPr algn="ctr"/>
            <a:r>
              <a:rPr lang="en-ID" sz="2900" dirty="0" smtClean="0"/>
              <a:t>10</a:t>
            </a:r>
            <a:r>
              <a:rPr lang="id-ID" sz="2900" dirty="0" smtClean="0"/>
              <a:t>. </a:t>
            </a:r>
            <a:r>
              <a:rPr lang="en-AU" sz="2900" b="1" dirty="0">
                <a:solidFill>
                  <a:schemeClr val="tx1"/>
                </a:solidFill>
                <a:latin typeface="Arial" pitchFamily="34" charset="0"/>
                <a:cs typeface="Arial" pitchFamily="34" charset="0"/>
              </a:rPr>
              <a:t>PEMBERHENTIAN KARENA</a:t>
            </a:r>
            <a:r>
              <a:rPr lang="id-ID" sz="2900" b="1" dirty="0">
                <a:solidFill>
                  <a:schemeClr val="tx1"/>
                </a:solidFill>
                <a:latin typeface="Arial" pitchFamily="34" charset="0"/>
                <a:cs typeface="Arial" pitchFamily="34" charset="0"/>
              </a:rPr>
              <a:t> TIDAK MENJABAT LAGI SEBAGAI PEJABAT NEGARA</a:t>
            </a:r>
          </a:p>
        </p:txBody>
      </p:sp>
      <p:sp>
        <p:nvSpPr>
          <p:cNvPr id="5" name="Subtitle 1"/>
          <p:cNvSpPr txBox="1">
            <a:spLocks/>
          </p:cNvSpPr>
          <p:nvPr/>
        </p:nvSpPr>
        <p:spPr>
          <a:xfrm>
            <a:off x="359532" y="2420888"/>
            <a:ext cx="8424936" cy="367240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tidak lagi menjabat sebagai Pejabat Negara diberhentikan dengan hormat sebagai PNS apabila dalam waktu paling lama 2 (dua) tahun tidak tersedia lowongan jabatan.</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Selama menunggu tersedianya lowongan Jabatan sesuai dengan kompetensi dan kualifikasi PNS sebagaimana dimaksud, diaktifkan kembali sebagai PNS dan diberikan penghasilan sebesar 50% dari penghasilan jabatan terakhir sebagai PNS sebelum diangkat sebagai Pejabat Negara.</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Pemberhentian dengan hormat sebagai PNS sebagaimana dimaksud terhitung mulai akhir bulan sejak 2 (dua) tahun tidak tersedia lowongan jabatan.</a:t>
            </a:r>
          </a:p>
        </p:txBody>
      </p:sp>
    </p:spTree>
    <p:extLst>
      <p:ext uri="{BB962C8B-B14F-4D97-AF65-F5344CB8AC3E}">
        <p14:creationId xmlns:p14="http://schemas.microsoft.com/office/powerpoint/2010/main" val="1342044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584" y="476672"/>
            <a:ext cx="7488832" cy="792088"/>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ID" sz="2500" dirty="0" smtClean="0"/>
              <a:t>11</a:t>
            </a:r>
            <a:r>
              <a:rPr lang="id-ID" sz="2500" dirty="0" smtClean="0"/>
              <a:t>. </a:t>
            </a:r>
            <a:r>
              <a:rPr lang="en-AU" sz="2500" b="1" dirty="0">
                <a:solidFill>
                  <a:schemeClr val="tx1"/>
                </a:solidFill>
                <a:latin typeface="Arial" pitchFamily="34" charset="0"/>
                <a:cs typeface="Arial" pitchFamily="34" charset="0"/>
              </a:rPr>
              <a:t>PEMBERHENTIAN KARENA</a:t>
            </a:r>
            <a:r>
              <a:rPr lang="id-ID" sz="2500" b="1" dirty="0">
                <a:solidFill>
                  <a:schemeClr val="tx1"/>
                </a:solidFill>
                <a:latin typeface="Arial" pitchFamily="34" charset="0"/>
                <a:cs typeface="Arial" pitchFamily="34" charset="0"/>
              </a:rPr>
              <a:t> HAL LAIN</a:t>
            </a:r>
          </a:p>
          <a:p>
            <a:pPr algn="ctr"/>
            <a:endParaRPr lang="id-ID" sz="2900" b="1" dirty="0">
              <a:solidFill>
                <a:schemeClr val="tx1"/>
              </a:solidFill>
              <a:latin typeface="Arial" pitchFamily="34" charset="0"/>
              <a:cs typeface="Arial" pitchFamily="34" charset="0"/>
            </a:endParaRPr>
          </a:p>
        </p:txBody>
      </p:sp>
      <p:sp>
        <p:nvSpPr>
          <p:cNvPr id="5" name="Subtitle 1"/>
          <p:cNvSpPr txBox="1">
            <a:spLocks/>
          </p:cNvSpPr>
          <p:nvPr/>
        </p:nvSpPr>
        <p:spPr>
          <a:xfrm>
            <a:off x="359532" y="1628800"/>
            <a:ext cx="8424936" cy="48245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tidak melaporkan diri secara tertulis setelah selesai  menjalankan cuti di luar tanggungan negara diberhentikan dengan hormat.</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melaporkan diri setelah selesai  menjalankan cuti di luar tanggungan negara tetapi tidak dapat diangkat dalam jabatan pada instansi induknya disalurkan pada instansi lain. PNS yang tidak dapat disalurkan dalam waktu paling lama 1 (satu) tahun diberhentikan dengan hormat sebagai PNS.</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terbukti menggunakan ijazah palsu dalam pembinaan kepegawaian diberhentikan dengan hormat tidak atas permintaan sendiri.</a:t>
            </a:r>
          </a:p>
          <a:p>
            <a:pPr marL="342900" indent="-342900" algn="just">
              <a:buClrTx/>
              <a:buFont typeface="Wingdings" pitchFamily="2" charset="2"/>
              <a:buChar char="Ø"/>
            </a:pPr>
            <a:r>
              <a:rPr lang="id-ID" sz="2000" dirty="0">
                <a:solidFill>
                  <a:schemeClr val="tx1"/>
                </a:solidFill>
                <a:latin typeface="Arial" pitchFamily="34" charset="0"/>
                <a:cs typeface="Arial" pitchFamily="34" charset="0"/>
              </a:rPr>
              <a:t>PNS yang tidak melapor kepada PPK setelah selesai menjalankan tugas belajar diberhentikan dengan hormat tidak atas permintaan sendiri dan dikenakan sanksi sesuai dengan ketentuan.</a:t>
            </a:r>
          </a:p>
        </p:txBody>
      </p:sp>
    </p:spTree>
    <p:extLst>
      <p:ext uri="{BB962C8B-B14F-4D97-AF65-F5344CB8AC3E}">
        <p14:creationId xmlns:p14="http://schemas.microsoft.com/office/powerpoint/2010/main" val="131452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9552" y="188640"/>
            <a:ext cx="7992888" cy="118813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ctr"/>
            <a:r>
              <a:rPr lang="en-ID" b="1" dirty="0" smtClean="0">
                <a:solidFill>
                  <a:schemeClr val="tx1"/>
                </a:solidFill>
                <a:latin typeface="Arial" pitchFamily="34" charset="0"/>
                <a:cs typeface="Arial" pitchFamily="34" charset="0"/>
              </a:rPr>
              <a:t>KMA </a:t>
            </a:r>
            <a:r>
              <a:rPr lang="en-ID" b="1" dirty="0" err="1" smtClean="0">
                <a:solidFill>
                  <a:schemeClr val="tx1"/>
                </a:solidFill>
                <a:latin typeface="Arial" pitchFamily="34" charset="0"/>
                <a:cs typeface="Arial" pitchFamily="34" charset="0"/>
              </a:rPr>
              <a:t>Nomor</a:t>
            </a:r>
            <a:r>
              <a:rPr lang="en-ID" b="1" dirty="0" smtClean="0">
                <a:solidFill>
                  <a:schemeClr val="tx1"/>
                </a:solidFill>
                <a:latin typeface="Arial" pitchFamily="34" charset="0"/>
                <a:cs typeface="Arial" pitchFamily="34" charset="0"/>
              </a:rPr>
              <a:t> 441 </a:t>
            </a:r>
            <a:r>
              <a:rPr lang="en-ID" b="1" dirty="0" err="1" smtClean="0">
                <a:solidFill>
                  <a:schemeClr val="tx1"/>
                </a:solidFill>
                <a:latin typeface="Arial" pitchFamily="34" charset="0"/>
                <a:cs typeface="Arial" pitchFamily="34" charset="0"/>
              </a:rPr>
              <a:t>Tahun</a:t>
            </a:r>
            <a:r>
              <a:rPr lang="en-ID" b="1" dirty="0" smtClean="0">
                <a:solidFill>
                  <a:schemeClr val="tx1"/>
                </a:solidFill>
                <a:latin typeface="Arial" pitchFamily="34" charset="0"/>
                <a:cs typeface="Arial" pitchFamily="34" charset="0"/>
              </a:rPr>
              <a:t> 2018 </a:t>
            </a:r>
          </a:p>
          <a:p>
            <a:pPr algn="ctr"/>
            <a:r>
              <a:rPr lang="en-ID" b="1" dirty="0" err="1" smtClean="0">
                <a:solidFill>
                  <a:schemeClr val="tx1"/>
                </a:solidFill>
                <a:latin typeface="Arial" pitchFamily="34" charset="0"/>
                <a:cs typeface="Arial" pitchFamily="34" charset="0"/>
              </a:rPr>
              <a:t>Tentang</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Pemberian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Kuasa</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Untuk</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Atas</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Nama</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Menteri</a:t>
            </a:r>
            <a:r>
              <a:rPr lang="en-ID" b="1" dirty="0" smtClean="0">
                <a:solidFill>
                  <a:schemeClr val="tx1"/>
                </a:solidFill>
                <a:latin typeface="Arial" pitchFamily="34" charset="0"/>
                <a:cs typeface="Arial" pitchFamily="34" charset="0"/>
              </a:rPr>
              <a:t> Agama </a:t>
            </a:r>
            <a:r>
              <a:rPr lang="en-ID" b="1" dirty="0" err="1" smtClean="0">
                <a:solidFill>
                  <a:schemeClr val="tx1"/>
                </a:solidFill>
                <a:latin typeface="Arial" pitchFamily="34" charset="0"/>
                <a:cs typeface="Arial" pitchFamily="34" charset="0"/>
              </a:rPr>
              <a:t>Menandatangani</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Keputusan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Pemberhentian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Pegawai</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Negeri</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Sipil</a:t>
            </a:r>
            <a:r>
              <a:rPr lang="en-ID" b="1" dirty="0" smtClean="0">
                <a:solidFill>
                  <a:schemeClr val="tx1"/>
                </a:solidFill>
                <a:latin typeface="Arial" pitchFamily="34" charset="0"/>
                <a:cs typeface="Arial" pitchFamily="34" charset="0"/>
              </a:rPr>
              <a:t> </a:t>
            </a:r>
            <a:endParaRPr lang="id-ID" b="1" dirty="0">
              <a:solidFill>
                <a:schemeClr val="tx1"/>
              </a:solidFill>
              <a:latin typeface="Arial" pitchFamily="34" charset="0"/>
              <a:cs typeface="Arial" pitchFamily="34" charset="0"/>
            </a:endParaRPr>
          </a:p>
          <a:p>
            <a:pPr algn="ctr"/>
            <a:endParaRPr lang="id-ID" dirty="0"/>
          </a:p>
        </p:txBody>
      </p:sp>
      <p:sp>
        <p:nvSpPr>
          <p:cNvPr id="5" name="Pentagon 4"/>
          <p:cNvSpPr/>
          <p:nvPr/>
        </p:nvSpPr>
        <p:spPr>
          <a:xfrm>
            <a:off x="395536" y="2726922"/>
            <a:ext cx="2376264"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ID" dirty="0" smtClean="0"/>
              <a:t>Biro </a:t>
            </a:r>
            <a:r>
              <a:rPr lang="en-ID" dirty="0" err="1" smtClean="0"/>
              <a:t>Kepegawaian</a:t>
            </a:r>
            <a:endParaRPr lang="id-ID" dirty="0"/>
          </a:p>
        </p:txBody>
      </p:sp>
      <p:sp>
        <p:nvSpPr>
          <p:cNvPr id="6" name="Pentagon 5"/>
          <p:cNvSpPr/>
          <p:nvPr/>
        </p:nvSpPr>
        <p:spPr>
          <a:xfrm>
            <a:off x="405172" y="5589240"/>
            <a:ext cx="2376264"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ID" dirty="0" err="1" smtClean="0"/>
              <a:t>Satker</a:t>
            </a:r>
            <a:endParaRPr lang="id-ID" dirty="0"/>
          </a:p>
        </p:txBody>
      </p:sp>
      <p:sp>
        <p:nvSpPr>
          <p:cNvPr id="8" name="Rounded Rectangle 7"/>
          <p:cNvSpPr/>
          <p:nvPr/>
        </p:nvSpPr>
        <p:spPr>
          <a:xfrm>
            <a:off x="2987824" y="1484784"/>
            <a:ext cx="3096345" cy="36724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Wingdings" panose="05000000000000000000" pitchFamily="2" charset="2"/>
              <a:buChar char="ü"/>
            </a:pPr>
            <a:endParaRPr lang="en-ID" dirty="0" smtClean="0"/>
          </a:p>
          <a:p>
            <a:pPr marL="285750" indent="-285750">
              <a:buFont typeface="Wingdings" panose="05000000000000000000" pitchFamily="2" charset="2"/>
              <a:buChar char="ü"/>
            </a:pPr>
            <a:r>
              <a:rPr lang="en-ID" dirty="0" smtClean="0"/>
              <a:t>APS</a:t>
            </a:r>
          </a:p>
          <a:p>
            <a:pPr marL="285750" indent="-285750">
              <a:buFont typeface="Wingdings" panose="05000000000000000000" pitchFamily="2" charset="2"/>
              <a:buChar char="ü"/>
            </a:pPr>
            <a:r>
              <a:rPr lang="en-ID" dirty="0" smtClean="0"/>
              <a:t>BUP</a:t>
            </a:r>
          </a:p>
          <a:p>
            <a:pPr marL="285750" indent="-285750">
              <a:buFont typeface="Wingdings" panose="05000000000000000000" pitchFamily="2" charset="2"/>
              <a:buChar char="ü"/>
            </a:pPr>
            <a:r>
              <a:rPr lang="en-ID" dirty="0" err="1" smtClean="0"/>
              <a:t>Perampingan</a:t>
            </a:r>
            <a:r>
              <a:rPr lang="en-ID" dirty="0" smtClean="0"/>
              <a:t> </a:t>
            </a:r>
            <a:r>
              <a:rPr lang="en-ID" dirty="0" err="1" smtClean="0"/>
              <a:t>Organisasi</a:t>
            </a:r>
            <a:endParaRPr lang="en-ID" dirty="0" smtClean="0"/>
          </a:p>
          <a:p>
            <a:pPr marL="285750" indent="-285750">
              <a:buFont typeface="Wingdings" panose="05000000000000000000" pitchFamily="2" charset="2"/>
              <a:buChar char="ü"/>
            </a:pPr>
            <a:r>
              <a:rPr lang="en-ID" dirty="0" err="1" smtClean="0">
                <a:solidFill>
                  <a:schemeClr val="tx1"/>
                </a:solidFill>
                <a:latin typeface="Arial" pitchFamily="34" charset="0"/>
                <a:cs typeface="Arial" pitchFamily="34" charset="0"/>
              </a:rPr>
              <a:t>Meninggal,</a:t>
            </a:r>
            <a:r>
              <a:rPr lang="en-ID" dirty="0" err="1" smtClean="0">
                <a:solidFill>
                  <a:schemeClr val="accent6">
                    <a:lumMod val="75000"/>
                  </a:schemeClr>
                </a:solidFill>
                <a:latin typeface="Arial" pitchFamily="34" charset="0"/>
                <a:cs typeface="Arial" pitchFamily="34" charset="0"/>
              </a:rPr>
              <a:t>Tewas</a:t>
            </a:r>
            <a:r>
              <a:rPr lang="en-ID" dirty="0" smtClean="0">
                <a:solidFill>
                  <a:schemeClr val="tx1"/>
                </a:solidFill>
                <a:latin typeface="Arial" pitchFamily="34" charset="0"/>
                <a:cs typeface="Arial" pitchFamily="34" charset="0"/>
              </a:rPr>
              <a:t>, </a:t>
            </a:r>
            <a:r>
              <a:rPr lang="en-ID" dirty="0" err="1" smtClean="0">
                <a:solidFill>
                  <a:schemeClr val="accent6">
                    <a:lumMod val="75000"/>
                  </a:schemeClr>
                </a:solidFill>
                <a:latin typeface="Arial" pitchFamily="34" charset="0"/>
                <a:cs typeface="Arial" pitchFamily="34" charset="0"/>
              </a:rPr>
              <a:t>Hilang</a:t>
            </a:r>
            <a:endParaRPr lang="id-ID" dirty="0" smtClean="0">
              <a:solidFill>
                <a:schemeClr val="accent6">
                  <a:lumMod val="75000"/>
                </a:schemeClr>
              </a:solidFill>
              <a:latin typeface="Arial" pitchFamily="34" charset="0"/>
              <a:cs typeface="Arial" pitchFamily="34" charset="0"/>
            </a:endParaRPr>
          </a:p>
          <a:p>
            <a:pPr marL="285750" indent="-285750" algn="just">
              <a:buFont typeface="Wingdings" pitchFamily="2" charset="2"/>
              <a:buChar char="ü"/>
            </a:pPr>
            <a:r>
              <a:rPr lang="en-AU" sz="1600" dirty="0" err="1" smtClean="0">
                <a:solidFill>
                  <a:schemeClr val="accent6">
                    <a:lumMod val="75000"/>
                  </a:schemeClr>
                </a:solidFill>
                <a:latin typeface="Arial" pitchFamily="34" charset="0"/>
                <a:cs typeface="Arial" pitchFamily="34" charset="0"/>
              </a:rPr>
              <a:t>Pilpres</a:t>
            </a:r>
            <a:r>
              <a:rPr lang="en-AU" sz="1600" dirty="0" smtClean="0">
                <a:solidFill>
                  <a:schemeClr val="accent6">
                    <a:lumMod val="75000"/>
                  </a:schemeClr>
                </a:solidFill>
                <a:latin typeface="Arial" pitchFamily="34" charset="0"/>
                <a:cs typeface="Arial" pitchFamily="34" charset="0"/>
              </a:rPr>
              <a:t>, </a:t>
            </a:r>
            <a:r>
              <a:rPr lang="en-AU" sz="1600" dirty="0" err="1" smtClean="0">
                <a:solidFill>
                  <a:schemeClr val="accent6">
                    <a:lumMod val="75000"/>
                  </a:schemeClr>
                </a:solidFill>
                <a:latin typeface="Arial" pitchFamily="34" charset="0"/>
                <a:cs typeface="Arial" pitchFamily="34" charset="0"/>
              </a:rPr>
              <a:t>Pilkada</a:t>
            </a:r>
            <a:r>
              <a:rPr lang="en-AU" sz="1600" dirty="0" smtClean="0">
                <a:solidFill>
                  <a:schemeClr val="accent6">
                    <a:lumMod val="75000"/>
                  </a:schemeClr>
                </a:solidFill>
                <a:latin typeface="Arial" pitchFamily="34" charset="0"/>
                <a:cs typeface="Arial" pitchFamily="34" charset="0"/>
              </a:rPr>
              <a:t> &amp; </a:t>
            </a:r>
            <a:r>
              <a:rPr lang="en-AU" sz="1600" dirty="0" err="1" smtClean="0">
                <a:solidFill>
                  <a:schemeClr val="accent6">
                    <a:lumMod val="75000"/>
                  </a:schemeClr>
                </a:solidFill>
                <a:latin typeface="Arial" pitchFamily="34" charset="0"/>
                <a:cs typeface="Arial" pitchFamily="34" charset="0"/>
              </a:rPr>
              <a:t>Nyaleg</a:t>
            </a:r>
            <a:endParaRPr lang="en-AU" sz="1600" dirty="0" smtClean="0">
              <a:solidFill>
                <a:schemeClr val="accent6">
                  <a:lumMod val="75000"/>
                </a:schemeClr>
              </a:solidFill>
              <a:latin typeface="Arial" pitchFamily="34" charset="0"/>
              <a:cs typeface="Arial" pitchFamily="34" charset="0"/>
            </a:endParaRPr>
          </a:p>
          <a:p>
            <a:pPr marL="285750" indent="-285750" algn="just">
              <a:buFont typeface="Wingdings" pitchFamily="2" charset="2"/>
              <a:buChar char="ü"/>
            </a:pPr>
            <a:r>
              <a:rPr lang="en-AU" sz="1600" dirty="0" err="1">
                <a:solidFill>
                  <a:schemeClr val="accent6">
                    <a:lumMod val="75000"/>
                  </a:schemeClr>
                </a:solidFill>
                <a:latin typeface="Arial" pitchFamily="34" charset="0"/>
                <a:cs typeface="Arial" pitchFamily="34" charset="0"/>
              </a:rPr>
              <a:t>Tidak</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Menjabat</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Lagi</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sebagai</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Pejabat</a:t>
            </a:r>
            <a:r>
              <a:rPr lang="en-AU" sz="1600" dirty="0">
                <a:solidFill>
                  <a:schemeClr val="accent6">
                    <a:lumMod val="75000"/>
                  </a:schemeClr>
                </a:solidFill>
                <a:latin typeface="Arial" pitchFamily="34" charset="0"/>
                <a:cs typeface="Arial" pitchFamily="34" charset="0"/>
              </a:rPr>
              <a:t> </a:t>
            </a:r>
            <a:r>
              <a:rPr lang="en-AU" sz="1600" dirty="0" smtClean="0">
                <a:solidFill>
                  <a:schemeClr val="accent6">
                    <a:lumMod val="75000"/>
                  </a:schemeClr>
                </a:solidFill>
                <a:latin typeface="Arial" pitchFamily="34" charset="0"/>
                <a:cs typeface="Arial" pitchFamily="34" charset="0"/>
              </a:rPr>
              <a:t>Negara</a:t>
            </a:r>
          </a:p>
          <a:p>
            <a:pPr marL="285750" indent="-285750" algn="just">
              <a:buFont typeface="Wingdings" pitchFamily="2" charset="2"/>
              <a:buChar char="ü"/>
            </a:pPr>
            <a:r>
              <a:rPr lang="en-AU" sz="1600" dirty="0">
                <a:solidFill>
                  <a:schemeClr val="accent6">
                    <a:lumMod val="75000"/>
                  </a:schemeClr>
                </a:solidFill>
                <a:latin typeface="Arial" pitchFamily="34" charset="0"/>
                <a:cs typeface="Arial" pitchFamily="34" charset="0"/>
              </a:rPr>
              <a:t>Hal </a:t>
            </a:r>
            <a:r>
              <a:rPr lang="en-AU" sz="1600" dirty="0" smtClean="0">
                <a:solidFill>
                  <a:schemeClr val="accent6">
                    <a:lumMod val="75000"/>
                  </a:schemeClr>
                </a:solidFill>
                <a:latin typeface="Arial" pitchFamily="34" charset="0"/>
                <a:cs typeface="Arial" pitchFamily="34" charset="0"/>
              </a:rPr>
              <a:t>Lain</a:t>
            </a:r>
          </a:p>
          <a:p>
            <a:pPr marL="285750" indent="-285750">
              <a:buFont typeface="Wingdings" pitchFamily="2" charset="2"/>
              <a:buChar char="ü"/>
            </a:pPr>
            <a:r>
              <a:rPr lang="en-AU" sz="1600" dirty="0" err="1">
                <a:solidFill>
                  <a:schemeClr val="accent6">
                    <a:lumMod val="75000"/>
                  </a:schemeClr>
                </a:solidFill>
                <a:latin typeface="Arial" pitchFamily="34" charset="0"/>
                <a:cs typeface="Arial" pitchFamily="34" charset="0"/>
              </a:rPr>
              <a:t>Melakukan</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Tindak</a:t>
            </a:r>
            <a:r>
              <a:rPr lang="en-AU" sz="1600" dirty="0">
                <a:solidFill>
                  <a:schemeClr val="accent6">
                    <a:lumMod val="75000"/>
                  </a:schemeClr>
                </a:solidFill>
                <a:latin typeface="Arial" pitchFamily="34" charset="0"/>
                <a:cs typeface="Arial" pitchFamily="34" charset="0"/>
              </a:rPr>
              <a:t> </a:t>
            </a:r>
            <a:r>
              <a:rPr lang="en-AU" sz="1600" dirty="0" err="1" smtClean="0">
                <a:solidFill>
                  <a:schemeClr val="accent6">
                    <a:lumMod val="75000"/>
                  </a:schemeClr>
                </a:solidFill>
                <a:latin typeface="Arial" pitchFamily="34" charset="0"/>
                <a:cs typeface="Arial" pitchFamily="34" charset="0"/>
              </a:rPr>
              <a:t>Pidana</a:t>
            </a:r>
            <a:r>
              <a:rPr lang="en-AU" sz="1600" dirty="0" smtClean="0">
                <a:solidFill>
                  <a:schemeClr val="accent6">
                    <a:lumMod val="75000"/>
                  </a:schemeClr>
                </a:solidFill>
                <a:latin typeface="Arial" pitchFamily="34" charset="0"/>
                <a:cs typeface="Arial" pitchFamily="34" charset="0"/>
              </a:rPr>
              <a:t>/</a:t>
            </a:r>
            <a:r>
              <a:rPr lang="en-AU" sz="1600" dirty="0" err="1" smtClean="0">
                <a:solidFill>
                  <a:schemeClr val="accent6">
                    <a:lumMod val="75000"/>
                  </a:schemeClr>
                </a:solidFill>
                <a:latin typeface="Arial" pitchFamily="34" charset="0"/>
                <a:cs typeface="Arial" pitchFamily="34" charset="0"/>
              </a:rPr>
              <a:t>Penyelewengan</a:t>
            </a:r>
            <a:endParaRPr lang="en-AU" sz="1600" dirty="0" smtClean="0">
              <a:solidFill>
                <a:schemeClr val="accent6">
                  <a:lumMod val="75000"/>
                </a:schemeClr>
              </a:solidFill>
              <a:latin typeface="Arial" pitchFamily="34" charset="0"/>
              <a:cs typeface="Arial" pitchFamily="34" charset="0"/>
            </a:endParaRPr>
          </a:p>
          <a:p>
            <a:pPr marL="285750" indent="-285750">
              <a:buFont typeface="Wingdings" pitchFamily="2" charset="2"/>
              <a:buChar char="ü"/>
            </a:pPr>
            <a:r>
              <a:rPr lang="en-AU" sz="1600" dirty="0" err="1">
                <a:solidFill>
                  <a:schemeClr val="accent6">
                    <a:lumMod val="75000"/>
                  </a:schemeClr>
                </a:solidFill>
                <a:latin typeface="Arial" pitchFamily="34" charset="0"/>
                <a:cs typeface="Arial" pitchFamily="34" charset="0"/>
              </a:rPr>
              <a:t>Pelanggaran</a:t>
            </a:r>
            <a:r>
              <a:rPr lang="en-AU" sz="1600" dirty="0">
                <a:solidFill>
                  <a:schemeClr val="accent6">
                    <a:lumMod val="75000"/>
                  </a:schemeClr>
                </a:solidFill>
                <a:latin typeface="Arial" pitchFamily="34" charset="0"/>
                <a:cs typeface="Arial" pitchFamily="34" charset="0"/>
              </a:rPr>
              <a:t> </a:t>
            </a:r>
            <a:r>
              <a:rPr lang="en-AU" sz="1600" dirty="0" err="1">
                <a:solidFill>
                  <a:schemeClr val="accent6">
                    <a:lumMod val="75000"/>
                  </a:schemeClr>
                </a:solidFill>
                <a:latin typeface="Arial" pitchFamily="34" charset="0"/>
                <a:cs typeface="Arial" pitchFamily="34" charset="0"/>
              </a:rPr>
              <a:t>Disiplin</a:t>
            </a:r>
            <a:endParaRPr lang="en-AU" sz="1600" dirty="0" smtClean="0">
              <a:solidFill>
                <a:schemeClr val="accent6">
                  <a:lumMod val="75000"/>
                </a:schemeClr>
              </a:solidFill>
              <a:latin typeface="Arial" pitchFamily="34" charset="0"/>
              <a:cs typeface="Arial" pitchFamily="34" charset="0"/>
            </a:endParaRPr>
          </a:p>
          <a:p>
            <a:pPr marL="285750" indent="-285750" algn="just">
              <a:buFont typeface="Wingdings" pitchFamily="2" charset="2"/>
              <a:buChar char="ü"/>
            </a:pPr>
            <a:endParaRPr lang="id-ID" sz="1600" dirty="0" smtClean="0">
              <a:solidFill>
                <a:schemeClr val="tx1"/>
              </a:solidFill>
              <a:latin typeface="Arial" pitchFamily="34" charset="0"/>
              <a:cs typeface="Arial" pitchFamily="34" charset="0"/>
            </a:endParaRPr>
          </a:p>
          <a:p>
            <a:pPr marL="285750" indent="-285750" algn="just">
              <a:buFont typeface="Wingdings" pitchFamily="2" charset="2"/>
              <a:buChar char="ü"/>
            </a:pPr>
            <a:endParaRPr lang="id-ID" dirty="0"/>
          </a:p>
        </p:txBody>
      </p:sp>
      <p:sp>
        <p:nvSpPr>
          <p:cNvPr id="9" name="Rounded Rectangle 8"/>
          <p:cNvSpPr/>
          <p:nvPr/>
        </p:nvSpPr>
        <p:spPr>
          <a:xfrm>
            <a:off x="3013471" y="5373216"/>
            <a:ext cx="3070697" cy="142671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Wingdings" pitchFamily="2" charset="2"/>
              <a:buChar char="ü"/>
            </a:pPr>
            <a:r>
              <a:rPr lang="en-ID" dirty="0" smtClean="0">
                <a:solidFill>
                  <a:schemeClr val="tx1"/>
                </a:solidFill>
                <a:latin typeface="Arial" pitchFamily="34" charset="0"/>
                <a:cs typeface="Arial" pitchFamily="34" charset="0"/>
              </a:rPr>
              <a:t>APS</a:t>
            </a:r>
          </a:p>
          <a:p>
            <a:pPr marL="285750" indent="-285750" algn="just">
              <a:buFont typeface="Wingdings" pitchFamily="2" charset="2"/>
              <a:buChar char="ü"/>
            </a:pPr>
            <a:r>
              <a:rPr lang="en-ID" dirty="0" smtClean="0">
                <a:solidFill>
                  <a:schemeClr val="tx1"/>
                </a:solidFill>
                <a:latin typeface="Arial" pitchFamily="34" charset="0"/>
                <a:cs typeface="Arial" pitchFamily="34" charset="0"/>
              </a:rPr>
              <a:t>BUP</a:t>
            </a:r>
          </a:p>
          <a:p>
            <a:pPr marL="285750" indent="-285750" algn="just">
              <a:buFont typeface="Wingdings" pitchFamily="2" charset="2"/>
              <a:buChar char="ü"/>
            </a:pPr>
            <a:r>
              <a:rPr lang="en-ID" dirty="0" err="1" smtClean="0">
                <a:solidFill>
                  <a:schemeClr val="tx1"/>
                </a:solidFill>
                <a:latin typeface="Arial" pitchFamily="34" charset="0"/>
                <a:cs typeface="Arial" pitchFamily="34" charset="0"/>
              </a:rPr>
              <a:t>Meninggal</a:t>
            </a:r>
            <a:endParaRPr lang="id-ID" dirty="0"/>
          </a:p>
        </p:txBody>
      </p:sp>
      <p:sp>
        <p:nvSpPr>
          <p:cNvPr id="10" name="Rounded Rectangle 9"/>
          <p:cNvSpPr/>
          <p:nvPr/>
        </p:nvSpPr>
        <p:spPr>
          <a:xfrm>
            <a:off x="6323654" y="1484784"/>
            <a:ext cx="2352802" cy="36724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Wingdings" panose="05000000000000000000" pitchFamily="2" charset="2"/>
              <a:buChar char="ü"/>
            </a:pPr>
            <a:r>
              <a:rPr lang="en-ID" dirty="0" smtClean="0"/>
              <a:t>JPT </a:t>
            </a:r>
            <a:r>
              <a:rPr lang="en-ID" dirty="0" err="1" smtClean="0"/>
              <a:t>Utama</a:t>
            </a:r>
            <a:endParaRPr lang="en-ID" dirty="0" smtClean="0"/>
          </a:p>
          <a:p>
            <a:pPr marL="285750" indent="-285750">
              <a:buFont typeface="Wingdings" panose="05000000000000000000" pitchFamily="2" charset="2"/>
              <a:buChar char="ü"/>
            </a:pPr>
            <a:r>
              <a:rPr lang="en-ID" dirty="0" smtClean="0"/>
              <a:t>JPT </a:t>
            </a:r>
            <a:r>
              <a:rPr lang="en-ID" dirty="0" err="1" smtClean="0"/>
              <a:t>Madya</a:t>
            </a:r>
            <a:endParaRPr lang="en-ID" dirty="0" smtClean="0"/>
          </a:p>
          <a:p>
            <a:pPr marL="285750" indent="-285750">
              <a:buFont typeface="Wingdings" panose="05000000000000000000" pitchFamily="2" charset="2"/>
              <a:buChar char="ü"/>
            </a:pPr>
            <a:r>
              <a:rPr lang="en-ID" dirty="0" smtClean="0"/>
              <a:t>JPT </a:t>
            </a:r>
            <a:r>
              <a:rPr lang="en-ID" dirty="0" err="1" smtClean="0"/>
              <a:t>Pratama</a:t>
            </a:r>
            <a:endParaRPr lang="en-ID" dirty="0" smtClean="0"/>
          </a:p>
          <a:p>
            <a:pPr marL="285750" indent="-285750">
              <a:buFont typeface="Wingdings" panose="05000000000000000000" pitchFamily="2" charset="2"/>
              <a:buChar char="ü"/>
            </a:pPr>
            <a:r>
              <a:rPr lang="en-ID" dirty="0" smtClean="0">
                <a:solidFill>
                  <a:schemeClr val="tx1"/>
                </a:solidFill>
                <a:latin typeface="Arial" pitchFamily="34" charset="0"/>
                <a:cs typeface="Arial" pitchFamily="34" charset="0"/>
              </a:rPr>
              <a:t>Administrator</a:t>
            </a:r>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Ahli Madya</a:t>
            </a:r>
          </a:p>
          <a:p>
            <a:pPr marL="285750" indent="-285750" algn="just">
              <a:buFont typeface="Wingdings" pitchFamily="2" charset="2"/>
              <a:buChar char="ü"/>
            </a:pPr>
            <a:endParaRPr lang="id-ID" dirty="0"/>
          </a:p>
        </p:txBody>
      </p:sp>
      <p:sp>
        <p:nvSpPr>
          <p:cNvPr id="11" name="Rounded Rectangle 10"/>
          <p:cNvSpPr/>
          <p:nvPr/>
        </p:nvSpPr>
        <p:spPr>
          <a:xfrm>
            <a:off x="6303604" y="5373216"/>
            <a:ext cx="2372852" cy="142671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just"/>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err="1" smtClean="0">
                <a:solidFill>
                  <a:schemeClr val="tx1"/>
                </a:solidFill>
                <a:latin typeface="Arial" pitchFamily="34" charset="0"/>
                <a:cs typeface="Arial" pitchFamily="34" charset="0"/>
              </a:rPr>
              <a:t>Pengawas</a:t>
            </a:r>
            <a:endParaRPr lang="en-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err="1" smtClean="0">
                <a:solidFill>
                  <a:schemeClr val="tx1"/>
                </a:solidFill>
                <a:latin typeface="Arial" pitchFamily="34" charset="0"/>
                <a:cs typeface="Arial" pitchFamily="34" charset="0"/>
              </a:rPr>
              <a:t>Pelaksana</a:t>
            </a:r>
            <a:endParaRPr lang="en-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smtClean="0">
                <a:solidFill>
                  <a:schemeClr val="tx1"/>
                </a:solidFill>
                <a:latin typeface="Arial" pitchFamily="34" charset="0"/>
                <a:cs typeface="Arial" pitchFamily="34" charset="0"/>
              </a:rPr>
              <a:t>JF </a:t>
            </a:r>
            <a:r>
              <a:rPr lang="en-ID" dirty="0" err="1" smtClean="0">
                <a:solidFill>
                  <a:schemeClr val="tx1"/>
                </a:solidFill>
                <a:latin typeface="Arial" pitchFamily="34" charset="0"/>
                <a:cs typeface="Arial" pitchFamily="34" charset="0"/>
              </a:rPr>
              <a:t>Ahli</a:t>
            </a:r>
            <a:r>
              <a:rPr lang="en-ID" dirty="0" smtClean="0">
                <a:solidFill>
                  <a:schemeClr val="tx1"/>
                </a:solidFill>
                <a:latin typeface="Arial" pitchFamily="34" charset="0"/>
                <a:cs typeface="Arial" pitchFamily="34" charset="0"/>
              </a:rPr>
              <a:t> </a:t>
            </a:r>
            <a:r>
              <a:rPr lang="en-ID" dirty="0" err="1" smtClean="0">
                <a:solidFill>
                  <a:schemeClr val="tx1"/>
                </a:solidFill>
                <a:latin typeface="Arial" pitchFamily="34" charset="0"/>
                <a:cs typeface="Arial" pitchFamily="34" charset="0"/>
              </a:rPr>
              <a:t>Muda</a:t>
            </a:r>
            <a:endParaRPr lang="en-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smtClean="0">
                <a:solidFill>
                  <a:schemeClr val="tx1"/>
                </a:solidFill>
                <a:latin typeface="Arial" pitchFamily="34" charset="0"/>
                <a:cs typeface="Arial" pitchFamily="34" charset="0"/>
              </a:rPr>
              <a:t>JF </a:t>
            </a:r>
            <a:r>
              <a:rPr lang="en-ID" dirty="0" err="1" smtClean="0">
                <a:solidFill>
                  <a:schemeClr val="tx1"/>
                </a:solidFill>
                <a:latin typeface="Arial" pitchFamily="34" charset="0"/>
                <a:cs typeface="Arial" pitchFamily="34" charset="0"/>
              </a:rPr>
              <a:t>Ahli</a:t>
            </a:r>
            <a:r>
              <a:rPr lang="en-ID" dirty="0" smtClean="0">
                <a:solidFill>
                  <a:schemeClr val="tx1"/>
                </a:solidFill>
                <a:latin typeface="Arial" pitchFamily="34" charset="0"/>
                <a:cs typeface="Arial" pitchFamily="34" charset="0"/>
              </a:rPr>
              <a:t> </a:t>
            </a:r>
            <a:r>
              <a:rPr lang="en-ID" dirty="0" err="1" smtClean="0">
                <a:solidFill>
                  <a:schemeClr val="tx1"/>
                </a:solidFill>
                <a:latin typeface="Arial" pitchFamily="34" charset="0"/>
                <a:cs typeface="Arial" pitchFamily="34" charset="0"/>
              </a:rPr>
              <a:t>Pertama</a:t>
            </a:r>
            <a:endParaRPr lang="en-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smtClean="0">
                <a:solidFill>
                  <a:schemeClr val="tx1"/>
                </a:solidFill>
                <a:latin typeface="Arial" pitchFamily="34" charset="0"/>
                <a:cs typeface="Arial" pitchFamily="34" charset="0"/>
              </a:rPr>
              <a:t>JF </a:t>
            </a:r>
            <a:r>
              <a:rPr lang="en-ID" dirty="0" err="1" smtClean="0">
                <a:solidFill>
                  <a:schemeClr val="tx1"/>
                </a:solidFill>
                <a:latin typeface="Arial" pitchFamily="34" charset="0"/>
                <a:cs typeface="Arial" pitchFamily="34" charset="0"/>
              </a:rPr>
              <a:t>Keterampilan</a:t>
            </a:r>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endParaRPr lang="id-ID" dirty="0"/>
          </a:p>
        </p:txBody>
      </p:sp>
    </p:spTree>
    <p:extLst>
      <p:ext uri="{BB962C8B-B14F-4D97-AF65-F5344CB8AC3E}">
        <p14:creationId xmlns:p14="http://schemas.microsoft.com/office/powerpoint/2010/main" val="3789549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52928" cy="1368152"/>
          </a:xfrm>
          <a:solidFill>
            <a:schemeClr val="accent4">
              <a:lumMod val="75000"/>
            </a:schemeClr>
          </a:solidFill>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AU"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LANDASAN HUKUM </a:t>
            </a:r>
            <a: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PEMBERHENTIAN DAN </a:t>
            </a:r>
            <a:r>
              <a:rPr lang="en-AU"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PEMBERIAN PENSIUN</a:t>
            </a:r>
            <a: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 </a:t>
            </a:r>
            <a:b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br>
            <a:r>
              <a:rPr lang="en-AU"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PEGAWAI NEGERI SIPIL DAN JANDA/DUDA</a:t>
            </a:r>
            <a:br>
              <a:rPr lang="en-AU"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br>
            <a:r>
              <a:rPr lang="en-AU"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PEGAWAI NEGERI SIPIL PADA</a:t>
            </a:r>
            <a: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 </a:t>
            </a:r>
            <a:b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br>
            <a:r>
              <a:rPr lang="id-ID" sz="2000"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KEMENTERIAN AGAMA</a:t>
            </a:r>
            <a:endParaRPr lang="id-ID" sz="2000"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395536" y="2132856"/>
            <a:ext cx="8496944" cy="4104456"/>
          </a:xfr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lgn="just">
              <a:buClrTx/>
              <a:buFont typeface="+mj-lt"/>
              <a:buAutoNum type="arabicPeriod"/>
            </a:pPr>
            <a:r>
              <a:rPr lang="id-ID" dirty="0">
                <a:solidFill>
                  <a:schemeClr val="tx1"/>
                </a:solidFill>
                <a:latin typeface="Arial" pitchFamily="34" charset="0"/>
                <a:cs typeface="Arial" pitchFamily="34" charset="0"/>
              </a:rPr>
              <a:t>Undang-undang Nomor 11 Tahun 1969 Tentang Pensiun Pegawai dan Pensiun Janda/Duda Pegawai;</a:t>
            </a:r>
          </a:p>
          <a:p>
            <a:pPr marL="342900" indent="-342900" algn="just">
              <a:buClrTx/>
              <a:buFont typeface="+mj-lt"/>
              <a:buAutoNum type="arabicPeriod"/>
            </a:pPr>
            <a:r>
              <a:rPr lang="id-ID" dirty="0">
                <a:solidFill>
                  <a:schemeClr val="tx1"/>
                </a:solidFill>
                <a:latin typeface="Arial" pitchFamily="34" charset="0"/>
                <a:cs typeface="Arial" pitchFamily="34" charset="0"/>
              </a:rPr>
              <a:t>Undang-undang Nomor </a:t>
            </a:r>
            <a:r>
              <a:rPr lang="en-AU" dirty="0">
                <a:solidFill>
                  <a:schemeClr val="tx1"/>
                </a:solidFill>
                <a:latin typeface="Arial" pitchFamily="34" charset="0"/>
                <a:cs typeface="Arial" pitchFamily="34" charset="0"/>
              </a:rPr>
              <a:t>5</a:t>
            </a:r>
            <a:r>
              <a:rPr lang="id-ID" dirty="0">
                <a:solidFill>
                  <a:schemeClr val="tx1"/>
                </a:solidFill>
                <a:latin typeface="Arial" pitchFamily="34" charset="0"/>
                <a:cs typeface="Arial" pitchFamily="34" charset="0"/>
              </a:rPr>
              <a:t> Tahun </a:t>
            </a:r>
            <a:r>
              <a:rPr lang="en-AU" dirty="0">
                <a:solidFill>
                  <a:schemeClr val="tx1"/>
                </a:solidFill>
                <a:latin typeface="Arial" pitchFamily="34" charset="0"/>
                <a:cs typeface="Arial" pitchFamily="34" charset="0"/>
              </a:rPr>
              <a:t>2014 </a:t>
            </a:r>
            <a:r>
              <a:rPr lang="en-AU" dirty="0" err="1">
                <a:solidFill>
                  <a:schemeClr val="tx1"/>
                </a:solidFill>
                <a:latin typeface="Arial" pitchFamily="34" charset="0"/>
                <a:cs typeface="Arial" pitchFamily="34" charset="0"/>
              </a:rPr>
              <a:t>tentang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Aparatur</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Sipil</a:t>
            </a:r>
            <a:r>
              <a:rPr lang="en-AU" dirty="0">
                <a:solidFill>
                  <a:schemeClr val="tx1"/>
                </a:solidFill>
                <a:latin typeface="Arial" pitchFamily="34" charset="0"/>
                <a:cs typeface="Arial" pitchFamily="34" charset="0"/>
              </a:rPr>
              <a:t> Negara</a:t>
            </a:r>
            <a:r>
              <a:rPr lang="id-ID" dirty="0">
                <a:solidFill>
                  <a:schemeClr val="tx1"/>
                </a:solidFill>
                <a:latin typeface="Arial" pitchFamily="34" charset="0"/>
                <a:cs typeface="Arial" pitchFamily="34" charset="0"/>
              </a:rPr>
              <a:t>;</a:t>
            </a:r>
          </a:p>
          <a:p>
            <a:pPr marL="342900" indent="-342900" algn="just">
              <a:buClrTx/>
              <a:buFont typeface="+mj-lt"/>
              <a:buAutoNum type="arabicPeriod"/>
            </a:pPr>
            <a:r>
              <a:rPr lang="id-ID" dirty="0">
                <a:solidFill>
                  <a:schemeClr val="tx1"/>
                </a:solidFill>
                <a:latin typeface="Arial" pitchFamily="34" charset="0"/>
                <a:cs typeface="Arial" pitchFamily="34" charset="0"/>
              </a:rPr>
              <a:t>Peraturan Pemerintah Nomor </a:t>
            </a:r>
            <a:r>
              <a:rPr lang="en-AU" dirty="0">
                <a:solidFill>
                  <a:schemeClr val="tx1"/>
                </a:solidFill>
                <a:latin typeface="Arial" pitchFamily="34" charset="0"/>
                <a:cs typeface="Arial" pitchFamily="34" charset="0"/>
              </a:rPr>
              <a:t>11</a:t>
            </a:r>
            <a:r>
              <a:rPr lang="id-ID" dirty="0">
                <a:solidFill>
                  <a:schemeClr val="tx1"/>
                </a:solidFill>
                <a:latin typeface="Arial" pitchFamily="34" charset="0"/>
                <a:cs typeface="Arial" pitchFamily="34" charset="0"/>
              </a:rPr>
              <a:t> Tahun </a:t>
            </a:r>
            <a:r>
              <a:rPr lang="en-AU" dirty="0">
                <a:solidFill>
                  <a:schemeClr val="tx1"/>
                </a:solidFill>
                <a:latin typeface="Arial" pitchFamily="34" charset="0"/>
                <a:cs typeface="Arial" pitchFamily="34" charset="0"/>
              </a:rPr>
              <a:t>2017</a:t>
            </a:r>
            <a:r>
              <a:rPr lang="id-ID"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tentang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Manajemen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Pegawai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Negeri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Sipil</a:t>
            </a:r>
            <a:r>
              <a:rPr lang="id-ID"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Peraturan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Badan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Kepegawaian</a:t>
            </a:r>
            <a:r>
              <a:rPr lang="en-AU" dirty="0">
                <a:solidFill>
                  <a:schemeClr val="tx1"/>
                </a:solidFill>
                <a:latin typeface="Arial" pitchFamily="34" charset="0"/>
                <a:cs typeface="Arial" pitchFamily="34" charset="0"/>
              </a:rPr>
              <a:t> Negara </a:t>
            </a:r>
            <a:r>
              <a:rPr lang="en-AU" dirty="0" err="1">
                <a:solidFill>
                  <a:schemeClr val="tx1"/>
                </a:solidFill>
                <a:latin typeface="Arial" pitchFamily="34" charset="0"/>
                <a:cs typeface="Arial" pitchFamily="34" charset="0"/>
              </a:rPr>
              <a:t>Nomor</a:t>
            </a:r>
            <a:r>
              <a:rPr lang="en-AU" dirty="0">
                <a:solidFill>
                  <a:schemeClr val="tx1"/>
                </a:solidFill>
                <a:latin typeface="Arial" pitchFamily="34" charset="0"/>
                <a:cs typeface="Arial" pitchFamily="34" charset="0"/>
              </a:rPr>
              <a:t> 2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2018 </a:t>
            </a:r>
            <a:r>
              <a:rPr lang="en-AU" dirty="0" err="1">
                <a:solidFill>
                  <a:schemeClr val="tx1"/>
                </a:solidFill>
                <a:latin typeface="Arial" pitchFamily="34" charset="0"/>
                <a:cs typeface="Arial" pitchFamily="34" charset="0"/>
              </a:rPr>
              <a:t>Tanggal</a:t>
            </a:r>
            <a:r>
              <a:rPr lang="en-AU" dirty="0">
                <a:solidFill>
                  <a:schemeClr val="tx1"/>
                </a:solidFill>
                <a:latin typeface="Arial" pitchFamily="34" charset="0"/>
                <a:cs typeface="Arial" pitchFamily="34" charset="0"/>
              </a:rPr>
              <a:t> 20 </a:t>
            </a:r>
            <a:r>
              <a:rPr lang="en-AU" dirty="0" err="1">
                <a:solidFill>
                  <a:schemeClr val="tx1"/>
                </a:solidFill>
                <a:latin typeface="Arial" pitchFamily="34" charset="0"/>
                <a:cs typeface="Arial" pitchFamily="34" charset="0"/>
              </a:rPr>
              <a:t>Maret</a:t>
            </a:r>
            <a:r>
              <a:rPr lang="en-AU" dirty="0">
                <a:solidFill>
                  <a:schemeClr val="tx1"/>
                </a:solidFill>
                <a:latin typeface="Arial" pitchFamily="34" charset="0"/>
                <a:cs typeface="Arial" pitchFamily="34" charset="0"/>
              </a:rPr>
              <a:t> 2018 </a:t>
            </a:r>
            <a:r>
              <a:rPr lang="en-AU" dirty="0" err="1">
                <a:solidFill>
                  <a:schemeClr val="tx1"/>
                </a:solidFill>
                <a:latin typeface="Arial" pitchFamily="34" charset="0"/>
                <a:cs typeface="Arial" pitchFamily="34" charset="0"/>
              </a:rPr>
              <a:t>tentang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Pedoman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Pemberian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Teknis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Pensiun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Pegawai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Negeri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Sipil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Pensiun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Janda</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Duda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Pegawai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Negeri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Sipil</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Keputusan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Menteri</a:t>
            </a:r>
            <a:r>
              <a:rPr lang="en-AU" dirty="0">
                <a:solidFill>
                  <a:schemeClr val="tx1"/>
                </a:solidFill>
                <a:latin typeface="Arial" pitchFamily="34" charset="0"/>
                <a:cs typeface="Arial" pitchFamily="34" charset="0"/>
              </a:rPr>
              <a:t> Agama </a:t>
            </a:r>
            <a:r>
              <a:rPr lang="en-AU" dirty="0" err="1">
                <a:solidFill>
                  <a:schemeClr val="tx1"/>
                </a:solidFill>
                <a:latin typeface="Arial" pitchFamily="34" charset="0"/>
                <a:cs typeface="Arial" pitchFamily="34" charset="0"/>
              </a:rPr>
              <a:t>Nomor</a:t>
            </a:r>
            <a:r>
              <a:rPr lang="en-AU" dirty="0">
                <a:solidFill>
                  <a:schemeClr val="tx1"/>
                </a:solidFill>
                <a:latin typeface="Arial" pitchFamily="34" charset="0"/>
                <a:cs typeface="Arial" pitchFamily="34" charset="0"/>
              </a:rPr>
              <a:t> 441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2018 </a:t>
            </a:r>
            <a:r>
              <a:rPr lang="en-AU" dirty="0" err="1">
                <a:solidFill>
                  <a:schemeClr val="tx1"/>
                </a:solidFill>
                <a:latin typeface="Arial" pitchFamily="34" charset="0"/>
                <a:cs typeface="Arial" pitchFamily="34" charset="0"/>
              </a:rPr>
              <a:t>tentang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Pemberian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Kuasa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Untuk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Nama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Menteri</a:t>
            </a:r>
            <a:r>
              <a:rPr lang="en-AU" dirty="0">
                <a:solidFill>
                  <a:schemeClr val="tx1"/>
                </a:solidFill>
                <a:latin typeface="Arial" pitchFamily="34" charset="0"/>
                <a:cs typeface="Arial" pitchFamily="34" charset="0"/>
              </a:rPr>
              <a:t> Agama </a:t>
            </a:r>
            <a:r>
              <a:rPr lang="en-AU" dirty="0" err="1">
                <a:solidFill>
                  <a:schemeClr val="tx1"/>
                </a:solidFill>
                <a:latin typeface="Arial" pitchFamily="34" charset="0"/>
                <a:cs typeface="Arial" pitchFamily="34" charset="0"/>
              </a:rPr>
              <a:t>Menandatangani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Keputusan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Pegawai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Negeri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Sipil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Kementerian</a:t>
            </a:r>
            <a:r>
              <a:rPr lang="en-AU" dirty="0">
                <a:solidFill>
                  <a:schemeClr val="tx1"/>
                </a:solidFill>
                <a:latin typeface="Arial" pitchFamily="34" charset="0"/>
                <a:cs typeface="Arial" pitchFamily="34" charset="0"/>
              </a:rPr>
              <a:t> Agama.</a:t>
            </a:r>
            <a:endParaRPr lang="id-ID" dirty="0"/>
          </a:p>
        </p:txBody>
      </p:sp>
    </p:spTree>
    <p:extLst>
      <p:ext uri="{BB962C8B-B14F-4D97-AF65-F5344CB8AC3E}">
        <p14:creationId xmlns:p14="http://schemas.microsoft.com/office/powerpoint/2010/main" val="2759247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835696" y="188640"/>
            <a:ext cx="5400600" cy="57606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ctr"/>
            <a:r>
              <a:rPr lang="en-ID" b="1" dirty="0" err="1" smtClean="0">
                <a:solidFill>
                  <a:schemeClr val="tx1"/>
                </a:solidFill>
                <a:latin typeface="Arial" pitchFamily="34" charset="0"/>
                <a:cs typeface="Arial" pitchFamily="34" charset="0"/>
              </a:rPr>
              <a:t>Dokumen</a:t>
            </a:r>
            <a:r>
              <a:rPr lang="en-ID" b="1" dirty="0" smtClean="0">
                <a:solidFill>
                  <a:schemeClr val="tx1"/>
                </a:solidFill>
                <a:latin typeface="Arial" pitchFamily="34" charset="0"/>
                <a:cs typeface="Arial" pitchFamily="34" charset="0"/>
              </a:rPr>
              <a:t> Yang </a:t>
            </a:r>
            <a:r>
              <a:rPr lang="en-ID" b="1" dirty="0" err="1" smtClean="0">
                <a:solidFill>
                  <a:schemeClr val="tx1"/>
                </a:solidFill>
                <a:latin typeface="Arial" pitchFamily="34" charset="0"/>
                <a:cs typeface="Arial" pitchFamily="34" charset="0"/>
              </a:rPr>
              <a:t>Diperlukan</a:t>
            </a:r>
            <a:r>
              <a:rPr lang="en-ID" b="1" dirty="0" smtClean="0">
                <a:solidFill>
                  <a:schemeClr val="tx1"/>
                </a:solidFill>
                <a:latin typeface="Arial" pitchFamily="34" charset="0"/>
                <a:cs typeface="Arial" pitchFamily="34" charset="0"/>
              </a:rPr>
              <a:t>: </a:t>
            </a:r>
            <a:endParaRPr lang="id-ID" b="1" dirty="0">
              <a:solidFill>
                <a:schemeClr val="tx1"/>
              </a:solidFill>
              <a:latin typeface="Arial" pitchFamily="34" charset="0"/>
              <a:cs typeface="Arial" pitchFamily="34" charset="0"/>
            </a:endParaRPr>
          </a:p>
          <a:p>
            <a:pPr algn="ctr"/>
            <a:endParaRPr lang="id-ID" dirty="0"/>
          </a:p>
        </p:txBody>
      </p:sp>
      <p:sp>
        <p:nvSpPr>
          <p:cNvPr id="8" name="Rounded Rectangle 7"/>
          <p:cNvSpPr/>
          <p:nvPr/>
        </p:nvSpPr>
        <p:spPr>
          <a:xfrm>
            <a:off x="323528" y="980728"/>
            <a:ext cx="8440937" cy="56166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342900" indent="-342900" algn="just">
              <a:buFont typeface="+mj-lt"/>
              <a:buAutoNum type="arabicPeriod"/>
            </a:pPr>
            <a:endParaRPr lang="en-ID" sz="1600" dirty="0" smtClean="0"/>
          </a:p>
          <a:p>
            <a:pPr marL="342900" indent="-342900" algn="just">
              <a:buFont typeface="+mj-lt"/>
              <a:buAutoNum type="arabicPeriod"/>
            </a:pPr>
            <a:endParaRPr lang="en-ID" sz="1600" dirty="0"/>
          </a:p>
          <a:p>
            <a:pPr marL="342900" indent="-342900" algn="just">
              <a:buFont typeface="+mj-lt"/>
              <a:buAutoNum type="arabicPeriod"/>
            </a:pPr>
            <a:endParaRPr lang="en-ID" sz="1600" dirty="0" smtClean="0"/>
          </a:p>
          <a:p>
            <a:pPr marL="342900" indent="-342900" algn="just">
              <a:buFont typeface="+mj-lt"/>
              <a:buAutoNum type="arabicPeriod"/>
            </a:pPr>
            <a:r>
              <a:rPr lang="en-ID" sz="1600" dirty="0" err="1" smtClean="0"/>
              <a:t>Surat</a:t>
            </a:r>
            <a:r>
              <a:rPr lang="en-ID" sz="1600" dirty="0" smtClean="0"/>
              <a:t> </a:t>
            </a:r>
            <a:r>
              <a:rPr lang="en-ID" sz="1600" dirty="0" err="1" smtClean="0"/>
              <a:t>Pengantar</a:t>
            </a:r>
            <a:r>
              <a:rPr lang="en-ID" sz="1600" dirty="0" smtClean="0"/>
              <a:t> Dari </a:t>
            </a:r>
            <a:r>
              <a:rPr lang="en-ID" sz="1600" dirty="0" err="1" smtClean="0"/>
              <a:t>Satker</a:t>
            </a:r>
            <a:r>
              <a:rPr lang="en-ID" sz="1600" dirty="0" smtClean="0"/>
              <a:t> (</a:t>
            </a:r>
            <a:r>
              <a:rPr lang="en-ID" sz="1600" dirty="0" err="1" smtClean="0"/>
              <a:t>Es.II</a:t>
            </a:r>
            <a:r>
              <a:rPr lang="en-ID" sz="1600" dirty="0" smtClean="0"/>
              <a:t>) </a:t>
            </a:r>
            <a:r>
              <a:rPr lang="en-ID" sz="1600" dirty="0" err="1" smtClean="0"/>
              <a:t>ybs</a:t>
            </a:r>
            <a:r>
              <a:rPr lang="en-ID" sz="1600" dirty="0" smtClean="0"/>
              <a:t>;</a:t>
            </a:r>
          </a:p>
          <a:p>
            <a:pPr marL="342900" indent="-342900" algn="just">
              <a:buFont typeface="+mj-lt"/>
              <a:buAutoNum type="arabicPeriod"/>
            </a:pPr>
            <a:r>
              <a:rPr lang="en-ID" sz="1600" dirty="0" err="1" smtClean="0">
                <a:solidFill>
                  <a:schemeClr val="accent6">
                    <a:lumMod val="75000"/>
                  </a:schemeClr>
                </a:solidFill>
              </a:rPr>
              <a:t>Surat</a:t>
            </a:r>
            <a:r>
              <a:rPr lang="en-ID" sz="1600" dirty="0" smtClean="0">
                <a:solidFill>
                  <a:schemeClr val="accent6">
                    <a:lumMod val="75000"/>
                  </a:schemeClr>
                </a:solidFill>
              </a:rPr>
              <a:t> </a:t>
            </a:r>
            <a:r>
              <a:rPr lang="en-ID" sz="1600" dirty="0" err="1" smtClean="0">
                <a:solidFill>
                  <a:schemeClr val="accent6">
                    <a:lumMod val="75000"/>
                  </a:schemeClr>
                </a:solidFill>
              </a:rPr>
              <a:t>Permohonan</a:t>
            </a:r>
            <a:r>
              <a:rPr lang="en-ID" sz="1600" dirty="0" smtClean="0">
                <a:solidFill>
                  <a:schemeClr val="accent6">
                    <a:lumMod val="75000"/>
                  </a:schemeClr>
                </a:solidFill>
              </a:rPr>
              <a:t> </a:t>
            </a:r>
            <a:r>
              <a:rPr lang="en-ID" sz="1600" dirty="0" err="1" smtClean="0">
                <a:solidFill>
                  <a:schemeClr val="accent6">
                    <a:lumMod val="75000"/>
                  </a:schemeClr>
                </a:solidFill>
              </a:rPr>
              <a:t>pensiun</a:t>
            </a:r>
            <a:r>
              <a:rPr lang="en-ID" sz="1600" dirty="0" smtClean="0">
                <a:solidFill>
                  <a:schemeClr val="accent6">
                    <a:lumMod val="75000"/>
                  </a:schemeClr>
                </a:solidFill>
              </a:rPr>
              <a:t>/</a:t>
            </a:r>
            <a:r>
              <a:rPr lang="en-ID" sz="1600" dirty="0" err="1" smtClean="0">
                <a:solidFill>
                  <a:schemeClr val="accent6">
                    <a:lumMod val="75000"/>
                  </a:schemeClr>
                </a:solidFill>
              </a:rPr>
              <a:t>berhenti</a:t>
            </a:r>
            <a:r>
              <a:rPr lang="en-ID" sz="1600" dirty="0" smtClean="0">
                <a:solidFill>
                  <a:schemeClr val="accent6">
                    <a:lumMod val="75000"/>
                  </a:schemeClr>
                </a:solidFill>
              </a:rPr>
              <a:t> </a:t>
            </a:r>
            <a:r>
              <a:rPr lang="en-ID" sz="1600" dirty="0" err="1" smtClean="0">
                <a:solidFill>
                  <a:schemeClr val="accent6">
                    <a:lumMod val="75000"/>
                  </a:schemeClr>
                </a:solidFill>
              </a:rPr>
              <a:t>sebagai</a:t>
            </a:r>
            <a:r>
              <a:rPr lang="en-ID" sz="1600" dirty="0" smtClean="0">
                <a:solidFill>
                  <a:schemeClr val="accent6">
                    <a:lumMod val="75000"/>
                  </a:schemeClr>
                </a:solidFill>
              </a:rPr>
              <a:t> PNS </a:t>
            </a:r>
            <a:r>
              <a:rPr lang="en-ID" sz="1600" dirty="0" err="1" smtClean="0">
                <a:solidFill>
                  <a:schemeClr val="accent6">
                    <a:lumMod val="75000"/>
                  </a:schemeClr>
                </a:solidFill>
              </a:rPr>
              <a:t>dari</a:t>
            </a:r>
            <a:r>
              <a:rPr lang="en-ID" sz="1600" dirty="0" smtClean="0">
                <a:solidFill>
                  <a:schemeClr val="accent6">
                    <a:lumMod val="75000"/>
                  </a:schemeClr>
                </a:solidFill>
              </a:rPr>
              <a:t> </a:t>
            </a:r>
            <a:r>
              <a:rPr lang="en-ID" sz="1600" dirty="0" err="1" smtClean="0">
                <a:solidFill>
                  <a:schemeClr val="accent6">
                    <a:lumMod val="75000"/>
                  </a:schemeClr>
                </a:solidFill>
              </a:rPr>
              <a:t>ybs</a:t>
            </a:r>
            <a:r>
              <a:rPr lang="en-ID" sz="1600" dirty="0" smtClean="0"/>
              <a:t>;</a:t>
            </a:r>
          </a:p>
          <a:p>
            <a:pPr marL="342900" indent="-342900" algn="just">
              <a:buFont typeface="+mj-lt"/>
              <a:buAutoNum type="arabicPeriod"/>
            </a:pPr>
            <a:r>
              <a:rPr lang="en-ID" sz="1600" dirty="0" smtClean="0">
                <a:solidFill>
                  <a:schemeClr val="accent6">
                    <a:lumMod val="75000"/>
                  </a:schemeClr>
                </a:solidFill>
              </a:rPr>
              <a:t>Data </a:t>
            </a:r>
            <a:r>
              <a:rPr lang="en-ID" sz="1600" dirty="0" err="1" smtClean="0">
                <a:solidFill>
                  <a:schemeClr val="accent6">
                    <a:lumMod val="75000"/>
                  </a:schemeClr>
                </a:solidFill>
              </a:rPr>
              <a:t>Perorangan</a:t>
            </a:r>
            <a:r>
              <a:rPr lang="en-ID" sz="1600" dirty="0" smtClean="0">
                <a:solidFill>
                  <a:schemeClr val="accent6">
                    <a:lumMod val="75000"/>
                  </a:schemeClr>
                </a:solidFill>
              </a:rPr>
              <a:t> </a:t>
            </a:r>
            <a:r>
              <a:rPr lang="en-ID" sz="1600" dirty="0" err="1" smtClean="0">
                <a:solidFill>
                  <a:schemeClr val="accent6">
                    <a:lumMod val="75000"/>
                  </a:schemeClr>
                </a:solidFill>
              </a:rPr>
              <a:t>Calon</a:t>
            </a:r>
            <a:r>
              <a:rPr lang="en-ID" sz="1600" dirty="0" smtClean="0">
                <a:solidFill>
                  <a:schemeClr val="accent6">
                    <a:lumMod val="75000"/>
                  </a:schemeClr>
                </a:solidFill>
              </a:rPr>
              <a:t> </a:t>
            </a:r>
            <a:r>
              <a:rPr lang="en-ID" sz="1600" dirty="0" err="1" smtClean="0">
                <a:solidFill>
                  <a:schemeClr val="accent6">
                    <a:lumMod val="75000"/>
                  </a:schemeClr>
                </a:solidFill>
              </a:rPr>
              <a:t>Penerima</a:t>
            </a:r>
            <a:r>
              <a:rPr lang="en-ID" sz="1600" dirty="0" smtClean="0">
                <a:solidFill>
                  <a:schemeClr val="accent6">
                    <a:lumMod val="75000"/>
                  </a:schemeClr>
                </a:solidFill>
              </a:rPr>
              <a:t> </a:t>
            </a:r>
            <a:r>
              <a:rPr lang="en-ID" sz="1600" dirty="0" err="1" smtClean="0">
                <a:solidFill>
                  <a:schemeClr val="accent6">
                    <a:lumMod val="75000"/>
                  </a:schemeClr>
                </a:solidFill>
              </a:rPr>
              <a:t>Pensiun</a:t>
            </a:r>
            <a:r>
              <a:rPr lang="en-ID" sz="1600" dirty="0" smtClean="0">
                <a:solidFill>
                  <a:schemeClr val="accent6">
                    <a:lumMod val="75000"/>
                  </a:schemeClr>
                </a:solidFill>
              </a:rPr>
              <a:t> </a:t>
            </a:r>
            <a:r>
              <a:rPr lang="en-ID" sz="1600" dirty="0" smtClean="0"/>
              <a:t>(</a:t>
            </a:r>
            <a:r>
              <a:rPr lang="en-ID" sz="1600" dirty="0" smtClean="0">
                <a:hlinkClick r:id="rId2" action="ppaction://hlinkfile"/>
              </a:rPr>
              <a:t>DPCP</a:t>
            </a:r>
            <a:r>
              <a:rPr lang="en-ID" sz="1600" dirty="0" smtClean="0"/>
              <a:t>);</a:t>
            </a:r>
          </a:p>
          <a:p>
            <a:pPr marL="342900" indent="-342900" algn="just">
              <a:buFont typeface="+mj-lt"/>
              <a:buAutoNum type="arabicPeriod"/>
            </a:pPr>
            <a:r>
              <a:rPr lang="en-ID" sz="1600" dirty="0" smtClean="0"/>
              <a:t>Pas Photo </a:t>
            </a:r>
            <a:r>
              <a:rPr lang="en-ID" sz="1600" dirty="0" err="1" smtClean="0"/>
              <a:t>terbaru</a:t>
            </a:r>
            <a:r>
              <a:rPr lang="en-ID" sz="1600" dirty="0" smtClean="0"/>
              <a:t> </a:t>
            </a:r>
            <a:r>
              <a:rPr lang="en-ID" sz="1600" dirty="0" err="1" smtClean="0"/>
              <a:t>ukuran</a:t>
            </a:r>
            <a:r>
              <a:rPr lang="en-ID" sz="1600" dirty="0" smtClean="0"/>
              <a:t> 3 x 4 </a:t>
            </a:r>
            <a:r>
              <a:rPr lang="en-ID" sz="1600" dirty="0" err="1" smtClean="0"/>
              <a:t>dari</a:t>
            </a:r>
            <a:r>
              <a:rPr lang="en-ID" sz="1600" dirty="0" smtClean="0"/>
              <a:t> </a:t>
            </a:r>
            <a:r>
              <a:rPr lang="en-ID" sz="1600" dirty="0" err="1" smtClean="0"/>
              <a:t>Pemohon</a:t>
            </a:r>
            <a:r>
              <a:rPr lang="en-ID" sz="1600" dirty="0" smtClean="0"/>
              <a:t> (6 </a:t>
            </a:r>
            <a:r>
              <a:rPr lang="en-ID" sz="1600" dirty="0" err="1" smtClean="0"/>
              <a:t>lembar</a:t>
            </a:r>
            <a:r>
              <a:rPr lang="en-ID" sz="1600" dirty="0" smtClean="0"/>
              <a:t>);</a:t>
            </a:r>
          </a:p>
          <a:p>
            <a:pPr marL="342900" indent="-342900" algn="just">
              <a:buFont typeface="+mj-lt"/>
              <a:buAutoNum type="arabicPeriod"/>
            </a:pPr>
            <a:r>
              <a:rPr lang="en-ID" sz="1600" dirty="0" err="1" smtClean="0"/>
              <a:t>Salinan</a:t>
            </a:r>
            <a:r>
              <a:rPr lang="en-ID" sz="1600" dirty="0" smtClean="0"/>
              <a:t> </a:t>
            </a:r>
            <a:r>
              <a:rPr lang="en-ID" sz="1600" dirty="0" err="1" smtClean="0"/>
              <a:t>Keputusan</a:t>
            </a:r>
            <a:r>
              <a:rPr lang="en-ID" sz="1600" dirty="0" smtClean="0"/>
              <a:t> CPNS </a:t>
            </a:r>
            <a:r>
              <a:rPr lang="en-ID" sz="1600" dirty="0" err="1" smtClean="0"/>
              <a:t>disahkan</a:t>
            </a:r>
            <a:r>
              <a:rPr lang="en-ID" sz="1600" dirty="0" smtClean="0"/>
              <a:t> </a:t>
            </a:r>
            <a:r>
              <a:rPr lang="en-ID" sz="1600" dirty="0" err="1" smtClean="0"/>
              <a:t>Pejabat</a:t>
            </a:r>
            <a:r>
              <a:rPr lang="en-ID" sz="1600" dirty="0" smtClean="0"/>
              <a:t> </a:t>
            </a:r>
            <a:r>
              <a:rPr lang="en-ID" sz="1600" dirty="0" err="1" smtClean="0"/>
              <a:t>Berwenang</a:t>
            </a:r>
            <a:r>
              <a:rPr lang="en-ID" sz="1600" dirty="0" smtClean="0"/>
              <a:t>;</a:t>
            </a:r>
          </a:p>
          <a:p>
            <a:pPr marL="342900" indent="-342900" algn="just">
              <a:buFont typeface="+mj-lt"/>
              <a:buAutoNum type="arabicPeriod"/>
            </a:pPr>
            <a:r>
              <a:rPr lang="en-ID" sz="1600" dirty="0" err="1"/>
              <a:t>Salinan</a:t>
            </a:r>
            <a:r>
              <a:rPr lang="en-ID" sz="1600" dirty="0"/>
              <a:t> </a:t>
            </a:r>
            <a:r>
              <a:rPr lang="en-ID" sz="1600" dirty="0" err="1"/>
              <a:t>Keputusan</a:t>
            </a:r>
            <a:r>
              <a:rPr lang="en-ID" sz="1600" dirty="0"/>
              <a:t> </a:t>
            </a:r>
            <a:r>
              <a:rPr lang="en-ID" sz="1600" dirty="0" smtClean="0"/>
              <a:t>PNS </a:t>
            </a:r>
            <a:r>
              <a:rPr lang="en-ID" sz="1600" dirty="0" err="1"/>
              <a:t>disahkan</a:t>
            </a:r>
            <a:r>
              <a:rPr lang="en-ID" sz="1600" dirty="0"/>
              <a:t> </a:t>
            </a:r>
            <a:r>
              <a:rPr lang="en-ID" sz="1600" dirty="0" err="1"/>
              <a:t>Pejabat</a:t>
            </a:r>
            <a:r>
              <a:rPr lang="en-ID" sz="1600" dirty="0"/>
              <a:t> </a:t>
            </a:r>
            <a:r>
              <a:rPr lang="en-ID" sz="1600" dirty="0" err="1"/>
              <a:t>Berwenang</a:t>
            </a:r>
            <a:r>
              <a:rPr lang="en-ID" sz="1600" dirty="0" smtClean="0"/>
              <a:t>;</a:t>
            </a:r>
          </a:p>
          <a:p>
            <a:pPr marL="342900" indent="-342900" algn="just">
              <a:buFont typeface="+mj-lt"/>
              <a:buAutoNum type="arabicPeriod"/>
            </a:pPr>
            <a:r>
              <a:rPr lang="en-ID" sz="1600" dirty="0" err="1"/>
              <a:t>Salinan</a:t>
            </a:r>
            <a:r>
              <a:rPr lang="en-ID" sz="1600" dirty="0"/>
              <a:t> </a:t>
            </a:r>
            <a:r>
              <a:rPr lang="en-ID" sz="1600" dirty="0" err="1"/>
              <a:t>Keputusan</a:t>
            </a:r>
            <a:r>
              <a:rPr lang="en-ID" sz="1600" dirty="0"/>
              <a:t> </a:t>
            </a:r>
            <a:r>
              <a:rPr lang="en-ID" sz="1600" dirty="0" err="1" smtClean="0"/>
              <a:t>Kenaikan</a:t>
            </a:r>
            <a:r>
              <a:rPr lang="en-ID" sz="1600" dirty="0" smtClean="0"/>
              <a:t> </a:t>
            </a:r>
            <a:r>
              <a:rPr lang="en-ID" sz="1600" dirty="0" err="1" smtClean="0"/>
              <a:t>Pangkat</a:t>
            </a:r>
            <a:r>
              <a:rPr lang="en-ID" sz="1600" dirty="0" smtClean="0"/>
              <a:t> </a:t>
            </a:r>
            <a:r>
              <a:rPr lang="en-ID" sz="1600" dirty="0" err="1" smtClean="0"/>
              <a:t>Terakhir</a:t>
            </a:r>
            <a:r>
              <a:rPr lang="en-ID" sz="1600" dirty="0" smtClean="0"/>
              <a:t> </a:t>
            </a:r>
            <a:r>
              <a:rPr lang="en-ID" sz="1600" dirty="0" err="1"/>
              <a:t>disahkan</a:t>
            </a:r>
            <a:r>
              <a:rPr lang="en-ID" sz="1600" dirty="0"/>
              <a:t> </a:t>
            </a:r>
            <a:r>
              <a:rPr lang="en-ID" sz="1600" dirty="0" err="1"/>
              <a:t>Pejabat</a:t>
            </a:r>
            <a:r>
              <a:rPr lang="en-ID" sz="1600" dirty="0"/>
              <a:t> </a:t>
            </a:r>
            <a:r>
              <a:rPr lang="en-ID" sz="1600" dirty="0" err="1"/>
              <a:t>Berwenang</a:t>
            </a:r>
            <a:r>
              <a:rPr lang="en-ID" sz="1600" dirty="0" smtClean="0"/>
              <a:t>;</a:t>
            </a:r>
          </a:p>
          <a:p>
            <a:pPr marL="342900" indent="-342900" algn="just">
              <a:buFont typeface="+mj-lt"/>
              <a:buAutoNum type="arabicPeriod"/>
            </a:pPr>
            <a:r>
              <a:rPr lang="en-ID" sz="1600" dirty="0" smtClean="0">
                <a:solidFill>
                  <a:schemeClr val="accent6">
                    <a:lumMod val="75000"/>
                  </a:schemeClr>
                </a:solidFill>
              </a:rPr>
              <a:t>SKP </a:t>
            </a:r>
            <a:r>
              <a:rPr lang="en-ID" sz="1600" dirty="0" err="1" smtClean="0">
                <a:solidFill>
                  <a:schemeClr val="accent6">
                    <a:lumMod val="75000"/>
                  </a:schemeClr>
                </a:solidFill>
              </a:rPr>
              <a:t>tahun</a:t>
            </a:r>
            <a:r>
              <a:rPr lang="en-ID" sz="1600" dirty="0" smtClean="0">
                <a:solidFill>
                  <a:schemeClr val="accent6">
                    <a:lumMod val="75000"/>
                  </a:schemeClr>
                </a:solidFill>
              </a:rPr>
              <a:t> </a:t>
            </a:r>
            <a:r>
              <a:rPr lang="en-ID" sz="1600" dirty="0" err="1" smtClean="0">
                <a:solidFill>
                  <a:schemeClr val="accent6">
                    <a:lumMod val="75000"/>
                  </a:schemeClr>
                </a:solidFill>
              </a:rPr>
              <a:t>terakhir</a:t>
            </a:r>
            <a:r>
              <a:rPr lang="en-ID" sz="1600" dirty="0" smtClean="0"/>
              <a:t>;</a:t>
            </a:r>
          </a:p>
          <a:p>
            <a:pPr marL="342900" indent="-342900" algn="just">
              <a:buFont typeface="+mj-lt"/>
              <a:buAutoNum type="arabicPeriod"/>
            </a:pPr>
            <a:r>
              <a:rPr lang="en-ID" sz="1600" dirty="0" err="1" smtClean="0"/>
              <a:t>Daftar</a:t>
            </a:r>
            <a:r>
              <a:rPr lang="en-ID" sz="1600" dirty="0" smtClean="0"/>
              <a:t> </a:t>
            </a:r>
            <a:r>
              <a:rPr lang="en-ID" sz="1600" dirty="0" err="1" smtClean="0"/>
              <a:t>Susunan</a:t>
            </a:r>
            <a:r>
              <a:rPr lang="en-ID" sz="1600" dirty="0" smtClean="0"/>
              <a:t> </a:t>
            </a:r>
            <a:r>
              <a:rPr lang="en-ID" sz="1600" dirty="0" err="1" smtClean="0"/>
              <a:t>Keluarga</a:t>
            </a:r>
            <a:r>
              <a:rPr lang="en-ID" sz="1600" dirty="0" smtClean="0"/>
              <a:t> </a:t>
            </a:r>
            <a:r>
              <a:rPr lang="en-ID" sz="1600" dirty="0" err="1" smtClean="0"/>
              <a:t>disahkan</a:t>
            </a:r>
            <a:r>
              <a:rPr lang="en-ID" sz="1600" dirty="0" smtClean="0"/>
              <a:t> </a:t>
            </a:r>
            <a:r>
              <a:rPr lang="en-ID" sz="1600" dirty="0" err="1" smtClean="0"/>
              <a:t>oleh</a:t>
            </a:r>
            <a:r>
              <a:rPr lang="en-ID" sz="1600" dirty="0" smtClean="0"/>
              <a:t> </a:t>
            </a:r>
            <a:r>
              <a:rPr lang="en-ID" sz="1600" dirty="0" err="1" smtClean="0"/>
              <a:t>Lurah</a:t>
            </a:r>
            <a:r>
              <a:rPr lang="en-ID" sz="1600" dirty="0" smtClean="0"/>
              <a:t>/</a:t>
            </a:r>
            <a:r>
              <a:rPr lang="en-ID" sz="1600" dirty="0" err="1" smtClean="0"/>
              <a:t>Camat</a:t>
            </a:r>
            <a:r>
              <a:rPr lang="en-ID" sz="1600" dirty="0" smtClean="0"/>
              <a:t> </a:t>
            </a:r>
            <a:r>
              <a:rPr lang="en-ID" sz="1600" dirty="0" err="1" smtClean="0"/>
              <a:t>Setempat</a:t>
            </a:r>
            <a:r>
              <a:rPr lang="en-ID" sz="1600" dirty="0" smtClean="0"/>
              <a:t>;</a:t>
            </a:r>
          </a:p>
          <a:p>
            <a:pPr marL="342900" indent="-342900" algn="just">
              <a:buFont typeface="+mj-lt"/>
              <a:buAutoNum type="arabicPeriod"/>
            </a:pPr>
            <a:r>
              <a:rPr lang="en-ID" sz="1600" dirty="0" err="1" smtClean="0"/>
              <a:t>Akta</a:t>
            </a:r>
            <a:r>
              <a:rPr lang="en-ID" sz="1600" dirty="0" smtClean="0"/>
              <a:t> </a:t>
            </a:r>
            <a:r>
              <a:rPr lang="en-ID" sz="1600" dirty="0" err="1" smtClean="0"/>
              <a:t>Nikah</a:t>
            </a:r>
            <a:r>
              <a:rPr lang="en-ID" sz="1600" dirty="0" smtClean="0"/>
              <a:t> </a:t>
            </a:r>
            <a:r>
              <a:rPr lang="en-ID" sz="1600" dirty="0" err="1" smtClean="0"/>
              <a:t>disahkan</a:t>
            </a:r>
            <a:r>
              <a:rPr lang="en-ID" sz="1600" dirty="0" smtClean="0"/>
              <a:t>  </a:t>
            </a:r>
            <a:r>
              <a:rPr lang="en-ID" sz="1600" dirty="0" err="1" smtClean="0"/>
              <a:t>Pejabat</a:t>
            </a:r>
            <a:r>
              <a:rPr lang="en-ID" sz="1600" dirty="0" smtClean="0"/>
              <a:t> </a:t>
            </a:r>
            <a:r>
              <a:rPr lang="en-ID" sz="1600" dirty="0" err="1" smtClean="0"/>
              <a:t>Berwenang</a:t>
            </a:r>
            <a:r>
              <a:rPr lang="en-ID" sz="1600" dirty="0" smtClean="0"/>
              <a:t>;</a:t>
            </a:r>
          </a:p>
          <a:p>
            <a:pPr marL="342900" indent="-342900" algn="just">
              <a:buFont typeface="+mj-lt"/>
              <a:buAutoNum type="arabicPeriod"/>
            </a:pPr>
            <a:r>
              <a:rPr lang="en-ID" sz="1600" dirty="0" err="1" smtClean="0"/>
              <a:t>Salinan</a:t>
            </a:r>
            <a:r>
              <a:rPr lang="en-ID" sz="1600" dirty="0" smtClean="0"/>
              <a:t> </a:t>
            </a:r>
            <a:r>
              <a:rPr lang="en-ID" sz="1600" dirty="0" err="1" smtClean="0"/>
              <a:t>Akta</a:t>
            </a:r>
            <a:r>
              <a:rPr lang="en-ID" sz="1600" dirty="0" smtClean="0"/>
              <a:t> </a:t>
            </a:r>
            <a:r>
              <a:rPr lang="en-ID" sz="1600" dirty="0" err="1" smtClean="0"/>
              <a:t>Kelahiran</a:t>
            </a:r>
            <a:r>
              <a:rPr lang="en-ID" sz="1600" dirty="0" smtClean="0"/>
              <a:t> </a:t>
            </a:r>
            <a:r>
              <a:rPr lang="en-ID" sz="1600" dirty="0" err="1" smtClean="0"/>
              <a:t>Anak-Anak</a:t>
            </a:r>
            <a:r>
              <a:rPr lang="en-ID" sz="1600" dirty="0" smtClean="0"/>
              <a:t> </a:t>
            </a:r>
            <a:r>
              <a:rPr lang="en-ID" sz="1600" dirty="0" err="1" smtClean="0"/>
              <a:t>Kandung</a:t>
            </a:r>
            <a:r>
              <a:rPr lang="en-ID" sz="1600" dirty="0" smtClean="0"/>
              <a:t> </a:t>
            </a:r>
            <a:r>
              <a:rPr lang="en-ID" sz="1600" dirty="0" err="1" smtClean="0"/>
              <a:t>disahkan</a:t>
            </a:r>
            <a:r>
              <a:rPr lang="en-ID" sz="1600" dirty="0" smtClean="0"/>
              <a:t> </a:t>
            </a:r>
            <a:r>
              <a:rPr lang="en-ID" sz="1600" dirty="0" err="1" smtClean="0"/>
              <a:t>Pejabat</a:t>
            </a:r>
            <a:r>
              <a:rPr lang="en-ID" sz="1600" dirty="0" smtClean="0"/>
              <a:t> </a:t>
            </a:r>
            <a:r>
              <a:rPr lang="en-ID" sz="1600" dirty="0" err="1" smtClean="0"/>
              <a:t>berwenang</a:t>
            </a:r>
            <a:r>
              <a:rPr lang="en-ID" sz="1600" dirty="0" smtClean="0"/>
              <a:t>;</a:t>
            </a:r>
          </a:p>
          <a:p>
            <a:pPr marL="342900" indent="-342900" algn="just">
              <a:buFont typeface="+mj-lt"/>
              <a:buAutoNum type="arabicPeriod"/>
            </a:pPr>
            <a:r>
              <a:rPr lang="en-ID" sz="1600" dirty="0" err="1" smtClean="0"/>
              <a:t>Surat</a:t>
            </a:r>
            <a:r>
              <a:rPr lang="en-ID" sz="1600" dirty="0" smtClean="0"/>
              <a:t> </a:t>
            </a:r>
            <a:r>
              <a:rPr lang="en-ID" sz="1600" dirty="0" err="1" smtClean="0"/>
              <a:t>Pernyataan</a:t>
            </a:r>
            <a:r>
              <a:rPr lang="en-ID" sz="1600" dirty="0" smtClean="0"/>
              <a:t> </a:t>
            </a:r>
            <a:r>
              <a:rPr lang="en-ID" sz="1600" dirty="0" err="1" smtClean="0"/>
              <a:t>Tidak</a:t>
            </a:r>
            <a:r>
              <a:rPr lang="en-ID" sz="1600" dirty="0" smtClean="0"/>
              <a:t> </a:t>
            </a:r>
            <a:r>
              <a:rPr lang="en-ID" sz="1600" dirty="0" err="1" smtClean="0"/>
              <a:t>Pernah</a:t>
            </a:r>
            <a:r>
              <a:rPr lang="en-ID" sz="1600" dirty="0" smtClean="0"/>
              <a:t> </a:t>
            </a:r>
            <a:r>
              <a:rPr lang="en-ID" sz="1600" dirty="0" err="1" smtClean="0"/>
              <a:t>Dijatuhi</a:t>
            </a:r>
            <a:r>
              <a:rPr lang="en-ID" sz="1600" dirty="0" smtClean="0"/>
              <a:t> </a:t>
            </a:r>
            <a:r>
              <a:rPr lang="en-ID" sz="1600" dirty="0" err="1" smtClean="0"/>
              <a:t>Hukuman</a:t>
            </a:r>
            <a:r>
              <a:rPr lang="en-ID" sz="1600" dirty="0" smtClean="0"/>
              <a:t> </a:t>
            </a:r>
            <a:r>
              <a:rPr lang="en-ID" sz="1600" dirty="0" err="1" smtClean="0">
                <a:hlinkClick r:id="rId3" action="ppaction://hlinkfile"/>
              </a:rPr>
              <a:t>Disiplin</a:t>
            </a:r>
            <a:r>
              <a:rPr lang="en-ID" sz="1600" dirty="0" smtClean="0"/>
              <a:t> Tingkat </a:t>
            </a:r>
            <a:r>
              <a:rPr lang="en-ID" sz="1600" dirty="0" err="1" smtClean="0"/>
              <a:t>Sedang</a:t>
            </a:r>
            <a:r>
              <a:rPr lang="en-ID" sz="1600" dirty="0" smtClean="0"/>
              <a:t> </a:t>
            </a:r>
            <a:r>
              <a:rPr lang="en-ID" sz="1600" dirty="0" err="1" smtClean="0"/>
              <a:t>dan</a:t>
            </a:r>
            <a:r>
              <a:rPr lang="en-ID" sz="1600" dirty="0" smtClean="0"/>
              <a:t> </a:t>
            </a:r>
            <a:r>
              <a:rPr lang="en-ID" sz="1600" dirty="0" err="1" smtClean="0"/>
              <a:t>Berat</a:t>
            </a:r>
            <a:r>
              <a:rPr lang="en-ID" sz="1600" dirty="0" smtClean="0"/>
              <a:t> (</a:t>
            </a:r>
            <a:r>
              <a:rPr lang="en-ID" sz="1600" dirty="0" err="1" smtClean="0"/>
              <a:t>Ditandatangani</a:t>
            </a:r>
            <a:r>
              <a:rPr lang="en-ID" sz="1600" dirty="0" smtClean="0"/>
              <a:t> </a:t>
            </a:r>
            <a:r>
              <a:rPr lang="en-ID" sz="1600" dirty="0" err="1" smtClean="0"/>
              <a:t>oleh</a:t>
            </a:r>
            <a:r>
              <a:rPr lang="en-ID" sz="1600" dirty="0" smtClean="0"/>
              <a:t> </a:t>
            </a:r>
            <a:r>
              <a:rPr lang="en-ID" sz="1600" dirty="0" err="1" smtClean="0"/>
              <a:t>Pejabat</a:t>
            </a:r>
            <a:r>
              <a:rPr lang="en-ID" sz="1600" dirty="0" smtClean="0"/>
              <a:t> </a:t>
            </a:r>
            <a:r>
              <a:rPr lang="en-ID" sz="1600" dirty="0" err="1" smtClean="0"/>
              <a:t>Eselon</a:t>
            </a:r>
            <a:r>
              <a:rPr lang="en-ID" sz="1600" dirty="0" smtClean="0"/>
              <a:t> II) format </a:t>
            </a:r>
            <a:r>
              <a:rPr lang="en-ID" sz="1600" dirty="0" err="1" smtClean="0"/>
              <a:t>surat</a:t>
            </a:r>
            <a:r>
              <a:rPr lang="en-ID" sz="1600" dirty="0" smtClean="0"/>
              <a:t> </a:t>
            </a:r>
            <a:r>
              <a:rPr lang="en-ID" sz="1600" dirty="0" err="1" smtClean="0"/>
              <a:t>sesuai</a:t>
            </a:r>
            <a:r>
              <a:rPr lang="en-ID" sz="1600" dirty="0" smtClean="0"/>
              <a:t> </a:t>
            </a:r>
            <a:r>
              <a:rPr lang="en-ID" sz="1600" dirty="0" err="1" smtClean="0"/>
              <a:t>Peraturan</a:t>
            </a:r>
            <a:r>
              <a:rPr lang="en-ID" sz="1600" dirty="0" smtClean="0"/>
              <a:t> </a:t>
            </a:r>
            <a:r>
              <a:rPr lang="en-ID" sz="1600" dirty="0" err="1" smtClean="0"/>
              <a:t>Kepala</a:t>
            </a:r>
            <a:r>
              <a:rPr lang="en-ID" sz="1600" dirty="0" smtClean="0"/>
              <a:t> BKN;</a:t>
            </a:r>
          </a:p>
          <a:p>
            <a:pPr marL="342900" indent="-342900" algn="just">
              <a:buFont typeface="+mj-lt"/>
              <a:buAutoNum type="arabicPeriod"/>
            </a:pPr>
            <a:r>
              <a:rPr lang="en-US" sz="1600" dirty="0" err="1" smtClean="0">
                <a:solidFill>
                  <a:schemeClr val="accent6">
                    <a:lumMod val="75000"/>
                  </a:schemeClr>
                </a:solidFill>
              </a:rPr>
              <a:t>Surat</a:t>
            </a:r>
            <a:r>
              <a:rPr lang="en-US" sz="1600" dirty="0" smtClean="0">
                <a:solidFill>
                  <a:schemeClr val="accent6">
                    <a:lumMod val="75000"/>
                  </a:schemeClr>
                </a:solidFill>
              </a:rPr>
              <a:t> </a:t>
            </a:r>
            <a:r>
              <a:rPr lang="en-US" sz="1600" dirty="0" err="1">
                <a:solidFill>
                  <a:schemeClr val="accent6">
                    <a:lumMod val="75000"/>
                  </a:schemeClr>
                </a:solidFill>
              </a:rPr>
              <a:t>P</a:t>
            </a:r>
            <a:r>
              <a:rPr lang="en-US" sz="1600" dirty="0" err="1" smtClean="0">
                <a:solidFill>
                  <a:schemeClr val="accent6">
                    <a:lumMod val="75000"/>
                  </a:schemeClr>
                </a:solidFill>
              </a:rPr>
              <a:t>ernyataan</a:t>
            </a:r>
            <a:r>
              <a:rPr lang="en-US" sz="1600" dirty="0" smtClean="0">
                <a:solidFill>
                  <a:schemeClr val="accent6">
                    <a:lumMod val="75000"/>
                  </a:schemeClr>
                </a:solidFill>
              </a:rPr>
              <a:t> </a:t>
            </a:r>
            <a:r>
              <a:rPr lang="en-US" sz="1600" dirty="0" err="1">
                <a:solidFill>
                  <a:schemeClr val="accent6">
                    <a:lumMod val="75000"/>
                  </a:schemeClr>
                </a:solidFill>
              </a:rPr>
              <a:t>T</a:t>
            </a:r>
            <a:r>
              <a:rPr lang="en-US" sz="1600" dirty="0" err="1" smtClean="0">
                <a:solidFill>
                  <a:schemeClr val="accent6">
                    <a:lumMod val="75000"/>
                  </a:schemeClr>
                </a:solidFill>
              </a:rPr>
              <a:t>idak</a:t>
            </a:r>
            <a:r>
              <a:rPr lang="en-US" sz="1600" dirty="0" smtClean="0">
                <a:solidFill>
                  <a:schemeClr val="accent6">
                    <a:lumMod val="75000"/>
                  </a:schemeClr>
                </a:solidFill>
              </a:rPr>
              <a:t> </a:t>
            </a:r>
            <a:r>
              <a:rPr lang="en-US" sz="1600" dirty="0" err="1">
                <a:solidFill>
                  <a:schemeClr val="accent6">
                    <a:lumMod val="75000"/>
                  </a:schemeClr>
                </a:solidFill>
              </a:rPr>
              <a:t>S</a:t>
            </a:r>
            <a:r>
              <a:rPr lang="en-US" sz="1600" dirty="0" err="1" smtClean="0">
                <a:solidFill>
                  <a:schemeClr val="accent6">
                    <a:lumMod val="75000"/>
                  </a:schemeClr>
                </a:solidFill>
              </a:rPr>
              <a:t>edang</a:t>
            </a:r>
            <a:r>
              <a:rPr lang="en-US" sz="1600" dirty="0" smtClean="0">
                <a:solidFill>
                  <a:schemeClr val="accent6">
                    <a:lumMod val="75000"/>
                  </a:schemeClr>
                </a:solidFill>
              </a:rPr>
              <a:t> </a:t>
            </a:r>
            <a:r>
              <a:rPr lang="en-US" sz="1600" dirty="0" err="1">
                <a:solidFill>
                  <a:schemeClr val="accent6">
                    <a:lumMod val="75000"/>
                  </a:schemeClr>
                </a:solidFill>
              </a:rPr>
              <a:t>M</a:t>
            </a:r>
            <a:r>
              <a:rPr lang="en-US" sz="1600" dirty="0" err="1" smtClean="0">
                <a:solidFill>
                  <a:schemeClr val="accent6">
                    <a:lumMod val="75000"/>
                  </a:schemeClr>
                </a:solidFill>
              </a:rPr>
              <a:t>enjalani</a:t>
            </a:r>
            <a:r>
              <a:rPr lang="en-US" sz="1600" dirty="0" smtClean="0">
                <a:solidFill>
                  <a:schemeClr val="accent6">
                    <a:lumMod val="75000"/>
                  </a:schemeClr>
                </a:solidFill>
              </a:rPr>
              <a:t> Proses </a:t>
            </a:r>
            <a:r>
              <a:rPr lang="en-US" sz="1600" dirty="0" err="1">
                <a:solidFill>
                  <a:schemeClr val="accent6">
                    <a:lumMod val="75000"/>
                  </a:schemeClr>
                </a:solidFill>
              </a:rPr>
              <a:t>P</a:t>
            </a:r>
            <a:r>
              <a:rPr lang="en-US" sz="1600" dirty="0" err="1" smtClean="0">
                <a:solidFill>
                  <a:schemeClr val="accent6">
                    <a:lumMod val="75000"/>
                  </a:schemeClr>
                </a:solidFill>
              </a:rPr>
              <a:t>idana</a:t>
            </a:r>
            <a:r>
              <a:rPr lang="en-US" sz="1600" dirty="0" smtClean="0">
                <a:solidFill>
                  <a:schemeClr val="accent6">
                    <a:lumMod val="75000"/>
                  </a:schemeClr>
                </a:solidFill>
              </a:rPr>
              <a:t> </a:t>
            </a:r>
            <a:r>
              <a:rPr lang="en-US" sz="1600" dirty="0" err="1">
                <a:solidFill>
                  <a:schemeClr val="accent6">
                    <a:lumMod val="75000"/>
                  </a:schemeClr>
                </a:solidFill>
              </a:rPr>
              <a:t>A</a:t>
            </a:r>
            <a:r>
              <a:rPr lang="en-US" sz="1600" dirty="0" err="1" smtClean="0">
                <a:solidFill>
                  <a:schemeClr val="accent6">
                    <a:lumMod val="75000"/>
                  </a:schemeClr>
                </a:solidFill>
              </a:rPr>
              <a:t>tau</a:t>
            </a:r>
            <a:r>
              <a:rPr lang="en-US" sz="1600" dirty="0" smtClean="0">
                <a:solidFill>
                  <a:schemeClr val="accent6">
                    <a:lumMod val="75000"/>
                  </a:schemeClr>
                </a:solidFill>
              </a:rPr>
              <a:t> </a:t>
            </a:r>
            <a:r>
              <a:rPr lang="en-US" sz="1600" dirty="0" err="1">
                <a:solidFill>
                  <a:schemeClr val="accent6">
                    <a:lumMod val="75000"/>
                  </a:schemeClr>
                </a:solidFill>
              </a:rPr>
              <a:t>P</a:t>
            </a:r>
            <a:r>
              <a:rPr lang="en-US" sz="1600" dirty="0" err="1" smtClean="0">
                <a:solidFill>
                  <a:schemeClr val="accent6">
                    <a:lumMod val="75000"/>
                  </a:schemeClr>
                </a:solidFill>
              </a:rPr>
              <a:t>ernah</a:t>
            </a:r>
            <a:r>
              <a:rPr lang="en-US" sz="1600" dirty="0" smtClean="0">
                <a:solidFill>
                  <a:schemeClr val="accent6">
                    <a:lumMod val="75000"/>
                  </a:schemeClr>
                </a:solidFill>
              </a:rPr>
              <a:t> </a:t>
            </a:r>
            <a:r>
              <a:rPr lang="en-US" sz="1600" dirty="0" err="1">
                <a:solidFill>
                  <a:schemeClr val="accent6">
                    <a:lumMod val="75000"/>
                  </a:schemeClr>
                </a:solidFill>
              </a:rPr>
              <a:t>D</a:t>
            </a:r>
            <a:r>
              <a:rPr lang="en-US" sz="1600" dirty="0" err="1" smtClean="0">
                <a:solidFill>
                  <a:schemeClr val="accent6">
                    <a:lumMod val="75000"/>
                  </a:schemeClr>
                </a:solidFill>
              </a:rPr>
              <a:t>ipidana</a:t>
            </a:r>
            <a:r>
              <a:rPr lang="en-US" sz="1600" dirty="0" smtClean="0">
                <a:solidFill>
                  <a:schemeClr val="accent6">
                    <a:lumMod val="75000"/>
                  </a:schemeClr>
                </a:solidFill>
              </a:rPr>
              <a:t> </a:t>
            </a:r>
            <a:r>
              <a:rPr lang="en-US" sz="1600" dirty="0" err="1">
                <a:solidFill>
                  <a:schemeClr val="accent6">
                    <a:lumMod val="75000"/>
                  </a:schemeClr>
                </a:solidFill>
              </a:rPr>
              <a:t>P</a:t>
            </a:r>
            <a:r>
              <a:rPr lang="en-US" sz="1600" dirty="0" err="1" smtClean="0">
                <a:solidFill>
                  <a:schemeClr val="accent6">
                    <a:lumMod val="75000"/>
                  </a:schemeClr>
                </a:solidFill>
              </a:rPr>
              <a:t>enjara</a:t>
            </a:r>
            <a:r>
              <a:rPr lang="en-US" sz="1600" dirty="0" smtClean="0">
                <a:solidFill>
                  <a:schemeClr val="accent6">
                    <a:lumMod val="75000"/>
                  </a:schemeClr>
                </a:solidFill>
              </a:rPr>
              <a:t> </a:t>
            </a:r>
            <a:r>
              <a:rPr lang="en-US" sz="1600" dirty="0" err="1">
                <a:solidFill>
                  <a:schemeClr val="accent6">
                    <a:lumMod val="75000"/>
                  </a:schemeClr>
                </a:solidFill>
              </a:rPr>
              <a:t>B</a:t>
            </a:r>
            <a:r>
              <a:rPr lang="en-US" sz="1600" dirty="0" err="1" smtClean="0">
                <a:solidFill>
                  <a:schemeClr val="accent6">
                    <a:lumMod val="75000"/>
                  </a:schemeClr>
                </a:solidFill>
              </a:rPr>
              <a:t>erdasarkan</a:t>
            </a:r>
            <a:r>
              <a:rPr lang="en-US" sz="1600" dirty="0" smtClean="0">
                <a:solidFill>
                  <a:schemeClr val="accent6">
                    <a:lumMod val="75000"/>
                  </a:schemeClr>
                </a:solidFill>
              </a:rPr>
              <a:t> </a:t>
            </a:r>
            <a:r>
              <a:rPr lang="en-US" sz="1600" dirty="0" err="1">
                <a:solidFill>
                  <a:schemeClr val="accent6">
                    <a:lumMod val="75000"/>
                  </a:schemeClr>
                </a:solidFill>
              </a:rPr>
              <a:t>P</a:t>
            </a:r>
            <a:r>
              <a:rPr lang="en-US" sz="1600" dirty="0" err="1" smtClean="0">
                <a:solidFill>
                  <a:schemeClr val="accent6">
                    <a:lumMod val="75000"/>
                  </a:schemeClr>
                </a:solidFill>
              </a:rPr>
              <a:t>utusan</a:t>
            </a:r>
            <a:r>
              <a:rPr lang="en-US" sz="1600" dirty="0" smtClean="0">
                <a:solidFill>
                  <a:schemeClr val="accent6">
                    <a:lumMod val="75000"/>
                  </a:schemeClr>
                </a:solidFill>
              </a:rPr>
              <a:t> </a:t>
            </a:r>
            <a:r>
              <a:rPr lang="en-US" sz="1600" dirty="0" err="1">
                <a:solidFill>
                  <a:schemeClr val="accent6">
                    <a:lumMod val="75000"/>
                  </a:schemeClr>
                </a:solidFill>
              </a:rPr>
              <a:t>P</a:t>
            </a:r>
            <a:r>
              <a:rPr lang="en-US" sz="1600" dirty="0" err="1" smtClean="0">
                <a:solidFill>
                  <a:schemeClr val="accent6">
                    <a:lumMod val="75000"/>
                  </a:schemeClr>
                </a:solidFill>
              </a:rPr>
              <a:t>engadilan</a:t>
            </a:r>
            <a:r>
              <a:rPr lang="en-US" sz="1600" dirty="0" smtClean="0">
                <a:solidFill>
                  <a:schemeClr val="accent6">
                    <a:lumMod val="75000"/>
                  </a:schemeClr>
                </a:solidFill>
              </a:rPr>
              <a:t> Yang </a:t>
            </a:r>
            <a:r>
              <a:rPr lang="en-US" sz="1600" dirty="0" err="1" smtClean="0">
                <a:solidFill>
                  <a:schemeClr val="accent6">
                    <a:lumMod val="75000"/>
                  </a:schemeClr>
                </a:solidFill>
              </a:rPr>
              <a:t>Telah</a:t>
            </a:r>
            <a:r>
              <a:rPr lang="en-US" sz="1600" dirty="0" smtClean="0">
                <a:solidFill>
                  <a:schemeClr val="accent6">
                    <a:lumMod val="75000"/>
                  </a:schemeClr>
                </a:solidFill>
              </a:rPr>
              <a:t> </a:t>
            </a:r>
            <a:r>
              <a:rPr lang="en-US" sz="1600" dirty="0" err="1">
                <a:solidFill>
                  <a:schemeClr val="accent6">
                    <a:lumMod val="75000"/>
                  </a:schemeClr>
                </a:solidFill>
              </a:rPr>
              <a:t>B</a:t>
            </a:r>
            <a:r>
              <a:rPr lang="en-US" sz="1600" dirty="0" err="1" smtClean="0">
                <a:solidFill>
                  <a:schemeClr val="accent6">
                    <a:lumMod val="75000"/>
                  </a:schemeClr>
                </a:solidFill>
              </a:rPr>
              <a:t>erkekuatan</a:t>
            </a:r>
            <a:r>
              <a:rPr lang="en-US" sz="1600" dirty="0" smtClean="0">
                <a:solidFill>
                  <a:schemeClr val="accent6">
                    <a:lumMod val="75000"/>
                  </a:schemeClr>
                </a:solidFill>
              </a:rPr>
              <a:t> </a:t>
            </a:r>
            <a:r>
              <a:rPr lang="en-US" sz="1600" dirty="0" err="1" smtClean="0">
                <a:solidFill>
                  <a:schemeClr val="accent6">
                    <a:lumMod val="75000"/>
                  </a:schemeClr>
                </a:solidFill>
              </a:rPr>
              <a:t>Hukum</a:t>
            </a:r>
            <a:r>
              <a:rPr lang="en-US" sz="1600" dirty="0" smtClean="0"/>
              <a:t> </a:t>
            </a:r>
            <a:r>
              <a:rPr lang="en-US" sz="1600" dirty="0" err="1" smtClean="0">
                <a:solidFill>
                  <a:schemeClr val="accent6">
                    <a:lumMod val="75000"/>
                  </a:schemeClr>
                </a:solidFill>
                <a:hlinkClick r:id="rId4" action="ppaction://hlinkfile"/>
              </a:rPr>
              <a:t>Tetap</a:t>
            </a:r>
            <a:r>
              <a:rPr lang="en-US" sz="1600" dirty="0" smtClean="0"/>
              <a:t>;</a:t>
            </a:r>
          </a:p>
          <a:p>
            <a:pPr marL="342900" indent="-342900" algn="just">
              <a:buFont typeface="+mj-lt"/>
              <a:buAutoNum type="arabicPeriod"/>
            </a:pPr>
            <a:r>
              <a:rPr lang="en-ID" sz="1600" dirty="0" err="1" smtClean="0"/>
              <a:t>Surat</a:t>
            </a:r>
            <a:r>
              <a:rPr lang="en-ID" sz="1600" dirty="0" smtClean="0"/>
              <a:t> </a:t>
            </a:r>
            <a:r>
              <a:rPr lang="en-ID" sz="1600" dirty="0" err="1" smtClean="0"/>
              <a:t>Keputusan</a:t>
            </a:r>
            <a:r>
              <a:rPr lang="en-ID" sz="1600" dirty="0" smtClean="0"/>
              <a:t> </a:t>
            </a:r>
            <a:r>
              <a:rPr lang="en-ID" sz="1600" dirty="0" err="1" smtClean="0"/>
              <a:t>Jabatan</a:t>
            </a:r>
            <a:r>
              <a:rPr lang="en-ID" sz="1600" dirty="0" smtClean="0"/>
              <a:t> </a:t>
            </a:r>
            <a:r>
              <a:rPr lang="en-ID" sz="1600" dirty="0" err="1" smtClean="0"/>
              <a:t>Terakhir</a:t>
            </a:r>
            <a:r>
              <a:rPr lang="en-ID" sz="1600" dirty="0" smtClean="0"/>
              <a:t>;</a:t>
            </a:r>
            <a:endParaRPr lang="en-US" sz="1600" dirty="0" smtClean="0"/>
          </a:p>
          <a:p>
            <a:pPr marL="342900" indent="-342900" algn="just">
              <a:buFont typeface="+mj-lt"/>
              <a:buAutoNum type="arabicPeriod"/>
            </a:pPr>
            <a:r>
              <a:rPr lang="en-ID" sz="1600" dirty="0" err="1" smtClean="0"/>
              <a:t>Surat</a:t>
            </a:r>
            <a:r>
              <a:rPr lang="en-ID" sz="1600" dirty="0" smtClean="0"/>
              <a:t> </a:t>
            </a:r>
            <a:r>
              <a:rPr lang="en-ID" sz="1600" dirty="0" err="1" smtClean="0"/>
              <a:t>Keterangan</a:t>
            </a:r>
            <a:r>
              <a:rPr lang="en-ID" sz="1600" dirty="0" smtClean="0"/>
              <a:t> </a:t>
            </a:r>
            <a:r>
              <a:rPr lang="en-ID" sz="1600" dirty="0" err="1" smtClean="0"/>
              <a:t>Kejandaan</a:t>
            </a:r>
            <a:r>
              <a:rPr lang="en-ID" sz="1600" dirty="0" smtClean="0"/>
              <a:t>/</a:t>
            </a:r>
            <a:r>
              <a:rPr lang="en-ID" sz="1600" dirty="0" err="1" smtClean="0"/>
              <a:t>Kedudaan</a:t>
            </a:r>
            <a:r>
              <a:rPr lang="en-ID" sz="1600" dirty="0" smtClean="0"/>
              <a:t>/</a:t>
            </a:r>
            <a:r>
              <a:rPr lang="en-ID" sz="1600" dirty="0" err="1" smtClean="0"/>
              <a:t>Anak</a:t>
            </a:r>
            <a:r>
              <a:rPr lang="en-ID" sz="1600" dirty="0" smtClean="0"/>
              <a:t> </a:t>
            </a:r>
            <a:r>
              <a:rPr lang="en-ID" sz="1600" dirty="0" err="1" smtClean="0"/>
              <a:t>Kandung</a:t>
            </a:r>
            <a:r>
              <a:rPr lang="en-ID" sz="1600" dirty="0" smtClean="0"/>
              <a:t> </a:t>
            </a:r>
            <a:r>
              <a:rPr lang="en-ID" sz="1600" dirty="0" err="1" smtClean="0"/>
              <a:t>dibuat</a:t>
            </a:r>
            <a:r>
              <a:rPr lang="en-ID" sz="1600" dirty="0" smtClean="0"/>
              <a:t> </a:t>
            </a:r>
            <a:r>
              <a:rPr lang="en-ID" sz="1600" dirty="0" err="1" smtClean="0"/>
              <a:t>oleh</a:t>
            </a:r>
            <a:r>
              <a:rPr lang="en-ID" sz="1600" dirty="0" smtClean="0"/>
              <a:t> </a:t>
            </a:r>
            <a:r>
              <a:rPr lang="en-ID" sz="1600" dirty="0" err="1" smtClean="0"/>
              <a:t>Lurah</a:t>
            </a:r>
            <a:r>
              <a:rPr lang="en-ID" sz="1600" dirty="0" smtClean="0"/>
              <a:t>/</a:t>
            </a:r>
            <a:r>
              <a:rPr lang="en-ID" sz="1600" dirty="0" err="1" smtClean="0"/>
              <a:t>Camat</a:t>
            </a:r>
            <a:r>
              <a:rPr lang="en-ID" sz="1600" dirty="0" smtClean="0"/>
              <a:t> </a:t>
            </a:r>
            <a:r>
              <a:rPr lang="en-ID" sz="1600" dirty="0" err="1" smtClean="0"/>
              <a:t>setempat</a:t>
            </a:r>
            <a:r>
              <a:rPr lang="en-ID" sz="1600" dirty="0" smtClean="0"/>
              <a:t>;</a:t>
            </a:r>
          </a:p>
          <a:p>
            <a:pPr marL="342900" indent="-342900" algn="just">
              <a:buFont typeface="+mj-lt"/>
              <a:buAutoNum type="arabicPeriod"/>
            </a:pPr>
            <a:r>
              <a:rPr lang="en-ID" sz="1600" dirty="0" err="1" smtClean="0"/>
              <a:t>Surat</a:t>
            </a:r>
            <a:r>
              <a:rPr lang="en-ID" sz="1600" dirty="0" smtClean="0"/>
              <a:t> </a:t>
            </a:r>
            <a:r>
              <a:rPr lang="en-ID" sz="1600" dirty="0" err="1" smtClean="0"/>
              <a:t>Keterangan</a:t>
            </a:r>
            <a:r>
              <a:rPr lang="en-ID" sz="1600" dirty="0" smtClean="0"/>
              <a:t> </a:t>
            </a:r>
            <a:r>
              <a:rPr lang="en-ID" sz="1600" dirty="0" err="1" smtClean="0"/>
              <a:t>Kematian</a:t>
            </a:r>
            <a:r>
              <a:rPr lang="en-ID" sz="1600" dirty="0" smtClean="0"/>
              <a:t> </a:t>
            </a:r>
            <a:r>
              <a:rPr lang="en-ID" sz="1600" dirty="0" err="1" smtClean="0"/>
              <a:t>dibuat</a:t>
            </a:r>
            <a:r>
              <a:rPr lang="en-ID" sz="1600" dirty="0" smtClean="0"/>
              <a:t> </a:t>
            </a:r>
            <a:r>
              <a:rPr lang="en-ID" sz="1600" dirty="0" err="1" smtClean="0"/>
              <a:t>oleh</a:t>
            </a:r>
            <a:r>
              <a:rPr lang="en-ID" sz="1600" dirty="0" smtClean="0"/>
              <a:t> </a:t>
            </a:r>
            <a:r>
              <a:rPr lang="en-ID" sz="1600" dirty="0" err="1" smtClean="0"/>
              <a:t>Lurah</a:t>
            </a:r>
            <a:r>
              <a:rPr lang="en-ID" sz="1600" dirty="0" smtClean="0"/>
              <a:t>/</a:t>
            </a:r>
            <a:r>
              <a:rPr lang="en-ID" sz="1600" dirty="0" err="1" smtClean="0"/>
              <a:t>Camat</a:t>
            </a:r>
            <a:r>
              <a:rPr lang="en-ID" sz="1600" dirty="0" smtClean="0"/>
              <a:t> </a:t>
            </a:r>
            <a:r>
              <a:rPr lang="en-ID" sz="1600" dirty="0" err="1" smtClean="0"/>
              <a:t>setempat</a:t>
            </a:r>
            <a:r>
              <a:rPr lang="en-ID" sz="1600" dirty="0" smtClean="0"/>
              <a:t>;</a:t>
            </a:r>
          </a:p>
          <a:p>
            <a:pPr marL="342900" indent="-342900" algn="just">
              <a:buFont typeface="+mj-lt"/>
              <a:buAutoNum type="arabicPeriod"/>
            </a:pPr>
            <a:r>
              <a:rPr lang="en-ID" sz="1600" dirty="0" err="1" smtClean="0"/>
              <a:t>Hasil</a:t>
            </a:r>
            <a:r>
              <a:rPr lang="en-ID" sz="1600" dirty="0" smtClean="0"/>
              <a:t> </a:t>
            </a:r>
            <a:r>
              <a:rPr lang="en-ID" sz="1600" dirty="0" err="1" smtClean="0"/>
              <a:t>Pengujian</a:t>
            </a:r>
            <a:r>
              <a:rPr lang="en-ID" sz="1600" dirty="0" smtClean="0"/>
              <a:t> </a:t>
            </a:r>
            <a:r>
              <a:rPr lang="en-ID" sz="1600" dirty="0" err="1" smtClean="0"/>
              <a:t>Kesehatan</a:t>
            </a:r>
            <a:r>
              <a:rPr lang="en-ID" sz="1600" dirty="0" smtClean="0"/>
              <a:t> </a:t>
            </a:r>
            <a:r>
              <a:rPr lang="en-ID" sz="1600" dirty="0" err="1" smtClean="0"/>
              <a:t>dari</a:t>
            </a:r>
            <a:r>
              <a:rPr lang="en-ID" sz="1600" dirty="0" smtClean="0"/>
              <a:t> Tim </a:t>
            </a:r>
            <a:r>
              <a:rPr lang="en-ID" sz="1600" dirty="0" err="1" smtClean="0"/>
              <a:t>Pegujian</a:t>
            </a:r>
            <a:r>
              <a:rPr lang="en-ID" sz="1600" dirty="0" smtClean="0"/>
              <a:t> </a:t>
            </a:r>
            <a:r>
              <a:rPr lang="en-ID" sz="1600" dirty="0" err="1" smtClean="0"/>
              <a:t>Kesehatan</a:t>
            </a:r>
            <a:r>
              <a:rPr lang="en-ID" sz="1600" dirty="0" smtClean="0"/>
              <a:t> </a:t>
            </a:r>
            <a:r>
              <a:rPr lang="en-ID" sz="1600" dirty="0" err="1" smtClean="0"/>
              <a:t>bagi</a:t>
            </a:r>
            <a:r>
              <a:rPr lang="en-ID" sz="1600" dirty="0" smtClean="0"/>
              <a:t> </a:t>
            </a:r>
            <a:r>
              <a:rPr lang="en-ID" sz="1600" dirty="0" smtClean="0">
                <a:hlinkClick r:id="rId5" action="ppaction://hlinkfile"/>
              </a:rPr>
              <a:t>ASN</a:t>
            </a:r>
            <a:r>
              <a:rPr lang="en-ID" sz="1600" dirty="0" smtClean="0"/>
              <a:t>.</a:t>
            </a:r>
            <a:endParaRPr lang="en-US" sz="1600" dirty="0" smtClean="0"/>
          </a:p>
          <a:p>
            <a:pPr marL="342900" indent="-342900" algn="just">
              <a:buFont typeface="+mj-lt"/>
              <a:buAutoNum type="arabicPeriod"/>
            </a:pPr>
            <a:endParaRPr lang="en-US" dirty="0" smtClean="0"/>
          </a:p>
          <a:p>
            <a:pPr marL="342900" indent="-342900" algn="just">
              <a:buFont typeface="+mj-lt"/>
              <a:buAutoNum type="arabicPeriod"/>
            </a:pPr>
            <a:endParaRPr lang="en-ID" dirty="0" smtClean="0"/>
          </a:p>
          <a:p>
            <a:pPr marL="342900" indent="-342900" algn="just">
              <a:buFont typeface="+mj-lt"/>
              <a:buAutoNum type="arabicPeriod"/>
            </a:pPr>
            <a:endParaRPr lang="id-ID" dirty="0"/>
          </a:p>
        </p:txBody>
      </p:sp>
    </p:spTree>
    <p:extLst>
      <p:ext uri="{BB962C8B-B14F-4D97-AF65-F5344CB8AC3E}">
        <p14:creationId xmlns:p14="http://schemas.microsoft.com/office/powerpoint/2010/main" val="929141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1052736"/>
            <a:ext cx="7920880" cy="57606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ctr"/>
            <a:r>
              <a:rPr lang="en-ID" b="1" dirty="0" err="1" smtClean="0">
                <a:solidFill>
                  <a:schemeClr val="tx1"/>
                </a:solidFill>
                <a:latin typeface="Arial" pitchFamily="34" charset="0"/>
                <a:cs typeface="Arial" pitchFamily="34" charset="0"/>
              </a:rPr>
              <a:t>Permasalahan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Teknis</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Pemberhentian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dan</a:t>
            </a:r>
            <a:r>
              <a:rPr lang="en-ID" b="1" dirty="0" smtClean="0">
                <a:solidFill>
                  <a:schemeClr val="tx1"/>
                </a:solidFill>
                <a:latin typeface="Arial" pitchFamily="34" charset="0"/>
                <a:cs typeface="Arial" pitchFamily="34" charset="0"/>
              </a:rPr>
              <a:t> </a:t>
            </a:r>
            <a:r>
              <a:rPr lang="en-ID" b="1" dirty="0" err="1" smtClean="0">
                <a:solidFill>
                  <a:schemeClr val="tx1"/>
                </a:solidFill>
                <a:latin typeface="Arial" pitchFamily="34" charset="0"/>
                <a:cs typeface="Arial" pitchFamily="34" charset="0"/>
              </a:rPr>
              <a:t>Pemensiunan</a:t>
            </a:r>
            <a:endParaRPr lang="id-ID" b="1" dirty="0">
              <a:solidFill>
                <a:schemeClr val="tx1"/>
              </a:solidFill>
              <a:latin typeface="Arial" pitchFamily="34" charset="0"/>
              <a:cs typeface="Arial" pitchFamily="34" charset="0"/>
            </a:endParaRPr>
          </a:p>
          <a:p>
            <a:pPr algn="ctr"/>
            <a:endParaRPr lang="id-ID" dirty="0"/>
          </a:p>
        </p:txBody>
      </p:sp>
      <p:sp>
        <p:nvSpPr>
          <p:cNvPr id="8" name="Rounded Rectangle 7"/>
          <p:cNvSpPr/>
          <p:nvPr/>
        </p:nvSpPr>
        <p:spPr>
          <a:xfrm>
            <a:off x="379535" y="2348880"/>
            <a:ext cx="8440937" cy="295232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342900" indent="-342900" algn="just">
              <a:buFont typeface="+mj-lt"/>
              <a:buAutoNum type="arabicPeriod"/>
            </a:pPr>
            <a:endParaRPr lang="en-ID" sz="1600" dirty="0" smtClean="0"/>
          </a:p>
          <a:p>
            <a:pPr marL="342900" indent="-342900" algn="just">
              <a:buFont typeface="+mj-lt"/>
              <a:buAutoNum type="arabicPeriod"/>
            </a:pPr>
            <a:endParaRPr lang="en-ID" sz="1600" dirty="0"/>
          </a:p>
          <a:p>
            <a:pPr marL="342900" indent="-342900" algn="just">
              <a:buFont typeface="+mj-lt"/>
              <a:buAutoNum type="arabicPeriod"/>
            </a:pPr>
            <a:endParaRPr lang="en-ID" sz="1600" dirty="0" smtClean="0"/>
          </a:p>
          <a:p>
            <a:pPr marL="342900" indent="-342900" algn="just">
              <a:buFont typeface="+mj-lt"/>
              <a:buAutoNum type="arabicPeriod"/>
            </a:pPr>
            <a:r>
              <a:rPr lang="en-ID" sz="2000" b="1" dirty="0" smtClean="0">
                <a:solidFill>
                  <a:schemeClr val="tx1"/>
                </a:solidFill>
                <a:latin typeface="Arial" pitchFamily="34" charset="0"/>
                <a:cs typeface="Arial" pitchFamily="34" charset="0"/>
              </a:rPr>
              <a:t>D</a:t>
            </a:r>
            <a:r>
              <a:rPr lang="id-ID" sz="2000" b="1" dirty="0" smtClean="0">
                <a:solidFill>
                  <a:schemeClr val="tx1"/>
                </a:solidFill>
                <a:latin typeface="Arial" pitchFamily="34" charset="0"/>
                <a:cs typeface="Arial" pitchFamily="34" charset="0"/>
              </a:rPr>
              <a:t>ata </a:t>
            </a:r>
            <a:r>
              <a:rPr lang="en-ID" sz="2000" b="1" dirty="0" smtClean="0">
                <a:solidFill>
                  <a:schemeClr val="tx1"/>
                </a:solidFill>
                <a:latin typeface="Arial" pitchFamily="34" charset="0"/>
                <a:cs typeface="Arial" pitchFamily="34" charset="0"/>
              </a:rPr>
              <a:t>ASN</a:t>
            </a:r>
            <a:r>
              <a:rPr lang="id-ID" sz="2000" b="1" dirty="0" smtClean="0">
                <a:solidFill>
                  <a:schemeClr val="tx1"/>
                </a:solidFill>
                <a:latin typeface="Arial" pitchFamily="34" charset="0"/>
                <a:cs typeface="Arial" pitchFamily="34" charset="0"/>
              </a:rPr>
              <a:t> </a:t>
            </a:r>
            <a:r>
              <a:rPr lang="en-ID" sz="2000" b="1" dirty="0">
                <a:solidFill>
                  <a:schemeClr val="tx1"/>
                </a:solidFill>
                <a:latin typeface="Arial" pitchFamily="34" charset="0"/>
                <a:cs typeface="Arial" pitchFamily="34" charset="0"/>
              </a:rPr>
              <a:t>y</a:t>
            </a:r>
            <a:r>
              <a:rPr lang="id-ID" sz="2000" b="1" dirty="0" smtClean="0">
                <a:solidFill>
                  <a:schemeClr val="tx1"/>
                </a:solidFill>
                <a:latin typeface="Arial" pitchFamily="34" charset="0"/>
                <a:cs typeface="Arial" pitchFamily="34" charset="0"/>
              </a:rPr>
              <a:t>ang diusulkan tidak valid/tidak up date pada </a:t>
            </a:r>
            <a:r>
              <a:rPr lang="en-ID" sz="2000" b="1" dirty="0" smtClean="0">
                <a:solidFill>
                  <a:schemeClr val="tx1"/>
                </a:solidFill>
                <a:latin typeface="Arial" pitchFamily="34" charset="0"/>
                <a:cs typeface="Arial" pitchFamily="34" charset="0"/>
              </a:rPr>
              <a:t>S</a:t>
            </a:r>
            <a:r>
              <a:rPr lang="id-ID" sz="2000" b="1" dirty="0" smtClean="0">
                <a:solidFill>
                  <a:schemeClr val="tx1"/>
                </a:solidFill>
                <a:latin typeface="Arial" pitchFamily="34" charset="0"/>
                <a:cs typeface="Arial" pitchFamily="34" charset="0"/>
              </a:rPr>
              <a:t>istem </a:t>
            </a:r>
            <a:r>
              <a:rPr lang="en-ID" sz="2000" b="1" dirty="0">
                <a:solidFill>
                  <a:schemeClr val="tx1"/>
                </a:solidFill>
                <a:latin typeface="Arial" pitchFamily="34" charset="0"/>
                <a:cs typeface="Arial" pitchFamily="34" charset="0"/>
              </a:rPr>
              <a:t>A</a:t>
            </a:r>
            <a:r>
              <a:rPr lang="id-ID" sz="2000" b="1" dirty="0" smtClean="0">
                <a:solidFill>
                  <a:schemeClr val="tx1"/>
                </a:solidFill>
                <a:latin typeface="Arial" pitchFamily="34" charset="0"/>
                <a:cs typeface="Arial" pitchFamily="34" charset="0"/>
              </a:rPr>
              <a:t>plikasi </a:t>
            </a:r>
            <a:r>
              <a:rPr lang="en-ID" sz="2000" b="1" dirty="0">
                <a:solidFill>
                  <a:schemeClr val="tx1"/>
                </a:solidFill>
                <a:latin typeface="Arial" pitchFamily="34" charset="0"/>
                <a:cs typeface="Arial" pitchFamily="34" charset="0"/>
              </a:rPr>
              <a:t>P</a:t>
            </a:r>
            <a:r>
              <a:rPr lang="id-ID" sz="2000" b="1" dirty="0" smtClean="0">
                <a:solidFill>
                  <a:schemeClr val="tx1"/>
                </a:solidFill>
                <a:latin typeface="Arial" pitchFamily="34" charset="0"/>
                <a:cs typeface="Arial" pitchFamily="34" charset="0"/>
              </a:rPr>
              <a:t>elayanan </a:t>
            </a:r>
            <a:r>
              <a:rPr lang="en-ID" sz="2000" b="1" dirty="0" smtClean="0">
                <a:solidFill>
                  <a:schemeClr val="tx1"/>
                </a:solidFill>
                <a:latin typeface="Arial" pitchFamily="34" charset="0"/>
                <a:cs typeface="Arial" pitchFamily="34" charset="0"/>
              </a:rPr>
              <a:t>K</a:t>
            </a:r>
            <a:r>
              <a:rPr lang="id-ID" sz="2000" b="1" dirty="0" smtClean="0">
                <a:solidFill>
                  <a:schemeClr val="tx1"/>
                </a:solidFill>
                <a:latin typeface="Arial" pitchFamily="34" charset="0"/>
                <a:cs typeface="Arial" pitchFamily="34" charset="0"/>
              </a:rPr>
              <a:t>epegawaian (</a:t>
            </a:r>
            <a:r>
              <a:rPr lang="en-ID" sz="2000" b="1" dirty="0" smtClean="0">
                <a:solidFill>
                  <a:schemeClr val="tx1"/>
                </a:solidFill>
                <a:latin typeface="Arial" pitchFamily="34" charset="0"/>
                <a:cs typeface="Arial" pitchFamily="34" charset="0"/>
              </a:rPr>
              <a:t>SAPK</a:t>
            </a:r>
            <a:r>
              <a:rPr lang="id-ID" sz="2000" b="1" dirty="0" smtClean="0">
                <a:solidFill>
                  <a:schemeClr val="tx1"/>
                </a:solidFill>
                <a:latin typeface="Arial" pitchFamily="34" charset="0"/>
                <a:cs typeface="Arial" pitchFamily="34" charset="0"/>
              </a:rPr>
              <a:t>)</a:t>
            </a:r>
            <a:r>
              <a:rPr lang="en-ID" sz="2000" dirty="0" smtClean="0"/>
              <a:t>;</a:t>
            </a:r>
          </a:p>
          <a:p>
            <a:pPr marL="342900" indent="-342900" algn="just">
              <a:buFont typeface="+mj-lt"/>
              <a:buAutoNum type="arabicPeriod"/>
            </a:pPr>
            <a:r>
              <a:rPr lang="en-ID" sz="2000" b="1" dirty="0">
                <a:solidFill>
                  <a:schemeClr val="tx1"/>
                </a:solidFill>
                <a:latin typeface="Arial" pitchFamily="34" charset="0"/>
                <a:cs typeface="Arial" pitchFamily="34" charset="0"/>
              </a:rPr>
              <a:t>T</a:t>
            </a:r>
            <a:r>
              <a:rPr lang="id-ID" sz="2000" b="1" dirty="0" smtClean="0">
                <a:solidFill>
                  <a:schemeClr val="tx1"/>
                </a:solidFill>
                <a:latin typeface="Arial" pitchFamily="34" charset="0"/>
                <a:cs typeface="Arial" pitchFamily="34" charset="0"/>
              </a:rPr>
              <a:t>erlambat dalam mengajukan usul pensiun</a:t>
            </a:r>
            <a:r>
              <a:rPr lang="en-ID" sz="2000" b="1" dirty="0" smtClean="0">
                <a:solidFill>
                  <a:schemeClr val="tx1"/>
                </a:solidFill>
                <a:latin typeface="Arial" pitchFamily="34" charset="0"/>
                <a:cs typeface="Arial" pitchFamily="34" charset="0"/>
              </a:rPr>
              <a:t>;</a:t>
            </a:r>
            <a:endParaRPr lang="id-ID" sz="2000" b="1" dirty="0">
              <a:solidFill>
                <a:schemeClr val="tx1"/>
              </a:solidFill>
              <a:latin typeface="Arial" pitchFamily="34" charset="0"/>
              <a:cs typeface="Arial" pitchFamily="34" charset="0"/>
            </a:endParaRPr>
          </a:p>
          <a:p>
            <a:pPr marL="342900" indent="-342900" algn="just">
              <a:buFont typeface="+mj-lt"/>
              <a:buAutoNum type="arabicPeriod"/>
            </a:pPr>
            <a:r>
              <a:rPr lang="en-ID" sz="2000" b="1" dirty="0">
                <a:solidFill>
                  <a:schemeClr val="tx1"/>
                </a:solidFill>
                <a:latin typeface="Arial" pitchFamily="34" charset="0"/>
                <a:cs typeface="Arial" pitchFamily="34" charset="0"/>
              </a:rPr>
              <a:t>D</a:t>
            </a:r>
            <a:r>
              <a:rPr lang="id-ID" sz="2000" b="1" dirty="0" smtClean="0">
                <a:solidFill>
                  <a:schemeClr val="tx1"/>
                </a:solidFill>
                <a:latin typeface="Arial" pitchFamily="34" charset="0"/>
                <a:cs typeface="Arial" pitchFamily="34" charset="0"/>
              </a:rPr>
              <a:t>okumen </a:t>
            </a:r>
            <a:r>
              <a:rPr lang="id-ID" sz="2000" b="1" dirty="0" smtClean="0">
                <a:solidFill>
                  <a:schemeClr val="tx1"/>
                </a:solidFill>
                <a:latin typeface="Arial" pitchFamily="34" charset="0"/>
                <a:cs typeface="Arial" pitchFamily="34" charset="0"/>
                <a:hlinkClick r:id="rId2" action="ppaction://hlinkfile"/>
              </a:rPr>
              <a:t>persyaratan</a:t>
            </a:r>
            <a:r>
              <a:rPr lang="id-ID" sz="2000" b="1" dirty="0" smtClean="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hlinkClick r:id="rId3" action="ppaction://hlinkfile"/>
              </a:rPr>
              <a:t>usul</a:t>
            </a:r>
            <a:r>
              <a:rPr lang="id-ID" sz="2000" b="1" dirty="0" smtClean="0">
                <a:solidFill>
                  <a:schemeClr val="tx1"/>
                </a:solidFill>
                <a:latin typeface="Arial" pitchFamily="34" charset="0"/>
                <a:cs typeface="Arial" pitchFamily="34" charset="0"/>
              </a:rPr>
              <a:t> tidak lengkap</a:t>
            </a:r>
            <a:r>
              <a:rPr lang="en-ID" sz="2000" dirty="0" smtClean="0"/>
              <a:t>;</a:t>
            </a:r>
          </a:p>
          <a:p>
            <a:pPr marL="342900" indent="-342900" algn="just">
              <a:buFont typeface="+mj-lt"/>
              <a:buAutoNum type="arabicPeriod"/>
            </a:pPr>
            <a:r>
              <a:rPr lang="en-ID" sz="2000" b="1" dirty="0" smtClean="0">
                <a:solidFill>
                  <a:schemeClr val="tx1"/>
                </a:solidFill>
                <a:latin typeface="Arial" pitchFamily="34" charset="0"/>
                <a:cs typeface="Arial" pitchFamily="34" charset="0"/>
              </a:rPr>
              <a:t>A</a:t>
            </a:r>
            <a:r>
              <a:rPr lang="id-ID" sz="2000" b="1" dirty="0" smtClean="0">
                <a:solidFill>
                  <a:schemeClr val="tx1"/>
                </a:solidFill>
                <a:latin typeface="Arial" pitchFamily="34" charset="0"/>
                <a:cs typeface="Arial" pitchFamily="34" charset="0"/>
              </a:rPr>
              <a:t>lih jabatan tidak sesuai dengan ketentuan</a:t>
            </a:r>
            <a:r>
              <a:rPr lang="en-ID" sz="2000" b="1" dirty="0" smtClean="0">
                <a:solidFill>
                  <a:schemeClr val="tx1"/>
                </a:solidFill>
                <a:latin typeface="Arial" pitchFamily="34" charset="0"/>
                <a:cs typeface="Arial" pitchFamily="34" charset="0"/>
              </a:rPr>
              <a:t>;</a:t>
            </a:r>
          </a:p>
          <a:p>
            <a:pPr algn="just"/>
            <a:endParaRPr lang="en-US" sz="1600" dirty="0" smtClean="0"/>
          </a:p>
          <a:p>
            <a:pPr marL="342900" indent="-342900" algn="just">
              <a:buFont typeface="+mj-lt"/>
              <a:buAutoNum type="arabicPeriod"/>
            </a:pPr>
            <a:endParaRPr lang="en-US" dirty="0" smtClean="0"/>
          </a:p>
          <a:p>
            <a:pPr marL="342900" indent="-342900" algn="just">
              <a:buFont typeface="+mj-lt"/>
              <a:buAutoNum type="arabicPeriod"/>
            </a:pPr>
            <a:endParaRPr lang="en-ID" dirty="0" smtClean="0"/>
          </a:p>
          <a:p>
            <a:pPr marL="342900" indent="-342900" algn="just">
              <a:buFont typeface="+mj-lt"/>
              <a:buAutoNum type="arabicPeriod"/>
            </a:pPr>
            <a:endParaRPr lang="id-ID" dirty="0"/>
          </a:p>
        </p:txBody>
      </p:sp>
    </p:spTree>
    <p:extLst>
      <p:ext uri="{BB962C8B-B14F-4D97-AF65-F5344CB8AC3E}">
        <p14:creationId xmlns:p14="http://schemas.microsoft.com/office/powerpoint/2010/main" val="373012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916832"/>
            <a:ext cx="5966666" cy="2423346"/>
          </a:xfrm>
        </p:spPr>
        <p:txBody>
          <a:bodyPr/>
          <a:lstStyle/>
          <a:p>
            <a:pPr marL="0" indent="0" algn="ctr">
              <a:buNone/>
            </a:pPr>
            <a:r>
              <a:rPr lang="en-ID" sz="6600" dirty="0" smtClean="0">
                <a:ln w="12700">
                  <a:solidFill>
                    <a:schemeClr val="tx2">
                      <a:lumMod val="75000"/>
                    </a:schemeClr>
                  </a:solidFill>
                  <a:prstDash val="solid"/>
                </a:ln>
                <a:pattFill prst="dkUpDiag">
                  <a:fgClr>
                    <a:schemeClr val="tx2"/>
                  </a:fgClr>
                  <a:bgClr>
                    <a:schemeClr val="tx2">
                      <a:lumMod val="20000"/>
                      <a:lumOff val="80000"/>
                    </a:schemeClr>
                  </a:bgClr>
                </a:pattFill>
                <a:effectLst>
                  <a:glow rad="101600">
                    <a:schemeClr val="accent6">
                      <a:satMod val="175000"/>
                      <a:alpha val="40000"/>
                    </a:schemeClr>
                  </a:glow>
                  <a:outerShdw dist="38100" dir="2640000" algn="bl" rotWithShape="0">
                    <a:schemeClr val="tx2">
                      <a:lumMod val="75000"/>
                    </a:schemeClr>
                  </a:outerShdw>
                </a:effectLst>
              </a:rPr>
              <a:t>TERIMA KASIH</a:t>
            </a:r>
            <a:r>
              <a:rPr lang="id-ID" sz="6600" dirty="0" smtClean="0">
                <a:ln w="12700">
                  <a:solidFill>
                    <a:schemeClr val="tx2">
                      <a:lumMod val="75000"/>
                    </a:schemeClr>
                  </a:solidFill>
                  <a:prstDash val="solid"/>
                </a:ln>
                <a:pattFill prst="dkUpDiag">
                  <a:fgClr>
                    <a:schemeClr val="tx2"/>
                  </a:fgClr>
                  <a:bgClr>
                    <a:schemeClr val="tx2">
                      <a:lumMod val="20000"/>
                      <a:lumOff val="80000"/>
                    </a:schemeClr>
                  </a:bgClr>
                </a:pattFill>
                <a:effectLst>
                  <a:glow rad="101600">
                    <a:schemeClr val="accent6">
                      <a:satMod val="175000"/>
                      <a:alpha val="40000"/>
                    </a:schemeClr>
                  </a:glow>
                  <a:outerShdw dist="38100" dir="2640000" algn="bl" rotWithShape="0">
                    <a:schemeClr val="tx2">
                      <a:lumMod val="75000"/>
                    </a:schemeClr>
                  </a:outerShdw>
                </a:effectLst>
              </a:rPr>
              <a:t> </a:t>
            </a:r>
            <a:r>
              <a:rPr lang="id-ID" sz="6600" dirty="0" smtClean="0"/>
              <a:t/>
            </a:r>
            <a:br>
              <a:rPr lang="id-ID" sz="6600" dirty="0" smtClean="0"/>
            </a:br>
            <a:endParaRPr lang="id-ID" sz="6600" dirty="0"/>
          </a:p>
        </p:txBody>
      </p:sp>
    </p:spTree>
    <p:extLst>
      <p:ext uri="{BB962C8B-B14F-4D97-AF65-F5344CB8AC3E}">
        <p14:creationId xmlns:p14="http://schemas.microsoft.com/office/powerpoint/2010/main" val="178048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1000" fill="hold"/>
                                        <p:tgtEl>
                                          <p:spTgt spid="2"/>
                                        </p:tgtEl>
                                        <p:attrNameLst>
                                          <p:attrName>style.color</p:attrName>
                                        </p:attrNameLst>
                                      </p:cBhvr>
                                      <p:to>
                                        <p:clrVal>
                                          <a:schemeClr val="accent2"/>
                                        </p:clrVal>
                                      </p:to>
                                    </p:set>
                                    <p:set>
                                      <p:cBhvr>
                                        <p:cTn id="7" dur="1000" fill="hold"/>
                                        <p:tgtEl>
                                          <p:spTgt spid="2"/>
                                        </p:tgtEl>
                                        <p:attrNameLst>
                                          <p:attrName>fillcolor</p:attrName>
                                        </p:attrNameLst>
                                      </p:cBhvr>
                                      <p:to>
                                        <p:clrVal>
                                          <a:schemeClr val="accent2"/>
                                        </p:clrVal>
                                      </p:to>
                                    </p:set>
                                    <p:set>
                                      <p:cBhvr>
                                        <p:cTn id="8" dur="1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p:cNvSpPr>
            <a:spLocks noGrp="1"/>
          </p:cNvSpPr>
          <p:nvPr>
            <p:ph sz="quarter" idx="14"/>
          </p:nvPr>
        </p:nvSpPr>
        <p:spPr>
          <a:xfrm>
            <a:off x="5796136" y="404664"/>
            <a:ext cx="2520280" cy="136815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id-ID" dirty="0" smtClean="0"/>
              <a:t> Administrator </a:t>
            </a:r>
          </a:p>
          <a:p>
            <a:r>
              <a:rPr lang="id-ID" dirty="0"/>
              <a:t> </a:t>
            </a:r>
            <a:r>
              <a:rPr lang="id-ID" dirty="0" smtClean="0"/>
              <a:t>Pengawas</a:t>
            </a:r>
          </a:p>
          <a:p>
            <a:r>
              <a:rPr lang="id-ID" dirty="0"/>
              <a:t> </a:t>
            </a:r>
            <a:r>
              <a:rPr lang="id-ID" dirty="0" smtClean="0"/>
              <a:t>Pelaksana</a:t>
            </a:r>
            <a:endParaRPr lang="id-ID" dirty="0"/>
          </a:p>
        </p:txBody>
      </p:sp>
      <p:sp>
        <p:nvSpPr>
          <p:cNvPr id="9" name="Content Placeholder 3"/>
          <p:cNvSpPr>
            <a:spLocks noGrp="1"/>
          </p:cNvSpPr>
          <p:nvPr>
            <p:ph sz="quarter" idx="14"/>
          </p:nvPr>
        </p:nvSpPr>
        <p:spPr>
          <a:xfrm>
            <a:off x="5796136" y="2996952"/>
            <a:ext cx="2664296" cy="10126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id-ID" dirty="0" smtClean="0"/>
              <a:t> JF Keahlian </a:t>
            </a:r>
          </a:p>
          <a:p>
            <a:r>
              <a:rPr lang="id-ID" dirty="0"/>
              <a:t> </a:t>
            </a:r>
            <a:r>
              <a:rPr lang="id-ID" dirty="0" smtClean="0"/>
              <a:t>JF Keterampilan</a:t>
            </a:r>
            <a:endParaRPr lang="id-ID" dirty="0"/>
          </a:p>
        </p:txBody>
      </p:sp>
      <p:sp>
        <p:nvSpPr>
          <p:cNvPr id="10" name="Content Placeholder 3"/>
          <p:cNvSpPr>
            <a:spLocks noGrp="1"/>
          </p:cNvSpPr>
          <p:nvPr>
            <p:ph sz="quarter" idx="14"/>
          </p:nvPr>
        </p:nvSpPr>
        <p:spPr>
          <a:xfrm>
            <a:off x="5868144" y="5157192"/>
            <a:ext cx="2520280" cy="129614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id-ID" dirty="0" smtClean="0"/>
              <a:t> </a:t>
            </a:r>
            <a:r>
              <a:rPr lang="en-ID" dirty="0" smtClean="0"/>
              <a:t>JPT </a:t>
            </a:r>
            <a:r>
              <a:rPr lang="en-ID" dirty="0" err="1" smtClean="0"/>
              <a:t>Utama</a:t>
            </a:r>
            <a:r>
              <a:rPr lang="id-ID" dirty="0" smtClean="0"/>
              <a:t> </a:t>
            </a:r>
          </a:p>
          <a:p>
            <a:r>
              <a:rPr lang="id-ID" dirty="0"/>
              <a:t> </a:t>
            </a:r>
            <a:r>
              <a:rPr lang="en-ID" dirty="0" smtClean="0"/>
              <a:t>JPT </a:t>
            </a:r>
            <a:r>
              <a:rPr lang="en-ID" dirty="0" err="1" smtClean="0"/>
              <a:t>Madya</a:t>
            </a:r>
            <a:endParaRPr lang="id-ID" dirty="0" smtClean="0"/>
          </a:p>
          <a:p>
            <a:r>
              <a:rPr lang="id-ID" dirty="0"/>
              <a:t> </a:t>
            </a:r>
            <a:r>
              <a:rPr lang="en-ID" dirty="0" smtClean="0"/>
              <a:t>JPT </a:t>
            </a:r>
            <a:r>
              <a:rPr lang="en-ID" dirty="0" err="1" smtClean="0"/>
              <a:t>Pratama</a:t>
            </a:r>
            <a:endParaRPr lang="id-ID" dirty="0"/>
          </a:p>
        </p:txBody>
      </p:sp>
      <p:sp>
        <p:nvSpPr>
          <p:cNvPr id="13" name="Rectangle 12"/>
          <p:cNvSpPr/>
          <p:nvPr/>
        </p:nvSpPr>
        <p:spPr>
          <a:xfrm>
            <a:off x="383106" y="3068960"/>
            <a:ext cx="2028654" cy="86409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JABATAN</a:t>
            </a:r>
            <a:endParaRPr lang="id-ID" dirty="0"/>
          </a:p>
        </p:txBody>
      </p:sp>
      <p:sp>
        <p:nvSpPr>
          <p:cNvPr id="14" name="Pentagon 13"/>
          <p:cNvSpPr/>
          <p:nvPr/>
        </p:nvSpPr>
        <p:spPr>
          <a:xfrm>
            <a:off x="3539719" y="512453"/>
            <a:ext cx="2112401" cy="1116347"/>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Jabatan Administrasi (JA)</a:t>
            </a:r>
          </a:p>
          <a:p>
            <a:pPr algn="ctr"/>
            <a:endParaRPr lang="id-ID" dirty="0"/>
          </a:p>
        </p:txBody>
      </p:sp>
      <p:sp>
        <p:nvSpPr>
          <p:cNvPr id="15" name="Pentagon 14"/>
          <p:cNvSpPr/>
          <p:nvPr/>
        </p:nvSpPr>
        <p:spPr>
          <a:xfrm>
            <a:off x="3539719" y="5301208"/>
            <a:ext cx="2112401" cy="1116347"/>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indent="0">
              <a:buNone/>
            </a:pPr>
            <a:r>
              <a:rPr lang="id-ID" dirty="0" smtClean="0"/>
              <a:t>Jabatan Pimpinan Tinggi (JPT)</a:t>
            </a:r>
          </a:p>
          <a:p>
            <a:pPr algn="ctr"/>
            <a:endParaRPr lang="id-ID" dirty="0"/>
          </a:p>
        </p:txBody>
      </p:sp>
      <p:sp>
        <p:nvSpPr>
          <p:cNvPr id="16" name="Pentagon 15"/>
          <p:cNvSpPr/>
          <p:nvPr/>
        </p:nvSpPr>
        <p:spPr>
          <a:xfrm>
            <a:off x="3539719" y="2942834"/>
            <a:ext cx="2112401" cy="1116347"/>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indent="0">
              <a:buNone/>
            </a:pPr>
            <a:r>
              <a:rPr lang="id-ID" dirty="0" smtClean="0"/>
              <a:t>Jabatan Fungsional (JF)</a:t>
            </a:r>
          </a:p>
          <a:p>
            <a:pPr algn="ctr"/>
            <a:endParaRPr lang="id-ID" dirty="0"/>
          </a:p>
        </p:txBody>
      </p:sp>
      <p:cxnSp>
        <p:nvCxnSpPr>
          <p:cNvPr id="18" name="Straight Arrow Connector 17"/>
          <p:cNvCxnSpPr>
            <a:stCxn id="13" idx="3"/>
            <a:endCxn id="16" idx="1"/>
          </p:cNvCxnSpPr>
          <p:nvPr/>
        </p:nvCxnSpPr>
        <p:spPr>
          <a:xfrm>
            <a:off x="2411760" y="3501008"/>
            <a:ext cx="1127959"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2" name="Elbow Connector 21"/>
          <p:cNvCxnSpPr>
            <a:stCxn id="13" idx="2"/>
            <a:endCxn id="15" idx="1"/>
          </p:cNvCxnSpPr>
          <p:nvPr/>
        </p:nvCxnSpPr>
        <p:spPr>
          <a:xfrm rot="16200000" flipH="1">
            <a:off x="1505413" y="3825076"/>
            <a:ext cx="1926326" cy="2142286"/>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5" name="Elbow Connector 24"/>
          <p:cNvCxnSpPr>
            <a:stCxn id="13" idx="0"/>
            <a:endCxn id="14" idx="1"/>
          </p:cNvCxnSpPr>
          <p:nvPr/>
        </p:nvCxnSpPr>
        <p:spPr>
          <a:xfrm rot="5400000" flipH="1" flipV="1">
            <a:off x="1469410" y="998651"/>
            <a:ext cx="1998333" cy="2142286"/>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55613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04664"/>
            <a:ext cx="6264696" cy="576064"/>
          </a:xfrm>
          <a:solidFill>
            <a:schemeClr val="accent4">
              <a:lumMod val="75000"/>
            </a:schemeClr>
          </a:solidFill>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AU" sz="2400" dirty="0" smtClean="0">
                <a:solidFill>
                  <a:schemeClr val="tx1"/>
                </a:solidFill>
                <a:latin typeface="Arial" pitchFamily="34" charset="0"/>
                <a:cs typeface="Arial" pitchFamily="34" charset="0"/>
              </a:rPr>
              <a:t>JENIS PEMBERHENTIAN </a:t>
            </a:r>
            <a:r>
              <a:rPr lang="id-ID" sz="2400" dirty="0" smtClean="0">
                <a:solidFill>
                  <a:schemeClr val="tx1"/>
                </a:solidFill>
                <a:latin typeface="Arial" pitchFamily="34" charset="0"/>
                <a:cs typeface="Arial" pitchFamily="34" charset="0"/>
              </a:rPr>
              <a:t>PNS</a:t>
            </a:r>
            <a:endParaRPr lang="id-ID" sz="2400" dirty="0"/>
          </a:p>
        </p:txBody>
      </p:sp>
      <p:sp>
        <p:nvSpPr>
          <p:cNvPr id="3" name="Text Placeholder 2"/>
          <p:cNvSpPr>
            <a:spLocks noGrp="1"/>
          </p:cNvSpPr>
          <p:nvPr>
            <p:ph type="body" idx="1"/>
          </p:nvPr>
        </p:nvSpPr>
        <p:spPr>
          <a:xfrm>
            <a:off x="323528" y="1268760"/>
            <a:ext cx="8496944" cy="5112568"/>
          </a:xfr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342900" indent="-342900" algn="just">
              <a:buClrTx/>
              <a:buFont typeface="+mj-lt"/>
              <a:buAutoNum type="arabicPeriod"/>
            </a:pPr>
            <a:r>
              <a:rPr lang="en-AU" dirty="0" err="1" smtClean="0">
                <a:solidFill>
                  <a:schemeClr val="tx1"/>
                </a:solidFill>
                <a:latin typeface="Arial" pitchFamily="34" charset="0"/>
                <a:cs typeface="Arial" pitchFamily="34" charset="0"/>
              </a:rPr>
              <a:t>Pemberhentian</a:t>
            </a:r>
            <a:r>
              <a:rPr lang="en-AU" dirty="0" smtClean="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Permintaan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Sendiri</a:t>
            </a:r>
            <a:r>
              <a:rPr lang="id-ID" dirty="0">
                <a:solidFill>
                  <a:schemeClr val="tx1"/>
                </a:solidFill>
                <a:latin typeface="Arial" pitchFamily="34" charset="0"/>
                <a:cs typeface="Arial" pitchFamily="34" charset="0"/>
              </a:rPr>
              <a:t>;</a:t>
            </a:r>
            <a:endParaRPr lang="en-AU" dirty="0">
              <a:solidFill>
                <a:schemeClr val="tx1"/>
              </a:solidFill>
              <a:latin typeface="Arial" pitchFamily="34" charset="0"/>
              <a:cs typeface="Arial" pitchFamily="34" charset="0"/>
            </a:endParaRPr>
          </a:p>
          <a:p>
            <a:pPr marL="342900" indent="-342900" algn="just">
              <a:buClrTx/>
              <a:buFont typeface="+mj-lt"/>
              <a:buAutoNum type="arabicPeriod"/>
            </a:pPr>
            <a:r>
              <a:rPr lang="en-AU" dirty="0" err="1" smtClean="0">
                <a:solidFill>
                  <a:schemeClr val="tx1"/>
                </a:solidFill>
                <a:latin typeface="Arial" pitchFamily="34" charset="0"/>
                <a:cs typeface="Arial" pitchFamily="34" charset="0"/>
              </a:rPr>
              <a:t>Pemberhentian</a:t>
            </a:r>
            <a:r>
              <a:rPr lang="en-AU" dirty="0" smtClean="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Mencapai</a:t>
            </a:r>
            <a:r>
              <a:rPr lang="en-AU" dirty="0">
                <a:solidFill>
                  <a:schemeClr val="tx1"/>
                </a:solidFill>
                <a:latin typeface="Arial" pitchFamily="34" charset="0"/>
                <a:cs typeface="Arial" pitchFamily="34" charset="0"/>
              </a:rPr>
              <a:t> Batas </a:t>
            </a:r>
            <a:r>
              <a:rPr lang="en-AU" dirty="0" err="1">
                <a:solidFill>
                  <a:schemeClr val="tx1"/>
                </a:solidFill>
                <a:latin typeface="Arial" pitchFamily="34" charset="0"/>
                <a:cs typeface="Arial" pitchFamily="34" charset="0"/>
              </a:rPr>
              <a:t>Usia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Pensiun</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fi-FI" dirty="0" smtClean="0">
                <a:solidFill>
                  <a:schemeClr val="tx1"/>
                </a:solidFill>
                <a:latin typeface="Arial" pitchFamily="34" charset="0"/>
                <a:cs typeface="Arial" pitchFamily="34" charset="0"/>
              </a:rPr>
              <a:t>Pemberhentian </a:t>
            </a:r>
            <a:r>
              <a:rPr lang="fi-FI" dirty="0">
                <a:solidFill>
                  <a:schemeClr val="tx1"/>
                </a:solidFill>
                <a:latin typeface="Arial" pitchFamily="34" charset="0"/>
                <a:cs typeface="Arial" pitchFamily="34" charset="0"/>
              </a:rPr>
              <a:t>Karena Perampingan Organisasi atau Kebijakan </a:t>
            </a:r>
            <a:r>
              <a:rPr lang="id-ID" dirty="0" smtClean="0">
                <a:solidFill>
                  <a:schemeClr val="tx1"/>
                </a:solidFill>
                <a:latin typeface="Arial" pitchFamily="34" charset="0"/>
                <a:cs typeface="Arial" pitchFamily="34" charset="0"/>
              </a:rPr>
              <a:t> </a:t>
            </a:r>
            <a:r>
              <a:rPr lang="fi-FI" dirty="0" smtClean="0">
                <a:solidFill>
                  <a:schemeClr val="tx1"/>
                </a:solidFill>
                <a:latin typeface="Arial" pitchFamily="34" charset="0"/>
                <a:cs typeface="Arial" pitchFamily="34" charset="0"/>
              </a:rPr>
              <a:t>Pemerintah</a:t>
            </a:r>
            <a:r>
              <a:rPr lang="fi-FI"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Tidak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Cakap</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Jasmani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Rohani</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Meninggal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Dunia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Tewas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Hilang</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Mencalonkan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Diri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Dicalonkan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Menjadi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Presiden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Presiden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Ketua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Ketua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Anggota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Dewan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Perwakilan</a:t>
            </a:r>
            <a:r>
              <a:rPr lang="en-AU" dirty="0">
                <a:solidFill>
                  <a:schemeClr val="tx1"/>
                </a:solidFill>
                <a:latin typeface="Arial" pitchFamily="34" charset="0"/>
                <a:cs typeface="Arial" pitchFamily="34" charset="0"/>
              </a:rPr>
              <a:t> Rakyat, </a:t>
            </a:r>
            <a:r>
              <a:rPr lang="en-AU" dirty="0" err="1">
                <a:solidFill>
                  <a:schemeClr val="tx1"/>
                </a:solidFill>
                <a:latin typeface="Arial" pitchFamily="34" charset="0"/>
                <a:cs typeface="Arial" pitchFamily="34" charset="0"/>
              </a:rPr>
              <a:t>Ketua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Ketua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Anggota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Dewan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Perwakilan</a:t>
            </a:r>
            <a:r>
              <a:rPr lang="en-AU" dirty="0">
                <a:solidFill>
                  <a:schemeClr val="tx1"/>
                </a:solidFill>
                <a:latin typeface="Arial" pitchFamily="34" charset="0"/>
                <a:cs typeface="Arial" pitchFamily="34" charset="0"/>
              </a:rPr>
              <a:t> Daerah, </a:t>
            </a:r>
            <a:r>
              <a:rPr lang="en-AU" dirty="0" err="1">
                <a:solidFill>
                  <a:schemeClr val="tx1"/>
                </a:solidFill>
                <a:latin typeface="Arial" pitchFamily="34" charset="0"/>
                <a:cs typeface="Arial" pitchFamily="34" charset="0"/>
              </a:rPr>
              <a:t>Gubernur</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Gubernur</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Bupati</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Walikota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Bupati</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Wakil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Walikota</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Menjadi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Anggota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atau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Pengurus</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Partai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Politik</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Tidak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Menjabat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Lagi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sebagai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Pejabat</a:t>
            </a:r>
            <a:r>
              <a:rPr lang="en-AU" dirty="0">
                <a:solidFill>
                  <a:schemeClr val="tx1"/>
                </a:solidFill>
                <a:latin typeface="Arial" pitchFamily="34" charset="0"/>
                <a:cs typeface="Arial" pitchFamily="34" charset="0"/>
              </a:rPr>
              <a:t> Negara;</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Hal Lain;</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Melakukan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Tindak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Pidana</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Penyelewengan</a:t>
            </a:r>
            <a:r>
              <a:rPr lang="en-AU" dirty="0">
                <a:solidFill>
                  <a:schemeClr val="tx1"/>
                </a:solidFill>
                <a:latin typeface="Arial" pitchFamily="34" charset="0"/>
                <a:cs typeface="Arial" pitchFamily="34" charset="0"/>
              </a:rPr>
              <a:t>;</a:t>
            </a:r>
          </a:p>
          <a:p>
            <a:pPr marL="342900" indent="-342900" algn="just">
              <a:buClrTx/>
              <a:buFont typeface="+mj-lt"/>
              <a:buAutoNum type="arabicPeriod"/>
            </a:pPr>
            <a:r>
              <a:rPr lang="en-AU" dirty="0" err="1">
                <a:solidFill>
                  <a:schemeClr val="tx1"/>
                </a:solidFill>
                <a:latin typeface="Arial" pitchFamily="34" charset="0"/>
                <a:cs typeface="Arial" pitchFamily="34" charset="0"/>
              </a:rPr>
              <a:t>Pemberhentian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Karena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Pelanggaran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Disiplin</a:t>
            </a:r>
            <a:r>
              <a:rPr lang="en-AU" dirty="0">
                <a:solidFill>
                  <a:schemeClr val="tx1"/>
                </a:solidFill>
                <a:latin typeface="Arial" pitchFamily="34" charset="0"/>
                <a:cs typeface="Arial" pitchFamily="34" charset="0"/>
              </a:rPr>
              <a:t>.</a:t>
            </a:r>
            <a:endParaRPr lang="id-ID" dirty="0"/>
          </a:p>
        </p:txBody>
      </p:sp>
    </p:spTree>
    <p:extLst>
      <p:ext uri="{BB962C8B-B14F-4D97-AF65-F5344CB8AC3E}">
        <p14:creationId xmlns:p14="http://schemas.microsoft.com/office/powerpoint/2010/main" val="3581180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1412776"/>
            <a:ext cx="8424936" cy="1152128"/>
          </a:xfrm>
        </p:spPr>
        <p:style>
          <a:lnRef idx="1">
            <a:schemeClr val="accent3"/>
          </a:lnRef>
          <a:fillRef idx="2">
            <a:schemeClr val="accent3"/>
          </a:fillRef>
          <a:effectRef idx="1">
            <a:schemeClr val="accent3"/>
          </a:effectRef>
          <a:fontRef idx="minor">
            <a:schemeClr val="dk1"/>
          </a:fontRef>
        </p:style>
        <p:txBody>
          <a:bodyPr/>
          <a:lstStyle/>
          <a:p>
            <a:endParaRPr lang="en-ID" dirty="0" smtClean="0"/>
          </a:p>
          <a:p>
            <a:r>
              <a:rPr lang="id-ID" dirty="0" smtClean="0"/>
              <a:t>1. </a:t>
            </a:r>
            <a:r>
              <a:rPr lang="en-AU" sz="2400" b="1" dirty="0">
                <a:solidFill>
                  <a:schemeClr val="tx1"/>
                </a:solidFill>
                <a:latin typeface="Arial" pitchFamily="34" charset="0"/>
                <a:cs typeface="Arial" pitchFamily="34" charset="0"/>
              </a:rPr>
              <a:t>PEMBERHENTIAN ATAS </a:t>
            </a:r>
            <a:r>
              <a:rPr lang="en-AU" sz="2400" b="1" dirty="0" smtClean="0">
                <a:solidFill>
                  <a:schemeClr val="tx1"/>
                </a:solidFill>
                <a:latin typeface="Arial" pitchFamily="34" charset="0"/>
                <a:cs typeface="Arial" pitchFamily="34" charset="0"/>
              </a:rPr>
              <a:t>PERMINTAAN</a:t>
            </a:r>
            <a:r>
              <a:rPr lang="id-ID" sz="2400" b="1" dirty="0" smtClean="0">
                <a:solidFill>
                  <a:schemeClr val="tx1"/>
                </a:solidFill>
                <a:latin typeface="Arial" pitchFamily="34" charset="0"/>
                <a:cs typeface="Arial" pitchFamily="34" charset="0"/>
              </a:rPr>
              <a:t> </a:t>
            </a:r>
            <a:r>
              <a:rPr lang="en-AU" sz="2400" b="1" dirty="0" smtClean="0">
                <a:solidFill>
                  <a:schemeClr val="tx1"/>
                </a:solidFill>
                <a:latin typeface="Arial" pitchFamily="34" charset="0"/>
                <a:cs typeface="Arial" pitchFamily="34" charset="0"/>
              </a:rPr>
              <a:t>SENDIRI (APS)</a:t>
            </a:r>
            <a:endParaRPr lang="id-ID" dirty="0"/>
          </a:p>
        </p:txBody>
      </p:sp>
      <p:sp>
        <p:nvSpPr>
          <p:cNvPr id="5" name="Subtitle 1"/>
          <p:cNvSpPr txBox="1">
            <a:spLocks/>
          </p:cNvSpPr>
          <p:nvPr/>
        </p:nvSpPr>
        <p:spPr>
          <a:xfrm>
            <a:off x="1043608" y="3284984"/>
            <a:ext cx="7128792" cy="165618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Font typeface="Wingdings" pitchFamily="2" charset="2"/>
              <a:buChar char="ü"/>
            </a:pPr>
            <a:r>
              <a:rPr lang="id-ID" dirty="0" smtClean="0">
                <a:latin typeface="Arial" pitchFamily="34" charset="0"/>
                <a:cs typeface="Arial" pitchFamily="34" charset="0"/>
              </a:rPr>
              <a:t>D</a:t>
            </a:r>
            <a:r>
              <a:rPr lang="en-AU" dirty="0" err="1" smtClean="0">
                <a:solidFill>
                  <a:schemeClr val="tx1"/>
                </a:solidFill>
                <a:latin typeface="Arial" pitchFamily="34" charset="0"/>
                <a:cs typeface="Arial" pitchFamily="34" charset="0"/>
              </a:rPr>
              <a:t>iberhentikan</a:t>
            </a:r>
            <a:r>
              <a:rPr lang="en-AU" dirty="0" smtClean="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hormat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sebagai</a:t>
            </a:r>
            <a:r>
              <a:rPr lang="en-AU" dirty="0">
                <a:solidFill>
                  <a:schemeClr val="tx1"/>
                </a:solidFill>
                <a:latin typeface="Arial" pitchFamily="34" charset="0"/>
                <a:cs typeface="Arial" pitchFamily="34" charset="0"/>
              </a:rPr>
              <a:t> </a:t>
            </a:r>
            <a:r>
              <a:rPr lang="en-AU" dirty="0" smtClean="0">
                <a:solidFill>
                  <a:schemeClr val="tx1"/>
                </a:solidFill>
                <a:latin typeface="Arial" pitchFamily="34" charset="0"/>
                <a:cs typeface="Arial" pitchFamily="34" charset="0"/>
              </a:rPr>
              <a:t>PNS</a:t>
            </a:r>
            <a:r>
              <a:rPr lang="id-ID" dirty="0" smtClean="0">
                <a:solidFill>
                  <a:schemeClr val="tx1"/>
                </a:solidFill>
                <a:latin typeface="Arial" pitchFamily="34" charset="0"/>
                <a:cs typeface="Arial" pitchFamily="34" charset="0"/>
              </a:rPr>
              <a:t>;</a:t>
            </a:r>
          </a:p>
          <a:p>
            <a:pPr marL="342900" indent="-342900" algn="just">
              <a:buFont typeface="Wingdings" pitchFamily="2" charset="2"/>
              <a:buChar char="ü"/>
            </a:pPr>
            <a:r>
              <a:rPr lang="id-ID" dirty="0" smtClean="0">
                <a:solidFill>
                  <a:schemeClr val="tx1"/>
                </a:solidFill>
                <a:latin typeface="Arial" pitchFamily="34" charset="0"/>
                <a:cs typeface="Arial" pitchFamily="34" charset="0"/>
              </a:rPr>
              <a:t>D</a:t>
            </a:r>
            <a:r>
              <a:rPr lang="en-AU" dirty="0" err="1" smtClean="0">
                <a:solidFill>
                  <a:schemeClr val="tx1"/>
                </a:solidFill>
                <a:latin typeface="Arial" pitchFamily="34" charset="0"/>
                <a:cs typeface="Arial" pitchFamily="34" charset="0"/>
              </a:rPr>
              <a:t>apat</a:t>
            </a:r>
            <a:r>
              <a:rPr lang="en-AU" dirty="0" smtClean="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ditunda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untuk</a:t>
            </a:r>
            <a:r>
              <a:rPr lang="en-AU" dirty="0">
                <a:solidFill>
                  <a:schemeClr val="tx1"/>
                </a:solidFill>
                <a:latin typeface="Arial" pitchFamily="34" charset="0"/>
                <a:cs typeface="Arial" pitchFamily="34" charset="0"/>
              </a:rPr>
              <a:t> paling lama 1 (</a:t>
            </a:r>
            <a:r>
              <a:rPr lang="en-AU" dirty="0" err="1">
                <a:solidFill>
                  <a:schemeClr val="tx1"/>
                </a:solidFill>
                <a:latin typeface="Arial" pitchFamily="34" charset="0"/>
                <a:cs typeface="Arial" pitchFamily="34" charset="0"/>
              </a:rPr>
              <a:t>satu</a:t>
            </a:r>
            <a:r>
              <a:rPr lang="en-AU" dirty="0">
                <a:solidFill>
                  <a:schemeClr val="tx1"/>
                </a:solidFill>
                <a:latin typeface="Arial" pitchFamily="34" charset="0"/>
                <a:cs typeface="Arial" pitchFamily="34" charset="0"/>
              </a:rPr>
              <a:t> )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apabila</a:t>
            </a:r>
            <a:r>
              <a:rPr lang="en-AU" dirty="0">
                <a:solidFill>
                  <a:schemeClr val="tx1"/>
                </a:solidFill>
                <a:latin typeface="Arial" pitchFamily="34" charset="0"/>
                <a:cs typeface="Arial" pitchFamily="34" charset="0"/>
              </a:rPr>
              <a:t> PNS yang </a:t>
            </a:r>
            <a:r>
              <a:rPr lang="en-AU" dirty="0" err="1">
                <a:solidFill>
                  <a:schemeClr val="tx1"/>
                </a:solidFill>
                <a:latin typeface="Arial" pitchFamily="34" charset="0"/>
                <a:cs typeface="Arial" pitchFamily="34" charset="0"/>
              </a:rPr>
              <a:t>bersangkutan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masih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diperlukan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untuk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kepentingan</a:t>
            </a:r>
            <a:r>
              <a:rPr lang="en-AU" dirty="0">
                <a:solidFill>
                  <a:schemeClr val="tx1"/>
                </a:solidFill>
                <a:latin typeface="Arial" pitchFamily="34" charset="0"/>
                <a:cs typeface="Arial" pitchFamily="34" charset="0"/>
              </a:rPr>
              <a:t> </a:t>
            </a:r>
            <a:r>
              <a:rPr lang="en-AU" dirty="0" err="1" smtClean="0">
                <a:solidFill>
                  <a:schemeClr val="tx1"/>
                </a:solidFill>
                <a:latin typeface="Arial" pitchFamily="34" charset="0"/>
                <a:cs typeface="Arial" pitchFamily="34" charset="0"/>
              </a:rPr>
              <a:t>dinas</a:t>
            </a:r>
            <a:r>
              <a:rPr lang="id-ID" dirty="0" smtClean="0">
                <a:solidFill>
                  <a:schemeClr val="tx1"/>
                </a:solidFill>
                <a:latin typeface="Arial" pitchFamily="34" charset="0"/>
                <a:cs typeface="Arial" pitchFamily="34" charset="0"/>
              </a:rPr>
              <a:t>.</a:t>
            </a:r>
            <a:endParaRPr lang="id-ID" dirty="0">
              <a:latin typeface="Arial" pitchFamily="34" charset="0"/>
              <a:cs typeface="Arial" pitchFamily="34" charset="0"/>
            </a:endParaRPr>
          </a:p>
        </p:txBody>
      </p:sp>
    </p:spTree>
    <p:extLst>
      <p:ext uri="{BB962C8B-B14F-4D97-AF65-F5344CB8AC3E}">
        <p14:creationId xmlns:p14="http://schemas.microsoft.com/office/powerpoint/2010/main" val="1349268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Arrow Callout 5"/>
          <p:cNvSpPr/>
          <p:nvPr/>
        </p:nvSpPr>
        <p:spPr>
          <a:xfrm>
            <a:off x="2411760" y="617665"/>
            <a:ext cx="4176464" cy="2088232"/>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D" sz="2400" dirty="0" smtClean="0"/>
              <a:t>APS </a:t>
            </a:r>
            <a:r>
              <a:rPr lang="id-ID" sz="2400" dirty="0" smtClean="0"/>
              <a:t>Dapat Ditolak Bila:</a:t>
            </a:r>
            <a:endParaRPr lang="id-ID" sz="2400" dirty="0"/>
          </a:p>
        </p:txBody>
      </p:sp>
      <p:sp>
        <p:nvSpPr>
          <p:cNvPr id="7" name="Subtitle 1"/>
          <p:cNvSpPr txBox="1">
            <a:spLocks/>
          </p:cNvSpPr>
          <p:nvPr/>
        </p:nvSpPr>
        <p:spPr>
          <a:xfrm>
            <a:off x="251520" y="2735690"/>
            <a:ext cx="8640960" cy="350162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0000" lnSpcReduction="2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Sedang</a:t>
            </a:r>
            <a:r>
              <a:rPr lang="en-AU" sz="2700" dirty="0" smtClean="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dalam</a:t>
            </a:r>
            <a:r>
              <a:rPr lang="en-AU" sz="2700" dirty="0">
                <a:solidFill>
                  <a:schemeClr val="tx1"/>
                </a:solidFill>
                <a:latin typeface="Arial" pitchFamily="34" charset="0"/>
                <a:cs typeface="Arial" pitchFamily="34" charset="0"/>
              </a:rPr>
              <a:t> proses </a:t>
            </a:r>
            <a:r>
              <a:rPr lang="en-AU" sz="2700" dirty="0" err="1">
                <a:solidFill>
                  <a:schemeClr val="tx1"/>
                </a:solidFill>
                <a:latin typeface="Arial" pitchFamily="34" charset="0"/>
                <a:cs typeface="Arial" pitchFamily="34" charset="0"/>
              </a:rPr>
              <a:t>peradilan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karena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diduga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melakukan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tindak</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pidana</a:t>
            </a:r>
            <a:r>
              <a:rPr lang="en-AU" sz="2700" dirty="0">
                <a:solidFill>
                  <a:schemeClr val="tx1"/>
                </a:solidFill>
                <a:latin typeface="Arial" pitchFamily="34" charset="0"/>
                <a:cs typeface="Arial" pitchFamily="34" charset="0"/>
              </a:rPr>
              <a:t> </a:t>
            </a:r>
            <a:r>
              <a:rPr lang="en-AU" sz="2700" dirty="0" err="1" smtClean="0">
                <a:solidFill>
                  <a:schemeClr val="tx1"/>
                </a:solidFill>
                <a:latin typeface="Arial" pitchFamily="34" charset="0"/>
                <a:cs typeface="Arial" pitchFamily="34" charset="0"/>
                <a:hlinkClick r:id="rId2" action="ppaction://hlinkfile"/>
              </a:rPr>
              <a:t>kejahatan</a:t>
            </a:r>
            <a:r>
              <a:rPr lang="en-AU" sz="2700" dirty="0" smtClean="0">
                <a:solidFill>
                  <a:schemeClr val="tx1"/>
                </a:solidFill>
                <a:latin typeface="Arial" pitchFamily="34" charset="0"/>
                <a:cs typeface="Arial" pitchFamily="34" charset="0"/>
              </a:rPr>
              <a:t>;</a:t>
            </a:r>
            <a:endParaRPr lang="id-ID" sz="2700" dirty="0">
              <a:solidFill>
                <a:schemeClr val="tx1"/>
              </a:solidFill>
              <a:latin typeface="Arial" pitchFamily="34" charset="0"/>
              <a:cs typeface="Arial" pitchFamily="34" charset="0"/>
            </a:endParaRPr>
          </a:p>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Terikat</a:t>
            </a:r>
            <a:r>
              <a:rPr lang="en-AU" sz="2700" dirty="0" smtClean="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kewajiban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bekerja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pada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Instansi</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Pemerintah</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berdasarkan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ketentuan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peraturan</a:t>
            </a:r>
            <a:r>
              <a:rPr lang="en-AU" sz="2700" dirty="0">
                <a:solidFill>
                  <a:schemeClr val="tx1"/>
                </a:solidFill>
                <a:latin typeface="Arial" pitchFamily="34" charset="0"/>
                <a:cs typeface="Arial" pitchFamily="34" charset="0"/>
              </a:rPr>
              <a:t> </a:t>
            </a:r>
            <a:r>
              <a:rPr lang="en-AU" sz="2700" dirty="0" err="1" smtClean="0">
                <a:solidFill>
                  <a:schemeClr val="tx1"/>
                </a:solidFill>
                <a:latin typeface="Arial" pitchFamily="34" charset="0"/>
                <a:cs typeface="Arial" pitchFamily="34" charset="0"/>
              </a:rPr>
              <a:t>perundang-undangan</a:t>
            </a:r>
            <a:r>
              <a:rPr lang="en-AU" sz="2700" dirty="0" smtClean="0">
                <a:solidFill>
                  <a:schemeClr val="tx1"/>
                </a:solidFill>
                <a:latin typeface="Arial" pitchFamily="34" charset="0"/>
                <a:cs typeface="Arial" pitchFamily="34" charset="0"/>
              </a:rPr>
              <a:t>;</a:t>
            </a:r>
            <a:endParaRPr lang="id-ID" sz="2700" dirty="0">
              <a:solidFill>
                <a:schemeClr val="tx1"/>
              </a:solidFill>
              <a:latin typeface="Arial" pitchFamily="34" charset="0"/>
              <a:cs typeface="Arial" pitchFamily="34" charset="0"/>
            </a:endParaRPr>
          </a:p>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Dalam</a:t>
            </a:r>
            <a:r>
              <a:rPr lang="en-AU" sz="2700" dirty="0" smtClean="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pemeriksaan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pejabat</a:t>
            </a:r>
            <a:r>
              <a:rPr lang="en-AU" sz="2700" dirty="0">
                <a:solidFill>
                  <a:schemeClr val="tx1"/>
                </a:solidFill>
                <a:latin typeface="Arial" pitchFamily="34" charset="0"/>
                <a:cs typeface="Arial" pitchFamily="34" charset="0"/>
              </a:rPr>
              <a:t> yang </a:t>
            </a:r>
            <a:r>
              <a:rPr lang="en-AU" sz="2700" dirty="0" err="1">
                <a:solidFill>
                  <a:schemeClr val="tx1"/>
                </a:solidFill>
                <a:latin typeface="Arial" pitchFamily="34" charset="0"/>
                <a:cs typeface="Arial" pitchFamily="34" charset="0"/>
              </a:rPr>
              <a:t>berwenang</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memeriksa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karena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diduga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melakukan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pelanggaran</a:t>
            </a:r>
            <a:r>
              <a:rPr lang="en-AU" sz="2700" dirty="0">
                <a:solidFill>
                  <a:schemeClr val="tx1"/>
                </a:solidFill>
                <a:latin typeface="Arial" pitchFamily="34" charset="0"/>
                <a:cs typeface="Arial" pitchFamily="34" charset="0"/>
              </a:rPr>
              <a:t> </a:t>
            </a:r>
            <a:r>
              <a:rPr lang="en-AU" sz="2700" dirty="0" err="1" smtClean="0">
                <a:solidFill>
                  <a:schemeClr val="tx1"/>
                </a:solidFill>
                <a:latin typeface="Arial" pitchFamily="34" charset="0"/>
                <a:cs typeface="Arial" pitchFamily="34" charset="0"/>
                <a:hlinkClick r:id="rId3" action="ppaction://hlinkfile"/>
              </a:rPr>
              <a:t>disiplin</a:t>
            </a:r>
            <a:r>
              <a:rPr lang="en-AU" sz="2700" dirty="0" smtClean="0">
                <a:solidFill>
                  <a:schemeClr val="tx1"/>
                </a:solidFill>
                <a:latin typeface="Arial" pitchFamily="34" charset="0"/>
                <a:cs typeface="Arial" pitchFamily="34" charset="0"/>
              </a:rPr>
              <a:t>;</a:t>
            </a:r>
            <a:endParaRPr lang="id-ID" sz="2700" dirty="0">
              <a:solidFill>
                <a:schemeClr val="tx1"/>
              </a:solidFill>
              <a:latin typeface="Arial" pitchFamily="34" charset="0"/>
              <a:cs typeface="Arial" pitchFamily="34" charset="0"/>
            </a:endParaRPr>
          </a:p>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Sedang</a:t>
            </a:r>
            <a:r>
              <a:rPr lang="en-AU" sz="2700" dirty="0" smtClean="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mengajukan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upaya</a:t>
            </a:r>
            <a:r>
              <a:rPr lang="en-AU" sz="2700" dirty="0">
                <a:solidFill>
                  <a:schemeClr val="tx1"/>
                </a:solidFill>
                <a:latin typeface="Arial" pitchFamily="34" charset="0"/>
                <a:cs typeface="Arial" pitchFamily="34" charset="0"/>
              </a:rPr>
              <a:t> banding </a:t>
            </a:r>
            <a:r>
              <a:rPr lang="en-AU" sz="2700" dirty="0" err="1">
                <a:solidFill>
                  <a:schemeClr val="tx1"/>
                </a:solidFill>
                <a:latin typeface="Arial" pitchFamily="34" charset="0"/>
                <a:cs typeface="Arial" pitchFamily="34" charset="0"/>
              </a:rPr>
              <a:t>administratif</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karena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dijatuhi</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hukuman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disiplin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berupa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pemberhentian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dengan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hormat</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tidak</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atas</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permintaan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sendiri</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sebagai</a:t>
            </a:r>
            <a:r>
              <a:rPr lang="en-AU" sz="2700" dirty="0">
                <a:solidFill>
                  <a:schemeClr val="tx1"/>
                </a:solidFill>
                <a:latin typeface="Arial" pitchFamily="34" charset="0"/>
                <a:cs typeface="Arial" pitchFamily="34" charset="0"/>
              </a:rPr>
              <a:t> </a:t>
            </a:r>
            <a:r>
              <a:rPr lang="en-AU" sz="2700" dirty="0" smtClean="0">
                <a:solidFill>
                  <a:schemeClr val="tx1"/>
                </a:solidFill>
                <a:latin typeface="Arial" pitchFamily="34" charset="0"/>
                <a:cs typeface="Arial" pitchFamily="34" charset="0"/>
              </a:rPr>
              <a:t>PNS;</a:t>
            </a:r>
            <a:endParaRPr lang="id-ID" sz="2700" dirty="0">
              <a:solidFill>
                <a:schemeClr val="tx1"/>
              </a:solidFill>
              <a:latin typeface="Arial" pitchFamily="34" charset="0"/>
              <a:cs typeface="Arial" pitchFamily="34" charset="0"/>
            </a:endParaRPr>
          </a:p>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Sedang</a:t>
            </a:r>
            <a:r>
              <a:rPr lang="en-AU" sz="2700" dirty="0" smtClean="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menjalani</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hukuman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disiplin</a:t>
            </a:r>
            <a:r>
              <a:rPr lang="en-AU" sz="2700" dirty="0">
                <a:solidFill>
                  <a:schemeClr val="tx1"/>
                </a:solidFill>
                <a:latin typeface="Arial" pitchFamily="34" charset="0"/>
                <a:cs typeface="Arial" pitchFamily="34" charset="0"/>
              </a:rPr>
              <a:t>; </a:t>
            </a:r>
            <a:r>
              <a:rPr lang="en-AU" sz="2700" dirty="0" err="1" smtClean="0">
                <a:solidFill>
                  <a:schemeClr val="tx1"/>
                </a:solidFill>
                <a:latin typeface="Arial" pitchFamily="34" charset="0"/>
                <a:cs typeface="Arial" pitchFamily="34" charset="0"/>
              </a:rPr>
              <a:t>dan</a:t>
            </a:r>
            <a:r>
              <a:rPr lang="en-AU" sz="2700" dirty="0" smtClean="0">
                <a:solidFill>
                  <a:schemeClr val="tx1"/>
                </a:solidFill>
                <a:latin typeface="Arial" pitchFamily="34" charset="0"/>
                <a:cs typeface="Arial" pitchFamily="34" charset="0"/>
              </a:rPr>
              <a:t>/</a:t>
            </a:r>
            <a:r>
              <a:rPr lang="en-AU" sz="2700" dirty="0" err="1" smtClean="0">
                <a:solidFill>
                  <a:schemeClr val="tx1"/>
                </a:solidFill>
                <a:latin typeface="Arial" pitchFamily="34" charset="0"/>
                <a:cs typeface="Arial" pitchFamily="34" charset="0"/>
              </a:rPr>
              <a:t>atau</a:t>
            </a:r>
            <a:r>
              <a:rPr lang="en-AU" sz="2700" dirty="0" smtClean="0">
                <a:solidFill>
                  <a:schemeClr val="tx1"/>
                </a:solidFill>
                <a:latin typeface="Arial" pitchFamily="34" charset="0"/>
                <a:cs typeface="Arial" pitchFamily="34" charset="0"/>
              </a:rPr>
              <a:t>;</a:t>
            </a:r>
            <a:endParaRPr lang="id-ID" sz="2700" dirty="0">
              <a:solidFill>
                <a:schemeClr val="tx1"/>
              </a:solidFill>
              <a:latin typeface="Arial" pitchFamily="34" charset="0"/>
              <a:cs typeface="Arial" pitchFamily="34" charset="0"/>
            </a:endParaRPr>
          </a:p>
          <a:p>
            <a:pPr marL="457200" indent="-457200" algn="just">
              <a:buFont typeface="Wingdings" pitchFamily="2" charset="2"/>
              <a:buChar char="ü"/>
            </a:pPr>
            <a:r>
              <a:rPr lang="en-AU" sz="2700" dirty="0" err="1" smtClean="0">
                <a:solidFill>
                  <a:schemeClr val="tx1"/>
                </a:solidFill>
                <a:latin typeface="Arial" pitchFamily="34" charset="0"/>
                <a:cs typeface="Arial" pitchFamily="34" charset="0"/>
              </a:rPr>
              <a:t>Alasan</a:t>
            </a:r>
            <a:r>
              <a:rPr lang="en-AU" sz="2700" dirty="0" smtClean="0">
                <a:solidFill>
                  <a:schemeClr val="tx1"/>
                </a:solidFill>
                <a:latin typeface="Arial" pitchFamily="34" charset="0"/>
                <a:cs typeface="Arial" pitchFamily="34" charset="0"/>
              </a:rPr>
              <a:t> </a:t>
            </a:r>
            <a:r>
              <a:rPr lang="en-AU" sz="2700" dirty="0">
                <a:solidFill>
                  <a:schemeClr val="tx1"/>
                </a:solidFill>
                <a:latin typeface="Arial" pitchFamily="34" charset="0"/>
                <a:cs typeface="Arial" pitchFamily="34" charset="0"/>
              </a:rPr>
              <a:t>lain </a:t>
            </a:r>
            <a:r>
              <a:rPr lang="en-AU" sz="2700" dirty="0" err="1">
                <a:solidFill>
                  <a:schemeClr val="tx1"/>
                </a:solidFill>
                <a:latin typeface="Arial" pitchFamily="34" charset="0"/>
                <a:cs typeface="Arial" pitchFamily="34" charset="0"/>
              </a:rPr>
              <a:t>menurut</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pertimbangan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Pejabat</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Pembina</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Kepegawaian</a:t>
            </a:r>
            <a:r>
              <a:rPr lang="en-AU" sz="2700" dirty="0">
                <a:solidFill>
                  <a:schemeClr val="tx1"/>
                </a:solidFill>
                <a:latin typeface="Arial" pitchFamily="34" charset="0"/>
                <a:cs typeface="Arial" pitchFamily="34" charset="0"/>
              </a:rPr>
              <a:t> (</a:t>
            </a:r>
            <a:r>
              <a:rPr lang="en-AU" sz="2700" dirty="0" err="1">
                <a:solidFill>
                  <a:schemeClr val="tx1"/>
                </a:solidFill>
                <a:latin typeface="Arial" pitchFamily="34" charset="0"/>
                <a:cs typeface="Arial" pitchFamily="34" charset="0"/>
              </a:rPr>
              <a:t>Menteri</a:t>
            </a:r>
            <a:r>
              <a:rPr lang="en-AU" sz="2700" dirty="0">
                <a:solidFill>
                  <a:schemeClr val="tx1"/>
                </a:solidFill>
                <a:latin typeface="Arial" pitchFamily="34" charset="0"/>
                <a:cs typeface="Arial" pitchFamily="34" charset="0"/>
              </a:rPr>
              <a:t> Agama</a:t>
            </a:r>
            <a:r>
              <a:rPr lang="en-AU" sz="2700" dirty="0" smtClean="0">
                <a:solidFill>
                  <a:schemeClr val="tx1"/>
                </a:solidFill>
                <a:latin typeface="Arial" pitchFamily="34" charset="0"/>
                <a:cs typeface="Arial" pitchFamily="34" charset="0"/>
              </a:rPr>
              <a:t>)</a:t>
            </a:r>
            <a:r>
              <a:rPr lang="id-ID" sz="2700" dirty="0" smtClean="0">
                <a:solidFill>
                  <a:schemeClr val="tx1"/>
                </a:solidFill>
                <a:latin typeface="Arial" pitchFamily="34" charset="0"/>
                <a:cs typeface="Arial" pitchFamily="34" charset="0"/>
              </a:rPr>
              <a:t>.</a:t>
            </a:r>
            <a:endParaRPr lang="id-ID" sz="2700" dirty="0"/>
          </a:p>
        </p:txBody>
      </p:sp>
    </p:spTree>
    <p:extLst>
      <p:ext uri="{BB962C8B-B14F-4D97-AF65-F5344CB8AC3E}">
        <p14:creationId xmlns:p14="http://schemas.microsoft.com/office/powerpoint/2010/main" val="3440165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87624" y="476672"/>
            <a:ext cx="6912768" cy="8821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lstStyle/>
          <a:p>
            <a:pPr algn="ctr"/>
            <a:r>
              <a:rPr lang="en-AU" b="1" dirty="0">
                <a:solidFill>
                  <a:schemeClr val="tx1"/>
                </a:solidFill>
                <a:latin typeface="Arial" pitchFamily="34" charset="0"/>
                <a:cs typeface="Arial" pitchFamily="34" charset="0"/>
              </a:rPr>
              <a:t>2. PEMBERHENTIAN KARENA MENCAPAI BATAS USIA </a:t>
            </a:r>
            <a:r>
              <a:rPr lang="en-AU" b="1" dirty="0" smtClean="0">
                <a:solidFill>
                  <a:schemeClr val="tx1"/>
                </a:solidFill>
                <a:latin typeface="Arial" pitchFamily="34" charset="0"/>
                <a:cs typeface="Arial" pitchFamily="34" charset="0"/>
              </a:rPr>
              <a:t>PENSIUN</a:t>
            </a:r>
            <a:r>
              <a:rPr lang="id-ID" b="1" dirty="0" smtClean="0">
                <a:solidFill>
                  <a:schemeClr val="tx1"/>
                </a:solidFill>
                <a:latin typeface="Arial" pitchFamily="34" charset="0"/>
                <a:cs typeface="Arial" pitchFamily="34" charset="0"/>
              </a:rPr>
              <a:t> (BUP)</a:t>
            </a:r>
            <a:endParaRPr lang="id-ID" b="1" dirty="0">
              <a:solidFill>
                <a:schemeClr val="tx1"/>
              </a:solidFill>
              <a:latin typeface="Arial" pitchFamily="34" charset="0"/>
              <a:cs typeface="Arial" pitchFamily="34" charset="0"/>
            </a:endParaRPr>
          </a:p>
          <a:p>
            <a:endParaRPr lang="id-ID" dirty="0"/>
          </a:p>
        </p:txBody>
      </p:sp>
      <p:sp>
        <p:nvSpPr>
          <p:cNvPr id="4" name="Pentagon 3"/>
          <p:cNvSpPr/>
          <p:nvPr/>
        </p:nvSpPr>
        <p:spPr>
          <a:xfrm>
            <a:off x="1619672" y="1988840"/>
            <a:ext cx="2448272"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58 Tahun</a:t>
            </a:r>
            <a:endParaRPr lang="id-ID" dirty="0"/>
          </a:p>
        </p:txBody>
      </p:sp>
      <p:sp>
        <p:nvSpPr>
          <p:cNvPr id="5" name="Pentagon 4"/>
          <p:cNvSpPr/>
          <p:nvPr/>
        </p:nvSpPr>
        <p:spPr>
          <a:xfrm>
            <a:off x="1619672" y="3483006"/>
            <a:ext cx="2448272"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60 Tahun</a:t>
            </a:r>
            <a:endParaRPr lang="id-ID" dirty="0"/>
          </a:p>
        </p:txBody>
      </p:sp>
      <p:sp>
        <p:nvSpPr>
          <p:cNvPr id="6" name="Pentagon 5"/>
          <p:cNvSpPr/>
          <p:nvPr/>
        </p:nvSpPr>
        <p:spPr>
          <a:xfrm>
            <a:off x="1619672" y="4617132"/>
            <a:ext cx="2448272"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65 Tahun</a:t>
            </a:r>
            <a:endParaRPr lang="id-ID" dirty="0"/>
          </a:p>
        </p:txBody>
      </p:sp>
      <p:sp>
        <p:nvSpPr>
          <p:cNvPr id="7" name="Rounded Rectangle 6"/>
          <p:cNvSpPr/>
          <p:nvPr/>
        </p:nvSpPr>
        <p:spPr>
          <a:xfrm>
            <a:off x="4860032" y="1700808"/>
            <a:ext cx="2520280" cy="136815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Wingdings" pitchFamily="2" charset="2"/>
              <a:buChar char="ü"/>
            </a:pPr>
            <a:r>
              <a:rPr lang="en-AU" dirty="0" smtClean="0">
                <a:solidFill>
                  <a:schemeClr val="tx1"/>
                </a:solidFill>
                <a:latin typeface="Arial" pitchFamily="34" charset="0"/>
                <a:cs typeface="Arial" pitchFamily="34" charset="0"/>
              </a:rPr>
              <a:t>J</a:t>
            </a:r>
            <a:r>
              <a:rPr lang="id-ID" dirty="0" smtClean="0">
                <a:solidFill>
                  <a:schemeClr val="tx1"/>
                </a:solidFill>
                <a:latin typeface="Arial" pitchFamily="34" charset="0"/>
                <a:cs typeface="Arial" pitchFamily="34" charset="0"/>
              </a:rPr>
              <a:t>A</a:t>
            </a: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Ahli Muda</a:t>
            </a: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Ahli Pertama</a:t>
            </a: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Keterampilan</a:t>
            </a:r>
          </a:p>
          <a:p>
            <a:pPr marL="285750" indent="-285750" algn="just">
              <a:buFont typeface="Wingdings" pitchFamily="2" charset="2"/>
              <a:buChar char="ü"/>
            </a:pPr>
            <a:endParaRPr lang="id-ID" dirty="0"/>
          </a:p>
        </p:txBody>
      </p:sp>
      <p:sp>
        <p:nvSpPr>
          <p:cNvPr id="8" name="Rounded Rectangle 7"/>
          <p:cNvSpPr/>
          <p:nvPr/>
        </p:nvSpPr>
        <p:spPr>
          <a:xfrm>
            <a:off x="4860032" y="3392996"/>
            <a:ext cx="2520280" cy="9001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Wingdings" pitchFamily="2" charset="2"/>
              <a:buChar char="ü"/>
            </a:pPr>
            <a:r>
              <a:rPr lang="en-AU" dirty="0" smtClean="0">
                <a:solidFill>
                  <a:schemeClr val="tx1"/>
                </a:solidFill>
                <a:latin typeface="Arial" pitchFamily="34" charset="0"/>
                <a:cs typeface="Arial" pitchFamily="34" charset="0"/>
              </a:rPr>
              <a:t>J</a:t>
            </a:r>
            <a:r>
              <a:rPr lang="id-ID" dirty="0" smtClean="0">
                <a:solidFill>
                  <a:schemeClr val="tx1"/>
                </a:solidFill>
                <a:latin typeface="Arial" pitchFamily="34" charset="0"/>
                <a:cs typeface="Arial" pitchFamily="34" charset="0"/>
              </a:rPr>
              <a:t>PT</a:t>
            </a: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Ahli Madya</a:t>
            </a:r>
          </a:p>
          <a:p>
            <a:pPr marL="285750" indent="-285750" algn="just">
              <a:buFont typeface="Wingdings" pitchFamily="2" charset="2"/>
              <a:buChar char="ü"/>
            </a:pPr>
            <a:endParaRPr lang="id-ID" dirty="0"/>
          </a:p>
        </p:txBody>
      </p:sp>
      <p:sp>
        <p:nvSpPr>
          <p:cNvPr id="9" name="Rounded Rectangle 8"/>
          <p:cNvSpPr/>
          <p:nvPr/>
        </p:nvSpPr>
        <p:spPr>
          <a:xfrm>
            <a:off x="4860032" y="4617132"/>
            <a:ext cx="2520280"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just"/>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id-ID" dirty="0" smtClean="0">
                <a:solidFill>
                  <a:schemeClr val="tx1"/>
                </a:solidFill>
                <a:latin typeface="Arial" pitchFamily="34" charset="0"/>
                <a:cs typeface="Arial" pitchFamily="34" charset="0"/>
              </a:rPr>
              <a:t>JF Ahli Utama</a:t>
            </a:r>
          </a:p>
          <a:p>
            <a:pPr marL="285750" indent="-285750" algn="just">
              <a:buFont typeface="Wingdings" pitchFamily="2" charset="2"/>
              <a:buChar char="ü"/>
            </a:pPr>
            <a:endParaRPr lang="id-ID" dirty="0"/>
          </a:p>
        </p:txBody>
      </p:sp>
      <p:sp>
        <p:nvSpPr>
          <p:cNvPr id="10" name="Rounded Rectangle 9"/>
          <p:cNvSpPr/>
          <p:nvPr/>
        </p:nvSpPr>
        <p:spPr>
          <a:xfrm>
            <a:off x="4860032" y="5661248"/>
            <a:ext cx="2520280"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just"/>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r>
              <a:rPr lang="en-ID" dirty="0" err="1" smtClean="0">
                <a:solidFill>
                  <a:schemeClr val="tx1"/>
                </a:solidFill>
                <a:latin typeface="Arial" pitchFamily="34" charset="0"/>
                <a:cs typeface="Arial" pitchFamily="34" charset="0"/>
              </a:rPr>
              <a:t>Profesor</a:t>
            </a:r>
            <a:endParaRPr lang="id-ID" dirty="0" smtClean="0">
              <a:solidFill>
                <a:schemeClr val="tx1"/>
              </a:solidFill>
              <a:latin typeface="Arial" pitchFamily="34" charset="0"/>
              <a:cs typeface="Arial" pitchFamily="34" charset="0"/>
            </a:endParaRPr>
          </a:p>
          <a:p>
            <a:pPr marL="285750" indent="-285750" algn="just">
              <a:buFont typeface="Wingdings" pitchFamily="2" charset="2"/>
              <a:buChar char="ü"/>
            </a:pPr>
            <a:endParaRPr lang="id-ID" dirty="0"/>
          </a:p>
        </p:txBody>
      </p:sp>
      <p:sp>
        <p:nvSpPr>
          <p:cNvPr id="11" name="Pentagon 10"/>
          <p:cNvSpPr/>
          <p:nvPr/>
        </p:nvSpPr>
        <p:spPr>
          <a:xfrm>
            <a:off x="1619672" y="5661248"/>
            <a:ext cx="2448272" cy="720080"/>
          </a:xfrm>
          <a:prstGeom prst="homePlat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ID" dirty="0" smtClean="0"/>
              <a:t>70</a:t>
            </a:r>
            <a:r>
              <a:rPr lang="id-ID" dirty="0" smtClean="0"/>
              <a:t> Tahun</a:t>
            </a:r>
            <a:endParaRPr lang="id-ID" dirty="0"/>
          </a:p>
        </p:txBody>
      </p:sp>
    </p:spTree>
    <p:extLst>
      <p:ext uri="{BB962C8B-B14F-4D97-AF65-F5344CB8AC3E}">
        <p14:creationId xmlns:p14="http://schemas.microsoft.com/office/powerpoint/2010/main" val="3100797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764704"/>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a:t>3</a:t>
            </a:r>
            <a:r>
              <a:rPr lang="id-ID" dirty="0" smtClean="0"/>
              <a:t>. </a:t>
            </a:r>
            <a:r>
              <a:rPr lang="en-AU" sz="2400" b="1" dirty="0">
                <a:solidFill>
                  <a:schemeClr val="tx1"/>
                </a:solidFill>
                <a:latin typeface="Arial" pitchFamily="34" charset="0"/>
                <a:cs typeface="Arial" pitchFamily="34" charset="0"/>
              </a:rPr>
              <a:t>PEMBERHENTIAN KARENA PERAMPINGAN ORGANISASI ATAU KEBIJAKAN PEMERINTAH</a:t>
            </a:r>
            <a:endParaRPr lang="id-ID" dirty="0"/>
          </a:p>
        </p:txBody>
      </p:sp>
      <p:sp>
        <p:nvSpPr>
          <p:cNvPr id="5" name="Subtitle 1"/>
          <p:cNvSpPr txBox="1">
            <a:spLocks/>
          </p:cNvSpPr>
          <p:nvPr/>
        </p:nvSpPr>
        <p:spPr>
          <a:xfrm>
            <a:off x="971600" y="2204864"/>
            <a:ext cx="7128792" cy="367240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lnSpcReduction="1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457200" indent="-457200" algn="just">
              <a:buFont typeface="+mj-lt"/>
              <a:buAutoNum type="arabicPeriod"/>
            </a:pPr>
            <a:r>
              <a:rPr lang="en-AU" dirty="0" err="1">
                <a:solidFill>
                  <a:schemeClr val="tx1"/>
                </a:solidFill>
                <a:latin typeface="Arial" pitchFamily="34" charset="0"/>
                <a:cs typeface="Arial" pitchFamily="34" charset="0"/>
              </a:rPr>
              <a:t>Dalam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hal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terjadi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perampingan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organisasi</a:t>
            </a:r>
            <a:r>
              <a:rPr lang="en-AU" dirty="0">
                <a:solidFill>
                  <a:schemeClr val="tx1"/>
                </a:solidFill>
                <a:latin typeface="Arial" pitchFamily="34" charset="0"/>
                <a:cs typeface="Arial" pitchFamily="34" charset="0"/>
              </a:rPr>
              <a:t>/</a:t>
            </a:r>
            <a:r>
              <a:rPr lang="en-AU" dirty="0" err="1">
                <a:solidFill>
                  <a:schemeClr val="tx1"/>
                </a:solidFill>
                <a:latin typeface="Arial" pitchFamily="34" charset="0"/>
                <a:cs typeface="Arial" pitchFamily="34" charset="0"/>
              </a:rPr>
              <a:t>kebijakan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Pemerintah</a:t>
            </a:r>
            <a:r>
              <a:rPr lang="en-AU" dirty="0">
                <a:solidFill>
                  <a:schemeClr val="tx1"/>
                </a:solidFill>
                <a:latin typeface="Arial" pitchFamily="34" charset="0"/>
                <a:cs typeface="Arial" pitchFamily="34" charset="0"/>
              </a:rPr>
              <a:t> yang </a:t>
            </a:r>
            <a:r>
              <a:rPr lang="en-AU" dirty="0" err="1">
                <a:solidFill>
                  <a:schemeClr val="tx1"/>
                </a:solidFill>
                <a:latin typeface="Arial" pitchFamily="34" charset="0"/>
                <a:cs typeface="Arial" pitchFamily="34" charset="0"/>
              </a:rPr>
              <a:t>mengakibatkan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kelebihan</a:t>
            </a:r>
            <a:r>
              <a:rPr lang="en-AU" dirty="0">
                <a:solidFill>
                  <a:schemeClr val="tx1"/>
                </a:solidFill>
                <a:latin typeface="Arial" pitchFamily="34" charset="0"/>
                <a:cs typeface="Arial" pitchFamily="34" charset="0"/>
              </a:rPr>
              <a:t> PNS </a:t>
            </a:r>
            <a:r>
              <a:rPr lang="en-AU" dirty="0" err="1">
                <a:solidFill>
                  <a:schemeClr val="tx1"/>
                </a:solidFill>
                <a:latin typeface="Arial" pitchFamily="34" charset="0"/>
                <a:cs typeface="Arial" pitchFamily="34" charset="0"/>
              </a:rPr>
              <a:t>maka</a:t>
            </a:r>
            <a:r>
              <a:rPr lang="en-AU" dirty="0">
                <a:solidFill>
                  <a:schemeClr val="tx1"/>
                </a:solidFill>
                <a:latin typeface="Arial" pitchFamily="34" charset="0"/>
                <a:cs typeface="Arial" pitchFamily="34" charset="0"/>
              </a:rPr>
              <a:t> PNS </a:t>
            </a:r>
            <a:r>
              <a:rPr lang="en-AU" dirty="0" err="1">
                <a:solidFill>
                  <a:schemeClr val="tx1"/>
                </a:solidFill>
                <a:latin typeface="Arial" pitchFamily="34" charset="0"/>
                <a:cs typeface="Arial" pitchFamily="34" charset="0"/>
              </a:rPr>
              <a:t>tersebut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terlebih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dahulu</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disalurkan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Instansi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Pemerintah</a:t>
            </a:r>
            <a:r>
              <a:rPr lang="en-AU" dirty="0">
                <a:solidFill>
                  <a:schemeClr val="tx1"/>
                </a:solidFill>
                <a:latin typeface="Arial" pitchFamily="34" charset="0"/>
                <a:cs typeface="Arial" pitchFamily="34" charset="0"/>
              </a:rPr>
              <a:t> </a:t>
            </a:r>
            <a:r>
              <a:rPr lang="en-AU" dirty="0" smtClean="0">
                <a:solidFill>
                  <a:schemeClr val="tx1"/>
                </a:solidFill>
                <a:latin typeface="Arial" pitchFamily="34" charset="0"/>
                <a:cs typeface="Arial" pitchFamily="34" charset="0"/>
              </a:rPr>
              <a:t>lain</a:t>
            </a:r>
            <a:r>
              <a:rPr lang="id-ID" dirty="0" smtClean="0">
                <a:solidFill>
                  <a:schemeClr val="tx1"/>
                </a:solidFill>
                <a:latin typeface="Arial" pitchFamily="34" charset="0"/>
                <a:cs typeface="Arial" pitchFamily="34" charset="0"/>
              </a:rPr>
              <a:t>;</a:t>
            </a:r>
            <a:endParaRPr lang="en-ID" dirty="0">
              <a:solidFill>
                <a:schemeClr val="tx1"/>
              </a:solidFill>
              <a:latin typeface="Arial" pitchFamily="34" charset="0"/>
              <a:cs typeface="Arial" pitchFamily="34" charset="0"/>
            </a:endParaRPr>
          </a:p>
          <a:p>
            <a:pPr marL="457200" indent="-457200" algn="just">
              <a:buFont typeface="+mj-lt"/>
              <a:buAutoNum type="arabicPeriod"/>
            </a:pPr>
            <a:r>
              <a:rPr lang="en-AU" dirty="0" err="1">
                <a:solidFill>
                  <a:schemeClr val="tx1"/>
                </a:solidFill>
                <a:latin typeface="Arial" pitchFamily="34" charset="0"/>
                <a:cs typeface="Arial" pitchFamily="34" charset="0"/>
              </a:rPr>
              <a:t>Dalam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hal</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terdapat</a:t>
            </a:r>
            <a:r>
              <a:rPr lang="en-AU" dirty="0">
                <a:solidFill>
                  <a:schemeClr val="tx1"/>
                </a:solidFill>
                <a:latin typeface="Arial" pitchFamily="34" charset="0"/>
                <a:cs typeface="Arial" pitchFamily="34" charset="0"/>
              </a:rPr>
              <a:t> PNS yang </a:t>
            </a:r>
            <a:r>
              <a:rPr lang="en-AU" dirty="0" err="1">
                <a:solidFill>
                  <a:schemeClr val="tx1"/>
                </a:solidFill>
                <a:latin typeface="Arial" pitchFamily="34" charset="0"/>
                <a:cs typeface="Arial" pitchFamily="34" charset="0"/>
              </a:rPr>
              <a:t>bersangkutan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tidak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dapat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disalurkan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sebagaimana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dimaksud</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saat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terjadi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perampingan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organisasi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sudah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mencapai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usia</a:t>
            </a:r>
            <a:r>
              <a:rPr lang="en-AU" dirty="0">
                <a:solidFill>
                  <a:schemeClr val="tx1"/>
                </a:solidFill>
                <a:latin typeface="Arial" pitchFamily="34" charset="0"/>
                <a:cs typeface="Arial" pitchFamily="34" charset="0"/>
              </a:rPr>
              <a:t> 50 (lima </a:t>
            </a:r>
            <a:r>
              <a:rPr lang="en-AU" dirty="0" err="1">
                <a:solidFill>
                  <a:schemeClr val="tx1"/>
                </a:solidFill>
                <a:latin typeface="Arial" pitchFamily="34" charset="0"/>
                <a:cs typeface="Arial" pitchFamily="34" charset="0"/>
              </a:rPr>
              <a:t>puluh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masa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kerja</a:t>
            </a:r>
            <a:r>
              <a:rPr lang="en-AU" dirty="0">
                <a:solidFill>
                  <a:schemeClr val="tx1"/>
                </a:solidFill>
                <a:latin typeface="Arial" pitchFamily="34" charset="0"/>
                <a:cs typeface="Arial" pitchFamily="34" charset="0"/>
              </a:rPr>
              <a:t> 10 (</a:t>
            </a:r>
            <a:r>
              <a:rPr lang="en-AU" dirty="0" err="1">
                <a:solidFill>
                  <a:schemeClr val="tx1"/>
                </a:solidFill>
                <a:latin typeface="Arial" pitchFamily="34" charset="0"/>
                <a:cs typeface="Arial" pitchFamily="34" charset="0"/>
              </a:rPr>
              <a:t>sepuluh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diberhentikan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hormat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mendapat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hak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kepegawaian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sesuai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dengan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ketentuan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peraturan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perundang-undangan</a:t>
            </a:r>
            <a:r>
              <a:rPr lang="en-AU" dirty="0">
                <a:solidFill>
                  <a:schemeClr val="tx1"/>
                </a:solidFill>
                <a:latin typeface="Arial" pitchFamily="34" charset="0"/>
                <a:cs typeface="Arial" pitchFamily="34" charset="0"/>
              </a:rPr>
              <a:t>.</a:t>
            </a:r>
            <a:endParaRPr lang="id-ID" dirty="0">
              <a:latin typeface="Arial" pitchFamily="34" charset="0"/>
              <a:cs typeface="Arial" pitchFamily="34" charset="0"/>
            </a:endParaRPr>
          </a:p>
        </p:txBody>
      </p:sp>
    </p:spTree>
    <p:extLst>
      <p:ext uri="{BB962C8B-B14F-4D97-AF65-F5344CB8AC3E}">
        <p14:creationId xmlns:p14="http://schemas.microsoft.com/office/powerpoint/2010/main" val="1500227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332656"/>
            <a:ext cx="8424936" cy="100811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n-ID" dirty="0" smtClean="0"/>
          </a:p>
          <a:p>
            <a:pPr algn="ctr"/>
            <a:r>
              <a:rPr lang="en-ID" dirty="0"/>
              <a:t>3</a:t>
            </a:r>
            <a:r>
              <a:rPr lang="id-ID" dirty="0" smtClean="0"/>
              <a:t>. </a:t>
            </a:r>
            <a:r>
              <a:rPr lang="en-AU" sz="2400" b="1" dirty="0">
                <a:solidFill>
                  <a:schemeClr val="tx1"/>
                </a:solidFill>
                <a:latin typeface="Arial" pitchFamily="34" charset="0"/>
                <a:cs typeface="Arial" pitchFamily="34" charset="0"/>
              </a:rPr>
              <a:t>PEMBERHENTIAN KARENA PERAMPINGAN ORGANISASI ATAU KEBIJAKAN </a:t>
            </a:r>
            <a:r>
              <a:rPr lang="en-AU" sz="2400" b="1" dirty="0" smtClean="0">
                <a:solidFill>
                  <a:schemeClr val="tx1"/>
                </a:solidFill>
                <a:latin typeface="Arial" pitchFamily="34" charset="0"/>
                <a:cs typeface="Arial" pitchFamily="34" charset="0"/>
              </a:rPr>
              <a:t>PEMERINTAH (</a:t>
            </a:r>
            <a:r>
              <a:rPr lang="en-AU" sz="2400" b="1" dirty="0" err="1" smtClean="0">
                <a:solidFill>
                  <a:schemeClr val="tx1"/>
                </a:solidFill>
                <a:latin typeface="Arial" pitchFamily="34" charset="0"/>
                <a:cs typeface="Arial" pitchFamily="34" charset="0"/>
              </a:rPr>
              <a:t>Cont</a:t>
            </a:r>
            <a:r>
              <a:rPr lang="en-AU" sz="2400" b="1" dirty="0" smtClean="0">
                <a:solidFill>
                  <a:schemeClr val="tx1"/>
                </a:solidFill>
                <a:latin typeface="Arial" pitchFamily="34" charset="0"/>
                <a:cs typeface="Arial" pitchFamily="34" charset="0"/>
              </a:rPr>
              <a:t>’….)</a:t>
            </a:r>
            <a:endParaRPr lang="id-ID" dirty="0"/>
          </a:p>
        </p:txBody>
      </p:sp>
      <p:sp>
        <p:nvSpPr>
          <p:cNvPr id="5" name="Subtitle 1"/>
          <p:cNvSpPr txBox="1">
            <a:spLocks/>
          </p:cNvSpPr>
          <p:nvPr/>
        </p:nvSpPr>
        <p:spPr>
          <a:xfrm>
            <a:off x="323528" y="1628800"/>
            <a:ext cx="8424936" cy="504056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lgn="just">
              <a:buClrTx/>
              <a:buFont typeface="+mj-lt"/>
              <a:buAutoNum type="arabicPeriod" startAt="3"/>
            </a:pPr>
            <a:r>
              <a:rPr lang="en-AU" dirty="0" err="1">
                <a:solidFill>
                  <a:schemeClr val="tx1"/>
                </a:solidFill>
                <a:latin typeface="Arial" pitchFamily="34" charset="0"/>
                <a:cs typeface="Arial" pitchFamily="34" charset="0"/>
              </a:rPr>
              <a:t>Apabila</a:t>
            </a:r>
            <a:r>
              <a:rPr lang="en-AU" dirty="0">
                <a:solidFill>
                  <a:schemeClr val="tx1"/>
                </a:solidFill>
                <a:latin typeface="Arial" pitchFamily="34" charset="0"/>
                <a:cs typeface="Arial" pitchFamily="34" charset="0"/>
              </a:rPr>
              <a:t> PNS </a:t>
            </a:r>
            <a:r>
              <a:rPr lang="en-AU" dirty="0" err="1">
                <a:solidFill>
                  <a:schemeClr val="tx1"/>
                </a:solidFill>
                <a:latin typeface="Arial" pitchFamily="34" charset="0"/>
                <a:cs typeface="Arial" pitchFamily="34" charset="0"/>
              </a:rPr>
              <a:t>sebagaimana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dimaksud</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nomor</a:t>
            </a:r>
            <a:r>
              <a:rPr lang="en-AU" dirty="0">
                <a:solidFill>
                  <a:schemeClr val="tx1"/>
                </a:solidFill>
                <a:latin typeface="Arial" pitchFamily="34" charset="0"/>
                <a:cs typeface="Arial" pitchFamily="34" charset="0"/>
              </a:rPr>
              <a:t> 1:</a:t>
            </a:r>
          </a:p>
          <a:p>
            <a:pPr marL="800100" lvl="1" indent="-342900" algn="just">
              <a:buClrTx/>
              <a:buFont typeface="+mj-lt"/>
              <a:buAutoNum type="alphaLcPeriod"/>
            </a:pPr>
            <a:r>
              <a:rPr lang="en-AU" dirty="0" err="1">
                <a:solidFill>
                  <a:schemeClr val="tx1"/>
                </a:solidFill>
                <a:latin typeface="Arial" pitchFamily="34" charset="0"/>
                <a:cs typeface="Arial" pitchFamily="34" charset="0"/>
              </a:rPr>
              <a:t>Tidak</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dapat</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disalurkan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pada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instansi</a:t>
            </a:r>
            <a:r>
              <a:rPr lang="en-AU" dirty="0">
                <a:solidFill>
                  <a:schemeClr val="tx1"/>
                </a:solidFill>
                <a:latin typeface="Arial" pitchFamily="34" charset="0"/>
                <a:cs typeface="Arial" pitchFamily="34" charset="0"/>
              </a:rPr>
              <a:t> lain;</a:t>
            </a:r>
          </a:p>
          <a:p>
            <a:pPr marL="800100" lvl="1" indent="-342900" algn="just">
              <a:buClrTx/>
              <a:buFont typeface="+mj-lt"/>
              <a:buAutoNum type="alphaLcPeriod"/>
            </a:pPr>
            <a:r>
              <a:rPr lang="en-AU" dirty="0" err="1">
                <a:solidFill>
                  <a:schemeClr val="tx1"/>
                </a:solidFill>
                <a:latin typeface="Arial" pitchFamily="34" charset="0"/>
                <a:cs typeface="Arial" pitchFamily="34" charset="0"/>
              </a:rPr>
              <a:t>Belum</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mencapai</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usia</a:t>
            </a:r>
            <a:r>
              <a:rPr lang="en-AU" dirty="0">
                <a:solidFill>
                  <a:schemeClr val="tx1"/>
                </a:solidFill>
                <a:latin typeface="Arial" pitchFamily="34" charset="0"/>
                <a:cs typeface="Arial" pitchFamily="34" charset="0"/>
              </a:rPr>
              <a:t> 50 (lima </a:t>
            </a:r>
            <a:r>
              <a:rPr lang="en-AU" dirty="0" err="1">
                <a:solidFill>
                  <a:schemeClr val="tx1"/>
                </a:solidFill>
                <a:latin typeface="Arial" pitchFamily="34" charset="0"/>
                <a:cs typeface="Arial" pitchFamily="34" charset="0"/>
              </a:rPr>
              <a:t>puluh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dan</a:t>
            </a:r>
            <a:endParaRPr lang="en-AU" dirty="0">
              <a:solidFill>
                <a:schemeClr val="tx1"/>
              </a:solidFill>
              <a:latin typeface="Arial" pitchFamily="34" charset="0"/>
              <a:cs typeface="Arial" pitchFamily="34" charset="0"/>
            </a:endParaRPr>
          </a:p>
          <a:p>
            <a:pPr marL="800100" lvl="1" indent="-342900" algn="just">
              <a:buClrTx/>
              <a:buFont typeface="+mj-lt"/>
              <a:buAutoNum type="alphaLcPeriod"/>
            </a:pPr>
            <a:r>
              <a:rPr lang="en-AU" dirty="0" err="1">
                <a:solidFill>
                  <a:schemeClr val="tx1"/>
                </a:solidFill>
                <a:latin typeface="Arial" pitchFamily="34" charset="0"/>
                <a:cs typeface="Arial" pitchFamily="34" charset="0"/>
              </a:rPr>
              <a:t>Masa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kerja</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kurang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dari</a:t>
            </a:r>
            <a:r>
              <a:rPr lang="en-AU" dirty="0">
                <a:solidFill>
                  <a:schemeClr val="tx1"/>
                </a:solidFill>
                <a:latin typeface="Arial" pitchFamily="34" charset="0"/>
                <a:cs typeface="Arial" pitchFamily="34" charset="0"/>
              </a:rPr>
              <a:t> 10 (</a:t>
            </a:r>
            <a:r>
              <a:rPr lang="en-AU" dirty="0" err="1">
                <a:solidFill>
                  <a:schemeClr val="tx1"/>
                </a:solidFill>
                <a:latin typeface="Arial" pitchFamily="34" charset="0"/>
                <a:cs typeface="Arial" pitchFamily="34" charset="0"/>
              </a:rPr>
              <a:t>sepuluh</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tahun</a:t>
            </a:r>
            <a:r>
              <a:rPr lang="en-AU" dirty="0">
                <a:solidFill>
                  <a:schemeClr val="tx1"/>
                </a:solidFill>
                <a:latin typeface="Arial" pitchFamily="34" charset="0"/>
                <a:cs typeface="Arial" pitchFamily="34" charset="0"/>
              </a:rPr>
              <a:t>, </a:t>
            </a:r>
          </a:p>
          <a:p>
            <a:pPr lvl="1" algn="just">
              <a:buClrTx/>
            </a:pPr>
            <a:r>
              <a:rPr lang="en-AU" dirty="0" err="1">
                <a:solidFill>
                  <a:schemeClr val="tx1"/>
                </a:solidFill>
                <a:latin typeface="Arial" pitchFamily="34" charset="0"/>
                <a:cs typeface="Arial" pitchFamily="34" charset="0"/>
              </a:rPr>
              <a:t>Diberikan</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uang</a:t>
            </a:r>
            <a:r>
              <a:rPr lang="en-AU" dirty="0">
                <a:solidFill>
                  <a:schemeClr val="tx1"/>
                </a:solidFill>
                <a:latin typeface="Arial" pitchFamily="34" charset="0"/>
                <a:cs typeface="Arial" pitchFamily="34" charset="0"/>
              </a:rPr>
              <a:t> </a:t>
            </a:r>
            <a:r>
              <a:rPr lang="en-AU" dirty="0" err="1">
                <a:solidFill>
                  <a:schemeClr val="tx1"/>
                </a:solidFill>
                <a:latin typeface="Arial" pitchFamily="34" charset="0"/>
                <a:cs typeface="Arial" pitchFamily="34" charset="0"/>
              </a:rPr>
              <a:t>tunggu</a:t>
            </a:r>
            <a:r>
              <a:rPr lang="en-AU" dirty="0">
                <a:solidFill>
                  <a:schemeClr val="tx1"/>
                </a:solidFill>
                <a:latin typeface="Arial" pitchFamily="34" charset="0"/>
                <a:cs typeface="Arial" pitchFamily="34" charset="0"/>
              </a:rPr>
              <a:t> paling lama 5 (lima) </a:t>
            </a:r>
            <a:r>
              <a:rPr lang="en-AU" dirty="0" err="1">
                <a:solidFill>
                  <a:schemeClr val="tx1"/>
                </a:solidFill>
                <a:latin typeface="Arial" pitchFamily="34" charset="0"/>
                <a:cs typeface="Arial" pitchFamily="34" charset="0"/>
              </a:rPr>
              <a:t>tahun</a:t>
            </a:r>
            <a:r>
              <a:rPr lang="id-ID" dirty="0" smtClean="0">
                <a:solidFill>
                  <a:schemeClr val="tx1"/>
                </a:solidFill>
                <a:latin typeface="Arial" pitchFamily="34" charset="0"/>
                <a:cs typeface="Arial" pitchFamily="34" charset="0"/>
              </a:rPr>
              <a:t>;</a:t>
            </a:r>
            <a:endParaRPr lang="en-ID" dirty="0">
              <a:solidFill>
                <a:schemeClr val="tx1"/>
              </a:solidFill>
              <a:latin typeface="Arial" pitchFamily="34" charset="0"/>
              <a:cs typeface="Arial" pitchFamily="34" charset="0"/>
            </a:endParaRPr>
          </a:p>
          <a:p>
            <a:pPr marL="457200" indent="-457200" algn="just">
              <a:buFont typeface="+mj-lt"/>
              <a:buAutoNum type="arabicPeriod" startAt="3"/>
            </a:pPr>
            <a:r>
              <a:rPr lang="en-AU" sz="2000" dirty="0" err="1">
                <a:solidFill>
                  <a:schemeClr val="tx1"/>
                </a:solidFill>
                <a:latin typeface="Arial" pitchFamily="34" charset="0"/>
                <a:cs typeface="Arial" pitchFamily="34" charset="0"/>
              </a:rPr>
              <a:t>Apabila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sampai</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dengan</a:t>
            </a:r>
            <a:r>
              <a:rPr lang="en-AU" sz="2000" dirty="0">
                <a:solidFill>
                  <a:schemeClr val="tx1"/>
                </a:solidFill>
                <a:latin typeface="Arial" pitchFamily="34" charset="0"/>
                <a:cs typeface="Arial" pitchFamily="34" charset="0"/>
              </a:rPr>
              <a:t> 5 (lima) </a:t>
            </a:r>
            <a:r>
              <a:rPr lang="en-AU" sz="2000" dirty="0" err="1">
                <a:solidFill>
                  <a:schemeClr val="tx1"/>
                </a:solidFill>
                <a:latin typeface="Arial" pitchFamily="34" charset="0"/>
                <a:cs typeface="Arial" pitchFamily="34" charset="0"/>
              </a:rPr>
              <a:t>tahun</a:t>
            </a:r>
            <a:r>
              <a:rPr lang="en-AU" sz="2000" dirty="0">
                <a:solidFill>
                  <a:schemeClr val="tx1"/>
                </a:solidFill>
                <a:latin typeface="Arial" pitchFamily="34" charset="0"/>
                <a:cs typeface="Arial" pitchFamily="34" charset="0"/>
              </a:rPr>
              <a:t> PNS </a:t>
            </a:r>
            <a:r>
              <a:rPr lang="en-AU" sz="2000" dirty="0" err="1">
                <a:solidFill>
                  <a:schemeClr val="tx1"/>
                </a:solidFill>
                <a:latin typeface="Arial" pitchFamily="34" charset="0"/>
                <a:cs typeface="Arial" pitchFamily="34" charset="0"/>
              </a:rPr>
              <a:t>sebagaimana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dimaksud</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pada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nomor</a:t>
            </a:r>
            <a:r>
              <a:rPr lang="en-AU" sz="2000" dirty="0">
                <a:solidFill>
                  <a:schemeClr val="tx1"/>
                </a:solidFill>
                <a:latin typeface="Arial" pitchFamily="34" charset="0"/>
                <a:cs typeface="Arial" pitchFamily="34" charset="0"/>
              </a:rPr>
              <a:t> 3 </a:t>
            </a:r>
            <a:r>
              <a:rPr lang="en-AU" sz="2000" dirty="0" err="1">
                <a:solidFill>
                  <a:schemeClr val="tx1"/>
                </a:solidFill>
                <a:latin typeface="Arial" pitchFamily="34" charset="0"/>
                <a:cs typeface="Arial" pitchFamily="34" charset="0"/>
              </a:rPr>
              <a:t>tidak</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dapat</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disalurkan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maka</a:t>
            </a:r>
            <a:r>
              <a:rPr lang="en-AU" sz="2000" dirty="0">
                <a:solidFill>
                  <a:schemeClr val="tx1"/>
                </a:solidFill>
                <a:latin typeface="Arial" pitchFamily="34" charset="0"/>
                <a:cs typeface="Arial" pitchFamily="34" charset="0"/>
              </a:rPr>
              <a:t> PNS </a:t>
            </a:r>
            <a:r>
              <a:rPr lang="en-AU" sz="2000" dirty="0" err="1">
                <a:solidFill>
                  <a:schemeClr val="tx1"/>
                </a:solidFill>
                <a:latin typeface="Arial" pitchFamily="34" charset="0"/>
                <a:cs typeface="Arial" pitchFamily="34" charset="0"/>
              </a:rPr>
              <a:t>tersebut</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diberhentikan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dengan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hormat</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diberikan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hak</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kepegawaian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sesuai</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dengan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ketentuan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peraturan</a:t>
            </a:r>
            <a:r>
              <a:rPr lang="en-AU" sz="2000" dirty="0">
                <a:solidFill>
                  <a:schemeClr val="tx1"/>
                </a:solidFill>
                <a:latin typeface="Arial" pitchFamily="34" charset="0"/>
                <a:cs typeface="Arial" pitchFamily="34" charset="0"/>
              </a:rPr>
              <a:t> </a:t>
            </a:r>
            <a:r>
              <a:rPr lang="en-AU" sz="2000" dirty="0" err="1" smtClean="0">
                <a:solidFill>
                  <a:schemeClr val="tx1"/>
                </a:solidFill>
                <a:latin typeface="Arial" pitchFamily="34" charset="0"/>
                <a:cs typeface="Arial" pitchFamily="34" charset="0"/>
              </a:rPr>
              <a:t>perundang-undangan</a:t>
            </a:r>
            <a:r>
              <a:rPr lang="en-AU" sz="2000" dirty="0" smtClean="0">
                <a:solidFill>
                  <a:schemeClr val="tx1"/>
                </a:solidFill>
                <a:latin typeface="Arial" pitchFamily="34" charset="0"/>
                <a:cs typeface="Arial" pitchFamily="34" charset="0"/>
              </a:rPr>
              <a:t>;</a:t>
            </a:r>
          </a:p>
          <a:p>
            <a:pPr marL="457200" indent="-457200" algn="just">
              <a:buFont typeface="+mj-lt"/>
              <a:buAutoNum type="arabicPeriod" startAt="3"/>
            </a:pPr>
            <a:r>
              <a:rPr lang="en-AU" sz="2000" dirty="0" err="1">
                <a:solidFill>
                  <a:schemeClr val="tx1"/>
                </a:solidFill>
                <a:latin typeface="Arial" pitchFamily="34" charset="0"/>
                <a:cs typeface="Arial" pitchFamily="34" charset="0"/>
              </a:rPr>
              <a:t>Dalam</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hal</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pada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saat</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berakhirnya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pemberian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uang</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tunggu</a:t>
            </a:r>
            <a:r>
              <a:rPr lang="en-AU" sz="2000" dirty="0">
                <a:solidFill>
                  <a:schemeClr val="tx1"/>
                </a:solidFill>
                <a:latin typeface="Arial" pitchFamily="34" charset="0"/>
                <a:cs typeface="Arial" pitchFamily="34" charset="0"/>
              </a:rPr>
              <a:t> PNS </a:t>
            </a:r>
            <a:r>
              <a:rPr lang="en-AU" sz="2000" dirty="0" err="1">
                <a:solidFill>
                  <a:schemeClr val="tx1"/>
                </a:solidFill>
                <a:latin typeface="Arial" pitchFamily="34" charset="0"/>
                <a:cs typeface="Arial" pitchFamily="34" charset="0"/>
              </a:rPr>
              <a:t>sebagaimana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dimaksud</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pada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nomor</a:t>
            </a:r>
            <a:r>
              <a:rPr lang="en-AU" sz="2000" dirty="0">
                <a:solidFill>
                  <a:schemeClr val="tx1"/>
                </a:solidFill>
                <a:latin typeface="Arial" pitchFamily="34" charset="0"/>
                <a:cs typeface="Arial" pitchFamily="34" charset="0"/>
              </a:rPr>
              <a:t> 3 </a:t>
            </a:r>
            <a:r>
              <a:rPr lang="en-AU" sz="2000" dirty="0" err="1">
                <a:solidFill>
                  <a:schemeClr val="tx1"/>
                </a:solidFill>
                <a:latin typeface="Arial" pitchFamily="34" charset="0"/>
                <a:cs typeface="Arial" pitchFamily="34" charset="0"/>
              </a:rPr>
              <a:t>belum</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berusia</a:t>
            </a:r>
            <a:r>
              <a:rPr lang="en-AU" sz="2000" dirty="0">
                <a:solidFill>
                  <a:schemeClr val="tx1"/>
                </a:solidFill>
                <a:latin typeface="Arial" pitchFamily="34" charset="0"/>
                <a:cs typeface="Arial" pitchFamily="34" charset="0"/>
              </a:rPr>
              <a:t> 50 (lima </a:t>
            </a:r>
            <a:r>
              <a:rPr lang="en-AU" sz="2000" dirty="0" err="1">
                <a:solidFill>
                  <a:schemeClr val="tx1"/>
                </a:solidFill>
                <a:latin typeface="Arial" pitchFamily="34" charset="0"/>
                <a:cs typeface="Arial" pitchFamily="34" charset="0"/>
              </a:rPr>
              <a:t>puluh</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tahun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jaminan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pensiun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bagi</a:t>
            </a:r>
            <a:r>
              <a:rPr lang="en-AU" sz="2000" dirty="0">
                <a:solidFill>
                  <a:schemeClr val="tx1"/>
                </a:solidFill>
                <a:latin typeface="Arial" pitchFamily="34" charset="0"/>
                <a:cs typeface="Arial" pitchFamily="34" charset="0"/>
              </a:rPr>
              <a:t> PNS </a:t>
            </a:r>
            <a:r>
              <a:rPr lang="en-AU" sz="2000" dirty="0" err="1">
                <a:solidFill>
                  <a:schemeClr val="tx1"/>
                </a:solidFill>
                <a:latin typeface="Arial" pitchFamily="34" charset="0"/>
                <a:cs typeface="Arial" pitchFamily="34" charset="0"/>
              </a:rPr>
              <a:t>mulai</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diberikan</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pada</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saat</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mencapai</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usia</a:t>
            </a:r>
            <a:r>
              <a:rPr lang="en-AU" sz="2000" dirty="0">
                <a:solidFill>
                  <a:schemeClr val="tx1"/>
                </a:solidFill>
                <a:latin typeface="Arial" pitchFamily="34" charset="0"/>
                <a:cs typeface="Arial" pitchFamily="34" charset="0"/>
              </a:rPr>
              <a:t> 50 (lima </a:t>
            </a:r>
            <a:r>
              <a:rPr lang="en-AU" sz="2000" dirty="0" err="1">
                <a:solidFill>
                  <a:schemeClr val="tx1"/>
                </a:solidFill>
                <a:latin typeface="Arial" pitchFamily="34" charset="0"/>
                <a:cs typeface="Arial" pitchFamily="34" charset="0"/>
              </a:rPr>
              <a:t>puluh</a:t>
            </a:r>
            <a:r>
              <a:rPr lang="en-AU" sz="2000" dirty="0">
                <a:solidFill>
                  <a:schemeClr val="tx1"/>
                </a:solidFill>
                <a:latin typeface="Arial" pitchFamily="34" charset="0"/>
                <a:cs typeface="Arial" pitchFamily="34" charset="0"/>
              </a:rPr>
              <a:t>) </a:t>
            </a:r>
            <a:r>
              <a:rPr lang="en-AU" sz="2000" dirty="0" err="1">
                <a:solidFill>
                  <a:schemeClr val="tx1"/>
                </a:solidFill>
                <a:latin typeface="Arial" pitchFamily="34" charset="0"/>
                <a:cs typeface="Arial" pitchFamily="34" charset="0"/>
              </a:rPr>
              <a:t>tahun</a:t>
            </a:r>
            <a:r>
              <a:rPr lang="en-AU" sz="2000" dirty="0">
                <a:solidFill>
                  <a:schemeClr val="tx1"/>
                </a:solidFill>
                <a:latin typeface="Arial" pitchFamily="34" charset="0"/>
                <a:cs typeface="Arial" pitchFamily="34" charset="0"/>
              </a:rPr>
              <a:t>.</a:t>
            </a:r>
            <a:endParaRPr lang="id-ID" sz="2000" dirty="0">
              <a:latin typeface="Arial" pitchFamily="34" charset="0"/>
              <a:cs typeface="Arial" pitchFamily="34" charset="0"/>
            </a:endParaRPr>
          </a:p>
        </p:txBody>
      </p:sp>
    </p:spTree>
    <p:extLst>
      <p:ext uri="{BB962C8B-B14F-4D97-AF65-F5344CB8AC3E}">
        <p14:creationId xmlns:p14="http://schemas.microsoft.com/office/powerpoint/2010/main" val="3220422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1504</TotalTime>
  <Words>1734</Words>
  <Application>Microsoft Office PowerPoint</Application>
  <PresentationFormat>On-screen Show (4:3)</PresentationFormat>
  <Paragraphs>186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Berlin Sans FB Demi</vt:lpstr>
      <vt:lpstr>Calibri</vt:lpstr>
      <vt:lpstr>Georgia</vt:lpstr>
      <vt:lpstr>Trebuchet MS</vt:lpstr>
      <vt:lpstr>Wingdings</vt:lpstr>
      <vt:lpstr>Slipstream</vt:lpstr>
      <vt:lpstr>PowerPoint Presentation</vt:lpstr>
      <vt:lpstr>LANDASAN HUKUM PEMBERHENTIAN DAN PEMBERIAN PENSIUN  PEGAWAI NEGERI SIPIL DAN JANDA/DUDA PEGAWAI NEGERI SIPIL PADA  KEMENTERIAN AGAMA</vt:lpstr>
      <vt:lpstr>PowerPoint Presentation</vt:lpstr>
      <vt:lpstr>JENIS PEMBERHENTIAN PNS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 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42</cp:revision>
  <cp:lastPrinted>2019-07-17T07:12:25Z</cp:lastPrinted>
  <dcterms:created xsi:type="dcterms:W3CDTF">2018-11-19T14:01:09Z</dcterms:created>
  <dcterms:modified xsi:type="dcterms:W3CDTF">2019-10-07T01:42:49Z</dcterms:modified>
</cp:coreProperties>
</file>