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8"/>
  </p:notesMasterIdLst>
  <p:sldIdLst>
    <p:sldId id="355" r:id="rId4"/>
    <p:sldId id="396" r:id="rId5"/>
    <p:sldId id="397" r:id="rId6"/>
    <p:sldId id="398" r:id="rId7"/>
    <p:sldId id="399" r:id="rId8"/>
    <p:sldId id="400" r:id="rId9"/>
    <p:sldId id="401" r:id="rId10"/>
    <p:sldId id="403" r:id="rId11"/>
    <p:sldId id="402" r:id="rId12"/>
    <p:sldId id="404" r:id="rId13"/>
    <p:sldId id="405" r:id="rId14"/>
    <p:sldId id="406" r:id="rId15"/>
    <p:sldId id="407" r:id="rId16"/>
    <p:sldId id="408" r:id="rId17"/>
    <p:sldId id="260" r:id="rId18"/>
    <p:sldId id="324" r:id="rId19"/>
    <p:sldId id="375" r:id="rId20"/>
    <p:sldId id="356" r:id="rId21"/>
    <p:sldId id="323" r:id="rId22"/>
    <p:sldId id="357" r:id="rId23"/>
    <p:sldId id="359" r:id="rId24"/>
    <p:sldId id="392" r:id="rId25"/>
    <p:sldId id="393" r:id="rId26"/>
    <p:sldId id="395" r:id="rId27"/>
    <p:sldId id="361" r:id="rId28"/>
    <p:sldId id="362" r:id="rId29"/>
    <p:sldId id="391" r:id="rId30"/>
    <p:sldId id="360" r:id="rId31"/>
    <p:sldId id="363" r:id="rId32"/>
    <p:sldId id="365" r:id="rId33"/>
    <p:sldId id="366" r:id="rId34"/>
    <p:sldId id="367" r:id="rId35"/>
    <p:sldId id="368" r:id="rId36"/>
    <p:sldId id="369" r:id="rId37"/>
    <p:sldId id="358" r:id="rId38"/>
    <p:sldId id="373" r:id="rId39"/>
    <p:sldId id="370" r:id="rId40"/>
    <p:sldId id="371" r:id="rId41"/>
    <p:sldId id="312" r:id="rId42"/>
    <p:sldId id="374" r:id="rId43"/>
    <p:sldId id="308" r:id="rId44"/>
    <p:sldId id="377" r:id="rId45"/>
    <p:sldId id="379" r:id="rId46"/>
    <p:sldId id="378" r:id="rId47"/>
    <p:sldId id="381" r:id="rId48"/>
    <p:sldId id="382" r:id="rId49"/>
    <p:sldId id="384" r:id="rId50"/>
    <p:sldId id="385" r:id="rId51"/>
    <p:sldId id="386" r:id="rId52"/>
    <p:sldId id="383" r:id="rId53"/>
    <p:sldId id="387" r:id="rId54"/>
    <p:sldId id="388" r:id="rId55"/>
    <p:sldId id="389" r:id="rId56"/>
    <p:sldId id="39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2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2229D-429D-7247-B42D-51F7DB2FBC6D}" type="doc">
      <dgm:prSet loTypeId="urn:microsoft.com/office/officeart/2005/8/layout/arrow2#3" loCatId="" qsTypeId="urn:microsoft.com/office/officeart/2005/8/quickstyle/simple1#3" qsCatId="simple" csTypeId="urn:microsoft.com/office/officeart/2005/8/colors/accent1_2#4" csCatId="accent1" phldr="1"/>
      <dgm:spPr/>
    </dgm:pt>
    <dgm:pt modelId="{BB7717BF-7409-8741-B1EE-ACF5ED06F84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dirty="0" err="1">
              <a:solidFill>
                <a:schemeClr val="bg1"/>
              </a:solidFill>
            </a:rPr>
            <a:t>Transformasi</a:t>
          </a:r>
          <a:endParaRPr lang="en-US" sz="1000" b="1" dirty="0" err="1">
            <a:solidFill>
              <a:schemeClr val="bg1"/>
            </a:solidFill>
          </a:endParaRPr>
        </a:p>
      </dgm:t>
    </dgm:pt>
    <dgm:pt modelId="{4A6F10B9-3727-2147-936E-3D641DB4FF72}" type="sibTrans" cxnId="{CB7520E9-605F-4FBA-AB08-C8F39854EFB6}">
      <dgm:prSet/>
      <dgm:spPr/>
      <dgm:t>
        <a:bodyPr/>
        <a:lstStyle/>
        <a:p>
          <a:endParaRPr lang="en-US"/>
        </a:p>
      </dgm:t>
    </dgm:pt>
    <dgm:pt modelId="{71B3B278-8EC6-D54D-9F95-62740710D8A2}" type="parTrans" cxnId="{CB7520E9-605F-4FBA-AB08-C8F39854EFB6}">
      <dgm:prSet/>
      <dgm:spPr/>
      <dgm:t>
        <a:bodyPr/>
        <a:lstStyle/>
        <a:p>
          <a:endParaRPr lang="en-US"/>
        </a:p>
      </dgm:t>
    </dgm:pt>
    <dgm:pt modelId="{4A173C0A-E153-814D-8130-C98BE1A3EB90}" type="pres">
      <dgm:prSet presAssocID="{F552229D-429D-7247-B42D-51F7DB2FBC6D}" presName="arrowDiagram" presStyleCnt="0">
        <dgm:presLayoutVars>
          <dgm:chMax val="5"/>
          <dgm:dir/>
          <dgm:resizeHandles val="exact"/>
        </dgm:presLayoutVars>
      </dgm:prSet>
      <dgm:spPr/>
    </dgm:pt>
    <dgm:pt modelId="{0ABC6A60-D607-4D4E-A3D4-7EA08A8E4293}" type="pres">
      <dgm:prSet presAssocID="{F552229D-429D-7247-B42D-51F7DB2FBC6D}" presName="arrow" presStyleLbl="bgShp" presStyleIdx="0" presStyleCnt="1" custAng="1194383" custLinFactNeighborX="-1056" custLinFactNeighborY="-28277"/>
      <dgm:spPr>
        <a:solidFill>
          <a:srgbClr val="1D3A6E"/>
        </a:solidFill>
      </dgm:spPr>
    </dgm:pt>
    <dgm:pt modelId="{5ED03F3F-098A-6C4B-A90C-4364C62D5DA9}" type="pres">
      <dgm:prSet presAssocID="{F552229D-429D-7247-B42D-51F7DB2FBC6D}" presName="arrowDiagram1" presStyleCnt="0">
        <dgm:presLayoutVars>
          <dgm:bulletEnabled val="1"/>
        </dgm:presLayoutVars>
      </dgm:prSet>
      <dgm:spPr/>
    </dgm:pt>
    <dgm:pt modelId="{7E410820-7C8B-3849-AADE-4DDA4126F76A}" type="pres">
      <dgm:prSet presAssocID="{BB7717BF-7409-8741-B1EE-ACF5ED06F849}" presName="bullet1" presStyleLbl="node1" presStyleIdx="0" presStyleCnt="1"/>
      <dgm:spPr>
        <a:noFill/>
        <a:ln>
          <a:noFill/>
        </a:ln>
      </dgm:spPr>
    </dgm:pt>
    <dgm:pt modelId="{FC1D8759-E38B-A942-8E99-69E12F59EA21}" type="pres">
      <dgm:prSet presAssocID="{BB7717BF-7409-8741-B1EE-ACF5ED06F849}" presName="textBox1" presStyleLbl="revTx" presStyleIdx="0" presStyleCnt="1" custAng="447185" custScaleX="231134" custScaleY="30512" custLinFactNeighborX="-30638" custLinFactNeighborY="-319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</dgm:ptLst>
  <dgm:cxnLst>
    <dgm:cxn modelId="{CB7520E9-605F-4FBA-AB08-C8F39854EFB6}" srcId="{F552229D-429D-7247-B42D-51F7DB2FBC6D}" destId="{BB7717BF-7409-8741-B1EE-ACF5ED06F849}" srcOrd="0" destOrd="0" parTransId="{71B3B278-8EC6-D54D-9F95-62740710D8A2}" sibTransId="{4A6F10B9-3727-2147-936E-3D641DB4FF72}"/>
    <dgm:cxn modelId="{BE7589B2-3009-4B6D-8559-F9BD816097A7}" type="presOf" srcId="{F552229D-429D-7247-B42D-51F7DB2FBC6D}" destId="{4A173C0A-E153-814D-8130-C98BE1A3EB90}" srcOrd="0" destOrd="0" presId="urn:microsoft.com/office/officeart/2005/8/layout/arrow2#3"/>
    <dgm:cxn modelId="{A48D5C48-7BF8-4B7B-BE58-C088E32B90B7}" type="presOf" srcId="{BB7717BF-7409-8741-B1EE-ACF5ED06F849}" destId="{FC1D8759-E38B-A942-8E99-69E12F59EA21}" srcOrd="0" destOrd="0" presId="urn:microsoft.com/office/officeart/2005/8/layout/arrow2#3"/>
    <dgm:cxn modelId="{68DC65E2-F6CA-4197-8C9C-44270C754FA4}" type="presParOf" srcId="{4A173C0A-E153-814D-8130-C98BE1A3EB90}" destId="{0ABC6A60-D607-4D4E-A3D4-7EA08A8E4293}" srcOrd="0" destOrd="0" presId="urn:microsoft.com/office/officeart/2005/8/layout/arrow2#3"/>
    <dgm:cxn modelId="{4D7755EE-F482-43B7-82BB-8E72D96C2627}" type="presParOf" srcId="{4A173C0A-E153-814D-8130-C98BE1A3EB90}" destId="{5ED03F3F-098A-6C4B-A90C-4364C62D5DA9}" srcOrd="1" destOrd="0" presId="urn:microsoft.com/office/officeart/2005/8/layout/arrow2#3"/>
    <dgm:cxn modelId="{ECD2043C-3C95-4E24-AFBB-6D0E791AED8C}" type="presParOf" srcId="{5ED03F3F-098A-6C4B-A90C-4364C62D5DA9}" destId="{7E410820-7C8B-3849-AADE-4DDA4126F76A}" srcOrd="0" destOrd="0" presId="urn:microsoft.com/office/officeart/2005/8/layout/arrow2#3"/>
    <dgm:cxn modelId="{B3D8C4D3-95BB-472B-8C8C-95B3E0633996}" type="presParOf" srcId="{5ED03F3F-098A-6C4B-A90C-4364C62D5DA9}" destId="{FC1D8759-E38B-A942-8E99-69E12F59EA21}" srcOrd="1" destOrd="0" presId="urn:microsoft.com/office/officeart/2005/8/layout/arrow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6D0BC-2E2D-A44A-AFCD-25E040CAEA9B}" type="doc">
      <dgm:prSet loTypeId="urn:microsoft.com/office/officeart/2005/8/layout/cycle5" loCatId="" qsTypeId="urn:microsoft.com/office/officeart/2005/8/quickstyle/3d2#1" qsCatId="3D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E7080A5D-7D52-D547-877B-631D0786608A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err="1">
              <a:latin typeface="Poppins" pitchFamily="2" charset="77"/>
              <a:cs typeface="Poppins" pitchFamily="2" charset="77"/>
            </a:rPr>
            <a:t>Penetapan</a:t>
          </a:r>
          <a:r>
            <a:rPr lang="en-US" b="1" dirty="0">
              <a:latin typeface="Poppins" pitchFamily="2" charset="77"/>
              <a:cs typeface="Poppins" pitchFamily="2" charset="77"/>
            </a:rPr>
            <a:t> Dan </a:t>
          </a:r>
          <a:r>
            <a:rPr lang="en-US" b="1" dirty="0" err="1">
              <a:latin typeface="Poppins" pitchFamily="2" charset="77"/>
              <a:cs typeface="Poppins" pitchFamily="2" charset="77"/>
            </a:rPr>
            <a:t>Klarifikasi</a:t>
          </a:r>
          <a:r>
            <a:rPr lang="en-US" b="1" dirty="0">
              <a:latin typeface="Poppins" pitchFamily="2" charset="77"/>
              <a:cs typeface="Poppins" pitchFamily="2" charset="77"/>
            </a:rPr>
            <a:t> </a:t>
          </a:r>
          <a:r>
            <a:rPr lang="en-US" b="1" dirty="0" err="1">
              <a:latin typeface="Poppins" pitchFamily="2" charset="77"/>
              <a:cs typeface="Poppins" pitchFamily="2" charset="77"/>
            </a:rPr>
            <a:t>Ekspektasi</a:t>
          </a:r>
          <a:endParaRPr lang="en-US" b="1" dirty="0">
            <a:latin typeface="Poppins" pitchFamily="2" charset="77"/>
            <a:cs typeface="Poppins" pitchFamily="2" charset="77"/>
          </a:endParaRPr>
        </a:p>
      </dgm:t>
    </dgm:pt>
    <dgm:pt modelId="{0900E0E4-A69C-C948-B6EA-EED66A0253B0}" type="parTrans" cxnId="{8A8823F0-E8CA-424D-BDBA-D24CB3A410B2}">
      <dgm:prSet/>
      <dgm:spPr/>
      <dgm:t>
        <a:bodyPr/>
        <a:lstStyle/>
        <a:p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8EB4AB7B-FD05-F74B-B936-C27F59B4D33B}" type="sibTrans" cxnId="{8A8823F0-E8CA-424D-BDBA-D24CB3A410B2}">
      <dgm:prSet/>
      <dgm:spPr>
        <a:ln w="28575"/>
      </dgm:spPr>
      <dgm:t>
        <a:bodyPr/>
        <a:lstStyle/>
        <a:p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B60E0963-DDCC-F04C-9F80-00937795EA14}">
      <dgm:prSet phldrT="[Tex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b="1" dirty="0" err="1">
              <a:latin typeface="Poppins" pitchFamily="2" charset="77"/>
              <a:cs typeface="Poppins" pitchFamily="2" charset="77"/>
            </a:rPr>
            <a:t>Pengembangan</a:t>
          </a:r>
          <a:r>
            <a:rPr lang="en-US" b="1" dirty="0">
              <a:latin typeface="Poppins" pitchFamily="2" charset="77"/>
              <a:cs typeface="Poppins" pitchFamily="2" charset="77"/>
            </a:rPr>
            <a:t> Kinerja </a:t>
          </a:r>
          <a:r>
            <a:rPr lang="en-US" b="1" dirty="0" err="1">
              <a:latin typeface="Poppins" pitchFamily="2" charset="77"/>
              <a:cs typeface="Poppins" pitchFamily="2" charset="77"/>
            </a:rPr>
            <a:t>Pegawai</a:t>
          </a:r>
          <a:r>
            <a:rPr lang="en-US" b="1" dirty="0">
              <a:latin typeface="Poppins" pitchFamily="2" charset="77"/>
              <a:cs typeface="Poppins" pitchFamily="2" charset="77"/>
            </a:rPr>
            <a:t> </a:t>
          </a:r>
          <a:r>
            <a:rPr lang="en-US" b="1" dirty="0" err="1">
              <a:latin typeface="Poppins" pitchFamily="2" charset="77"/>
              <a:cs typeface="Poppins" pitchFamily="2" charset="77"/>
            </a:rPr>
            <a:t>Melalui</a:t>
          </a:r>
          <a:r>
            <a:rPr lang="en-US" b="1" dirty="0">
              <a:latin typeface="Poppins" pitchFamily="2" charset="77"/>
              <a:cs typeface="Poppins" pitchFamily="2" charset="77"/>
            </a:rPr>
            <a:t> </a:t>
          </a:r>
          <a:r>
            <a:rPr lang="en-US" b="1" i="1" dirty="0">
              <a:latin typeface="Poppins" pitchFamily="2" charset="77"/>
              <a:cs typeface="Poppins" pitchFamily="2" charset="77"/>
            </a:rPr>
            <a:t>On Going Feedback</a:t>
          </a:r>
        </a:p>
      </dgm:t>
    </dgm:pt>
    <dgm:pt modelId="{E8D21051-53EA-A84A-AAEA-4DC67954BCE1}" type="parTrans" cxnId="{F1B33D47-D532-2C40-B8AC-59DA42527237}">
      <dgm:prSet/>
      <dgm:spPr/>
      <dgm:t>
        <a:bodyPr/>
        <a:lstStyle/>
        <a:p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D816891A-530A-A149-8A2F-E02A23E773DE}" type="sibTrans" cxnId="{F1B33D47-D532-2C40-B8AC-59DA42527237}">
      <dgm:prSet/>
      <dgm:spPr>
        <a:ln w="28575"/>
      </dgm:spPr>
      <dgm:t>
        <a:bodyPr/>
        <a:lstStyle/>
        <a:p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3D9493ED-F280-7544-B628-A5499D30B109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>
              <a:latin typeface="Poppins" pitchFamily="2" charset="77"/>
              <a:cs typeface="Poppins" pitchFamily="2" charset="77"/>
            </a:rPr>
            <a:t>Evaluasi</a:t>
          </a:r>
          <a:r>
            <a:rPr lang="en-US" b="1" dirty="0">
              <a:latin typeface="Poppins" pitchFamily="2" charset="77"/>
              <a:cs typeface="Poppins" pitchFamily="2" charset="77"/>
            </a:rPr>
            <a:t> Kinerja </a:t>
          </a:r>
          <a:r>
            <a:rPr lang="en-US" b="1" dirty="0" err="1">
              <a:latin typeface="Poppins" pitchFamily="2" charset="77"/>
              <a:cs typeface="Poppins" pitchFamily="2" charset="77"/>
            </a:rPr>
            <a:t>Pegawai</a:t>
          </a:r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56212D68-F79A-B247-8913-6B338A48AE3A}" type="parTrans" cxnId="{5E8E131D-4C79-C64A-BA2A-77807969A732}">
      <dgm:prSet/>
      <dgm:spPr/>
      <dgm:t>
        <a:bodyPr/>
        <a:lstStyle/>
        <a:p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202EB8BA-C313-3648-BEE7-4EE7B201E805}" type="sibTrans" cxnId="{5E8E131D-4C79-C64A-BA2A-77807969A732}">
      <dgm:prSet/>
      <dgm:spPr>
        <a:ln w="28575"/>
      </dgm:spPr>
      <dgm:t>
        <a:bodyPr/>
        <a:lstStyle/>
        <a:p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058DDAC2-84E0-AF47-832B-9A19763C8EDD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err="1">
              <a:latin typeface="Poppins" pitchFamily="2" charset="77"/>
              <a:cs typeface="Poppins" pitchFamily="2" charset="77"/>
            </a:rPr>
            <a:t>Pemberian</a:t>
          </a:r>
          <a:r>
            <a:rPr lang="en-US" b="1" dirty="0">
              <a:latin typeface="Poppins" pitchFamily="2" charset="77"/>
              <a:cs typeface="Poppins" pitchFamily="2" charset="77"/>
            </a:rPr>
            <a:t> </a:t>
          </a:r>
          <a:r>
            <a:rPr lang="en-US" b="1" dirty="0" err="1">
              <a:latin typeface="Poppins" pitchFamily="2" charset="77"/>
              <a:cs typeface="Poppins" pitchFamily="2" charset="77"/>
            </a:rPr>
            <a:t>Penghargaan</a:t>
          </a:r>
          <a:r>
            <a:rPr lang="en-US" b="1" dirty="0">
              <a:latin typeface="Poppins" pitchFamily="2" charset="77"/>
              <a:cs typeface="Poppins" pitchFamily="2" charset="77"/>
            </a:rPr>
            <a:t> </a:t>
          </a:r>
          <a:r>
            <a:rPr lang="en-US" b="1" dirty="0" err="1">
              <a:latin typeface="Poppins" pitchFamily="2" charset="77"/>
              <a:cs typeface="Poppins" pitchFamily="2" charset="77"/>
            </a:rPr>
            <a:t>Berdasarkan</a:t>
          </a:r>
          <a:r>
            <a:rPr lang="en-US" b="1" dirty="0">
              <a:latin typeface="Poppins" pitchFamily="2" charset="77"/>
              <a:cs typeface="Poppins" pitchFamily="2" charset="77"/>
            </a:rPr>
            <a:t> Kinerja </a:t>
          </a:r>
          <a:r>
            <a:rPr lang="en-US" b="1" dirty="0" err="1">
              <a:latin typeface="Poppins" pitchFamily="2" charset="77"/>
              <a:cs typeface="Poppins" pitchFamily="2" charset="77"/>
            </a:rPr>
            <a:t>Pegawai</a:t>
          </a:r>
          <a:r>
            <a:rPr lang="en-US" b="1" dirty="0">
              <a:latin typeface="Poppins" pitchFamily="2" charset="77"/>
              <a:cs typeface="Poppins" pitchFamily="2" charset="77"/>
            </a:rPr>
            <a:t> </a:t>
          </a:r>
        </a:p>
      </dgm:t>
    </dgm:pt>
    <dgm:pt modelId="{242B1EEC-1CBD-104F-B8A4-5E2EC159CCE0}" type="parTrans" cxnId="{079427A8-A99B-CE41-9281-661C528A7DFD}">
      <dgm:prSet/>
      <dgm:spPr/>
      <dgm:t>
        <a:bodyPr/>
        <a:lstStyle/>
        <a:p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0F5061F2-E1CD-E744-AF16-88923C0E7CE4}" type="sibTrans" cxnId="{079427A8-A99B-CE41-9281-661C528A7DFD}">
      <dgm:prSet/>
      <dgm:spPr>
        <a:ln w="28575"/>
      </dgm:spPr>
      <dgm:t>
        <a:bodyPr/>
        <a:lstStyle/>
        <a:p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468DE2B2-847F-504C-BE92-070350210AD9}" type="pres">
      <dgm:prSet presAssocID="{62B6D0BC-2E2D-A44A-AFCD-25E040CAEA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B85B725-AFA9-9842-8585-FEF22FA9B1F7}" type="pres">
      <dgm:prSet presAssocID="{E7080A5D-7D52-D547-877B-631D078660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0CBA71-F662-F841-AEDB-1BD7A1979423}" type="pres">
      <dgm:prSet presAssocID="{E7080A5D-7D52-D547-877B-631D0786608A}" presName="spNode" presStyleCnt="0"/>
      <dgm:spPr/>
    </dgm:pt>
    <dgm:pt modelId="{E33503E3-BFF0-444B-A7D9-BFD1E89E8BEB}" type="pres">
      <dgm:prSet presAssocID="{8EB4AB7B-FD05-F74B-B936-C27F59B4D33B}" presName="sibTrans" presStyleLbl="sibTrans1D1" presStyleIdx="0" presStyleCnt="4"/>
      <dgm:spPr/>
      <dgm:t>
        <a:bodyPr/>
        <a:lstStyle/>
        <a:p>
          <a:endParaRPr lang="id-ID"/>
        </a:p>
      </dgm:t>
    </dgm:pt>
    <dgm:pt modelId="{AD3647AE-4EBC-0344-B3DE-1BB0B15F901B}" type="pres">
      <dgm:prSet presAssocID="{B60E0963-DDCC-F04C-9F80-00937795EA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1F36C7-4BAB-F74A-B9E0-96DEA7E5AE4F}" type="pres">
      <dgm:prSet presAssocID="{B60E0963-DDCC-F04C-9F80-00937795EA14}" presName="spNode" presStyleCnt="0"/>
      <dgm:spPr/>
    </dgm:pt>
    <dgm:pt modelId="{1F0C0AFF-B9C4-D244-AA45-BC3736A3B6AC}" type="pres">
      <dgm:prSet presAssocID="{D816891A-530A-A149-8A2F-E02A23E773DE}" presName="sibTrans" presStyleLbl="sibTrans1D1" presStyleIdx="1" presStyleCnt="4"/>
      <dgm:spPr/>
      <dgm:t>
        <a:bodyPr/>
        <a:lstStyle/>
        <a:p>
          <a:endParaRPr lang="id-ID"/>
        </a:p>
      </dgm:t>
    </dgm:pt>
    <dgm:pt modelId="{BCE3AD2B-2659-3746-91AE-C8ED8BCF369A}" type="pres">
      <dgm:prSet presAssocID="{3D9493ED-F280-7544-B628-A5499D30B1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27ACD5-51E7-5942-BAAA-E99E04F3A312}" type="pres">
      <dgm:prSet presAssocID="{3D9493ED-F280-7544-B628-A5499D30B109}" presName="spNode" presStyleCnt="0"/>
      <dgm:spPr/>
    </dgm:pt>
    <dgm:pt modelId="{8AA31021-BBD4-294D-8027-54439FA01F9F}" type="pres">
      <dgm:prSet presAssocID="{202EB8BA-C313-3648-BEE7-4EE7B201E805}" presName="sibTrans" presStyleLbl="sibTrans1D1" presStyleIdx="2" presStyleCnt="4"/>
      <dgm:spPr/>
      <dgm:t>
        <a:bodyPr/>
        <a:lstStyle/>
        <a:p>
          <a:endParaRPr lang="id-ID"/>
        </a:p>
      </dgm:t>
    </dgm:pt>
    <dgm:pt modelId="{D0528E8E-A6DB-034B-916A-831F649ACB02}" type="pres">
      <dgm:prSet presAssocID="{058DDAC2-84E0-AF47-832B-9A19763C8E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BA753F-23F6-4E42-B573-72BEAA75BF40}" type="pres">
      <dgm:prSet presAssocID="{058DDAC2-84E0-AF47-832B-9A19763C8EDD}" presName="spNode" presStyleCnt="0"/>
      <dgm:spPr/>
    </dgm:pt>
    <dgm:pt modelId="{1007E311-0DC2-B04B-9D9B-09CD661547CE}" type="pres">
      <dgm:prSet presAssocID="{0F5061F2-E1CD-E744-AF16-88923C0E7CE4}" presName="sibTrans" presStyleLbl="sibTrans1D1" presStyleIdx="3" presStyleCnt="4"/>
      <dgm:spPr/>
      <dgm:t>
        <a:bodyPr/>
        <a:lstStyle/>
        <a:p>
          <a:endParaRPr lang="id-ID"/>
        </a:p>
      </dgm:t>
    </dgm:pt>
  </dgm:ptLst>
  <dgm:cxnLst>
    <dgm:cxn modelId="{7BF39714-86B1-4C20-B55F-6E0EE91D5F07}" type="presOf" srcId="{0F5061F2-E1CD-E744-AF16-88923C0E7CE4}" destId="{1007E311-0DC2-B04B-9D9B-09CD661547CE}" srcOrd="0" destOrd="0" presId="urn:microsoft.com/office/officeart/2005/8/layout/cycle5"/>
    <dgm:cxn modelId="{74171E5A-F648-4A4B-8702-07E63207F9CB}" type="presOf" srcId="{3D9493ED-F280-7544-B628-A5499D30B109}" destId="{BCE3AD2B-2659-3746-91AE-C8ED8BCF369A}" srcOrd="0" destOrd="0" presId="urn:microsoft.com/office/officeart/2005/8/layout/cycle5"/>
    <dgm:cxn modelId="{D0A25D92-36F5-459C-922E-E87794338A3C}" type="presOf" srcId="{E7080A5D-7D52-D547-877B-631D0786608A}" destId="{4B85B725-AFA9-9842-8585-FEF22FA9B1F7}" srcOrd="0" destOrd="0" presId="urn:microsoft.com/office/officeart/2005/8/layout/cycle5"/>
    <dgm:cxn modelId="{5E8E131D-4C79-C64A-BA2A-77807969A732}" srcId="{62B6D0BC-2E2D-A44A-AFCD-25E040CAEA9B}" destId="{3D9493ED-F280-7544-B628-A5499D30B109}" srcOrd="2" destOrd="0" parTransId="{56212D68-F79A-B247-8913-6B338A48AE3A}" sibTransId="{202EB8BA-C313-3648-BEE7-4EE7B201E805}"/>
    <dgm:cxn modelId="{079427A8-A99B-CE41-9281-661C528A7DFD}" srcId="{62B6D0BC-2E2D-A44A-AFCD-25E040CAEA9B}" destId="{058DDAC2-84E0-AF47-832B-9A19763C8EDD}" srcOrd="3" destOrd="0" parTransId="{242B1EEC-1CBD-104F-B8A4-5E2EC159CCE0}" sibTransId="{0F5061F2-E1CD-E744-AF16-88923C0E7CE4}"/>
    <dgm:cxn modelId="{F1B33D47-D532-2C40-B8AC-59DA42527237}" srcId="{62B6D0BC-2E2D-A44A-AFCD-25E040CAEA9B}" destId="{B60E0963-DDCC-F04C-9F80-00937795EA14}" srcOrd="1" destOrd="0" parTransId="{E8D21051-53EA-A84A-AAEA-4DC67954BCE1}" sibTransId="{D816891A-530A-A149-8A2F-E02A23E773DE}"/>
    <dgm:cxn modelId="{2906CB07-C4F9-43DF-8E04-411AEEDFF99F}" type="presOf" srcId="{62B6D0BC-2E2D-A44A-AFCD-25E040CAEA9B}" destId="{468DE2B2-847F-504C-BE92-070350210AD9}" srcOrd="0" destOrd="0" presId="urn:microsoft.com/office/officeart/2005/8/layout/cycle5"/>
    <dgm:cxn modelId="{5AFD6346-9809-40FB-A608-91CC26EEAB97}" type="presOf" srcId="{202EB8BA-C313-3648-BEE7-4EE7B201E805}" destId="{8AA31021-BBD4-294D-8027-54439FA01F9F}" srcOrd="0" destOrd="0" presId="urn:microsoft.com/office/officeart/2005/8/layout/cycle5"/>
    <dgm:cxn modelId="{F836328E-942B-48F7-8F16-B1EFB878A243}" type="presOf" srcId="{058DDAC2-84E0-AF47-832B-9A19763C8EDD}" destId="{D0528E8E-A6DB-034B-916A-831F649ACB02}" srcOrd="0" destOrd="0" presId="urn:microsoft.com/office/officeart/2005/8/layout/cycle5"/>
    <dgm:cxn modelId="{B8C82561-CB0C-4E19-8916-A2E651EB5D54}" type="presOf" srcId="{D816891A-530A-A149-8A2F-E02A23E773DE}" destId="{1F0C0AFF-B9C4-D244-AA45-BC3736A3B6AC}" srcOrd="0" destOrd="0" presId="urn:microsoft.com/office/officeart/2005/8/layout/cycle5"/>
    <dgm:cxn modelId="{8A8823F0-E8CA-424D-BDBA-D24CB3A410B2}" srcId="{62B6D0BC-2E2D-A44A-AFCD-25E040CAEA9B}" destId="{E7080A5D-7D52-D547-877B-631D0786608A}" srcOrd="0" destOrd="0" parTransId="{0900E0E4-A69C-C948-B6EA-EED66A0253B0}" sibTransId="{8EB4AB7B-FD05-F74B-B936-C27F59B4D33B}"/>
    <dgm:cxn modelId="{1D3A9C09-F5E3-47F0-8E7F-B46EF6A24F3A}" type="presOf" srcId="{8EB4AB7B-FD05-F74B-B936-C27F59B4D33B}" destId="{E33503E3-BFF0-444B-A7D9-BFD1E89E8BEB}" srcOrd="0" destOrd="0" presId="urn:microsoft.com/office/officeart/2005/8/layout/cycle5"/>
    <dgm:cxn modelId="{B8BE4CAF-80B9-4179-A654-B7F820EE973A}" type="presOf" srcId="{B60E0963-DDCC-F04C-9F80-00937795EA14}" destId="{AD3647AE-4EBC-0344-B3DE-1BB0B15F901B}" srcOrd="0" destOrd="0" presId="urn:microsoft.com/office/officeart/2005/8/layout/cycle5"/>
    <dgm:cxn modelId="{B1586D40-DCAB-46E2-909F-F282E06DD617}" type="presParOf" srcId="{468DE2B2-847F-504C-BE92-070350210AD9}" destId="{4B85B725-AFA9-9842-8585-FEF22FA9B1F7}" srcOrd="0" destOrd="0" presId="urn:microsoft.com/office/officeart/2005/8/layout/cycle5"/>
    <dgm:cxn modelId="{D4A66042-813F-421A-8DE3-64069E848E3F}" type="presParOf" srcId="{468DE2B2-847F-504C-BE92-070350210AD9}" destId="{540CBA71-F662-F841-AEDB-1BD7A1979423}" srcOrd="1" destOrd="0" presId="urn:microsoft.com/office/officeart/2005/8/layout/cycle5"/>
    <dgm:cxn modelId="{807C3967-1D09-4C90-B401-9623B976F204}" type="presParOf" srcId="{468DE2B2-847F-504C-BE92-070350210AD9}" destId="{E33503E3-BFF0-444B-A7D9-BFD1E89E8BEB}" srcOrd="2" destOrd="0" presId="urn:microsoft.com/office/officeart/2005/8/layout/cycle5"/>
    <dgm:cxn modelId="{A3EA200F-FFBD-450A-8515-1218D09056EE}" type="presParOf" srcId="{468DE2B2-847F-504C-BE92-070350210AD9}" destId="{AD3647AE-4EBC-0344-B3DE-1BB0B15F901B}" srcOrd="3" destOrd="0" presId="urn:microsoft.com/office/officeart/2005/8/layout/cycle5"/>
    <dgm:cxn modelId="{1159E1A8-D679-404D-843B-6AA14D26D6F4}" type="presParOf" srcId="{468DE2B2-847F-504C-BE92-070350210AD9}" destId="{1F1F36C7-4BAB-F74A-B9E0-96DEA7E5AE4F}" srcOrd="4" destOrd="0" presId="urn:microsoft.com/office/officeart/2005/8/layout/cycle5"/>
    <dgm:cxn modelId="{BFBBC99E-6E62-4010-B496-3C07F962C7D6}" type="presParOf" srcId="{468DE2B2-847F-504C-BE92-070350210AD9}" destId="{1F0C0AFF-B9C4-D244-AA45-BC3736A3B6AC}" srcOrd="5" destOrd="0" presId="urn:microsoft.com/office/officeart/2005/8/layout/cycle5"/>
    <dgm:cxn modelId="{093A728F-EE07-4E87-84DE-D6AFB879CCCA}" type="presParOf" srcId="{468DE2B2-847F-504C-BE92-070350210AD9}" destId="{BCE3AD2B-2659-3746-91AE-C8ED8BCF369A}" srcOrd="6" destOrd="0" presId="urn:microsoft.com/office/officeart/2005/8/layout/cycle5"/>
    <dgm:cxn modelId="{5B9977C5-57ED-4EB3-A790-0D18E09FD3F7}" type="presParOf" srcId="{468DE2B2-847F-504C-BE92-070350210AD9}" destId="{5727ACD5-51E7-5942-BAAA-E99E04F3A312}" srcOrd="7" destOrd="0" presId="urn:microsoft.com/office/officeart/2005/8/layout/cycle5"/>
    <dgm:cxn modelId="{53348EE1-994E-487D-8A34-223808B14EAA}" type="presParOf" srcId="{468DE2B2-847F-504C-BE92-070350210AD9}" destId="{8AA31021-BBD4-294D-8027-54439FA01F9F}" srcOrd="8" destOrd="0" presId="urn:microsoft.com/office/officeart/2005/8/layout/cycle5"/>
    <dgm:cxn modelId="{AA645FDB-3F68-45B9-BFE1-4000DC5F63F1}" type="presParOf" srcId="{468DE2B2-847F-504C-BE92-070350210AD9}" destId="{D0528E8E-A6DB-034B-916A-831F649ACB02}" srcOrd="9" destOrd="0" presId="urn:microsoft.com/office/officeart/2005/8/layout/cycle5"/>
    <dgm:cxn modelId="{5E39F8D2-5EDB-4B80-ACCC-D7779B0AEA5F}" type="presParOf" srcId="{468DE2B2-847F-504C-BE92-070350210AD9}" destId="{EABA753F-23F6-4E42-B573-72BEAA75BF40}" srcOrd="10" destOrd="0" presId="urn:microsoft.com/office/officeart/2005/8/layout/cycle5"/>
    <dgm:cxn modelId="{59FEDEED-AEFF-433E-B905-908316A1024C}" type="presParOf" srcId="{468DE2B2-847F-504C-BE92-070350210AD9}" destId="{1007E311-0DC2-B04B-9D9B-09CD661547C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C6A60-D607-4D4E-A3D4-7EA08A8E4293}">
      <dsp:nvSpPr>
        <dsp:cNvPr id="0" name=""/>
        <dsp:cNvSpPr/>
      </dsp:nvSpPr>
      <dsp:spPr>
        <a:xfrm rot="1194383">
          <a:off x="-69437" y="0"/>
          <a:ext cx="2697830" cy="1686144"/>
        </a:xfrm>
        <a:prstGeom prst="swooshArrow">
          <a:avLst>
            <a:gd name="adj1" fmla="val 25000"/>
            <a:gd name="adj2" fmla="val 25000"/>
          </a:avLst>
        </a:prstGeom>
        <a:solidFill>
          <a:srgbClr val="1D3A6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10820-7C8B-3849-AADE-4DDA4126F76A}">
      <dsp:nvSpPr>
        <dsp:cNvPr id="0" name=""/>
        <dsp:cNvSpPr/>
      </dsp:nvSpPr>
      <dsp:spPr>
        <a:xfrm>
          <a:off x="2017496" y="341950"/>
          <a:ext cx="199639" cy="19963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D8759-E38B-A942-8E99-69E12F59EA21}">
      <dsp:nvSpPr>
        <dsp:cNvPr id="0" name=""/>
        <dsp:cNvSpPr/>
      </dsp:nvSpPr>
      <dsp:spPr>
        <a:xfrm rot="447185">
          <a:off x="5" y="476736"/>
          <a:ext cx="2494241" cy="3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5785" bIns="0" numCol="1" spcCol="1270" anchor="t" anchorCtr="0">
          <a:noAutofit/>
        </a:bodyPr>
        <a:lstStyle/>
        <a:p>
          <a:pPr lvl="0" algn="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chemeClr val="bg1"/>
              </a:solidFill>
            </a:rPr>
            <a:t>Transformasi</a:t>
          </a:r>
          <a:endParaRPr lang="en-US" sz="1000" b="1" kern="1200" dirty="0" err="1">
            <a:solidFill>
              <a:schemeClr val="bg1"/>
            </a:solidFill>
          </a:endParaRPr>
        </a:p>
      </dsp:txBody>
      <dsp:txXfrm>
        <a:off x="5" y="476736"/>
        <a:ext cx="2494241" cy="379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5B725-AFA9-9842-8585-FEF22FA9B1F7}">
      <dsp:nvSpPr>
        <dsp:cNvPr id="0" name=""/>
        <dsp:cNvSpPr/>
      </dsp:nvSpPr>
      <dsp:spPr>
        <a:xfrm>
          <a:off x="3739307" y="1786"/>
          <a:ext cx="1665386" cy="1082501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Poppins" pitchFamily="2" charset="77"/>
              <a:cs typeface="Poppins" pitchFamily="2" charset="77"/>
            </a:rPr>
            <a:t>Penetapan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Dan </a:t>
          </a:r>
          <a:r>
            <a:rPr lang="en-US" sz="1400" b="1" kern="1200" dirty="0" err="1">
              <a:latin typeface="Poppins" pitchFamily="2" charset="77"/>
              <a:cs typeface="Poppins" pitchFamily="2" charset="77"/>
            </a:rPr>
            <a:t>Klarifikasi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</a:t>
          </a:r>
          <a:r>
            <a:rPr lang="en-US" sz="1400" b="1" kern="1200" dirty="0" err="1">
              <a:latin typeface="Poppins" pitchFamily="2" charset="77"/>
              <a:cs typeface="Poppins" pitchFamily="2" charset="77"/>
            </a:rPr>
            <a:t>Ekspektasi</a:t>
          </a:r>
          <a:endParaRPr lang="en-US" sz="1400" b="1" kern="1200" dirty="0">
            <a:latin typeface="Poppins" pitchFamily="2" charset="77"/>
            <a:cs typeface="Poppins" pitchFamily="2" charset="77"/>
          </a:endParaRPr>
        </a:p>
      </dsp:txBody>
      <dsp:txXfrm>
        <a:off x="3792150" y="54629"/>
        <a:ext cx="1559700" cy="976815"/>
      </dsp:txXfrm>
    </dsp:sp>
    <dsp:sp modelId="{E33503E3-BFF0-444B-A7D9-BFD1E89E8BEB}">
      <dsp:nvSpPr>
        <dsp:cNvPr id="0" name=""/>
        <dsp:cNvSpPr/>
      </dsp:nvSpPr>
      <dsp:spPr>
        <a:xfrm>
          <a:off x="2781828" y="543037"/>
          <a:ext cx="3580343" cy="3580343"/>
        </a:xfrm>
        <a:custGeom>
          <a:avLst/>
          <a:gdLst/>
          <a:ahLst/>
          <a:cxnLst/>
          <a:rect l="0" t="0" r="0" b="0"/>
          <a:pathLst>
            <a:path>
              <a:moveTo>
                <a:pt x="2853282" y="349855"/>
              </a:moveTo>
              <a:arcTo wR="1790171" hR="1790171" stAng="18385882" swAng="1635509"/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647AE-4EBC-0344-B3DE-1BB0B15F901B}">
      <dsp:nvSpPr>
        <dsp:cNvPr id="0" name=""/>
        <dsp:cNvSpPr/>
      </dsp:nvSpPr>
      <dsp:spPr>
        <a:xfrm>
          <a:off x="5529478" y="1791958"/>
          <a:ext cx="1665386" cy="1082501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Poppins" pitchFamily="2" charset="77"/>
              <a:cs typeface="Poppins" pitchFamily="2" charset="77"/>
            </a:rPr>
            <a:t>Pengembangan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Kinerja </a:t>
          </a:r>
          <a:r>
            <a:rPr lang="en-US" sz="1400" b="1" kern="1200" dirty="0" err="1">
              <a:latin typeface="Poppins" pitchFamily="2" charset="77"/>
              <a:cs typeface="Poppins" pitchFamily="2" charset="77"/>
            </a:rPr>
            <a:t>Pegawai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</a:t>
          </a:r>
          <a:r>
            <a:rPr lang="en-US" sz="1400" b="1" kern="1200" dirty="0" err="1">
              <a:latin typeface="Poppins" pitchFamily="2" charset="77"/>
              <a:cs typeface="Poppins" pitchFamily="2" charset="77"/>
            </a:rPr>
            <a:t>Melalui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</a:t>
          </a:r>
          <a:r>
            <a:rPr lang="en-US" sz="1400" b="1" i="1" kern="1200" dirty="0">
              <a:latin typeface="Poppins" pitchFamily="2" charset="77"/>
              <a:cs typeface="Poppins" pitchFamily="2" charset="77"/>
            </a:rPr>
            <a:t>On Going Feedback</a:t>
          </a:r>
        </a:p>
      </dsp:txBody>
      <dsp:txXfrm>
        <a:off x="5582321" y="1844801"/>
        <a:ext cx="1559700" cy="976815"/>
      </dsp:txXfrm>
    </dsp:sp>
    <dsp:sp modelId="{1F0C0AFF-B9C4-D244-AA45-BC3736A3B6AC}">
      <dsp:nvSpPr>
        <dsp:cNvPr id="0" name=""/>
        <dsp:cNvSpPr/>
      </dsp:nvSpPr>
      <dsp:spPr>
        <a:xfrm>
          <a:off x="2781828" y="543037"/>
          <a:ext cx="3580343" cy="3580343"/>
        </a:xfrm>
        <a:custGeom>
          <a:avLst/>
          <a:gdLst/>
          <a:ahLst/>
          <a:cxnLst/>
          <a:rect l="0" t="0" r="0" b="0"/>
          <a:pathLst>
            <a:path>
              <a:moveTo>
                <a:pt x="3394895" y="2583629"/>
              </a:moveTo>
              <a:arcTo wR="1790171" hR="1790171" stAng="1578609" swAng="1635509"/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3AD2B-2659-3746-91AE-C8ED8BCF369A}">
      <dsp:nvSpPr>
        <dsp:cNvPr id="0" name=""/>
        <dsp:cNvSpPr/>
      </dsp:nvSpPr>
      <dsp:spPr>
        <a:xfrm>
          <a:off x="3739307" y="3582130"/>
          <a:ext cx="1665386" cy="1082501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Poppins" pitchFamily="2" charset="77"/>
              <a:cs typeface="Poppins" pitchFamily="2" charset="77"/>
            </a:rPr>
            <a:t>Evaluasi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Kinerja </a:t>
          </a:r>
          <a:r>
            <a:rPr lang="en-US" sz="1400" b="1" kern="1200" dirty="0" err="1">
              <a:latin typeface="Poppins" pitchFamily="2" charset="77"/>
              <a:cs typeface="Poppins" pitchFamily="2" charset="77"/>
            </a:rPr>
            <a:t>Pegawai</a:t>
          </a:r>
          <a:endParaRPr lang="en-US" sz="1400" kern="1200" dirty="0">
            <a:latin typeface="Poppins" pitchFamily="2" charset="77"/>
            <a:cs typeface="Poppins" pitchFamily="2" charset="77"/>
          </a:endParaRPr>
        </a:p>
      </dsp:txBody>
      <dsp:txXfrm>
        <a:off x="3792150" y="3634973"/>
        <a:ext cx="1559700" cy="976815"/>
      </dsp:txXfrm>
    </dsp:sp>
    <dsp:sp modelId="{8AA31021-BBD4-294D-8027-54439FA01F9F}">
      <dsp:nvSpPr>
        <dsp:cNvPr id="0" name=""/>
        <dsp:cNvSpPr/>
      </dsp:nvSpPr>
      <dsp:spPr>
        <a:xfrm>
          <a:off x="2781828" y="543037"/>
          <a:ext cx="3580343" cy="3580343"/>
        </a:xfrm>
        <a:custGeom>
          <a:avLst/>
          <a:gdLst/>
          <a:ahLst/>
          <a:cxnLst/>
          <a:rect l="0" t="0" r="0" b="0"/>
          <a:pathLst>
            <a:path>
              <a:moveTo>
                <a:pt x="727061" y="3230488"/>
              </a:moveTo>
              <a:arcTo wR="1790171" hR="1790171" stAng="7585882" swAng="1635509"/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28E8E-A6DB-034B-916A-831F649ACB02}">
      <dsp:nvSpPr>
        <dsp:cNvPr id="0" name=""/>
        <dsp:cNvSpPr/>
      </dsp:nvSpPr>
      <dsp:spPr>
        <a:xfrm>
          <a:off x="1949135" y="1791958"/>
          <a:ext cx="1665386" cy="1082501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Poppins" pitchFamily="2" charset="77"/>
              <a:cs typeface="Poppins" pitchFamily="2" charset="77"/>
            </a:rPr>
            <a:t>Pemberian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</a:t>
          </a:r>
          <a:r>
            <a:rPr lang="en-US" sz="1400" b="1" kern="1200" dirty="0" err="1">
              <a:latin typeface="Poppins" pitchFamily="2" charset="77"/>
              <a:cs typeface="Poppins" pitchFamily="2" charset="77"/>
            </a:rPr>
            <a:t>Penghargaan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</a:t>
          </a:r>
          <a:r>
            <a:rPr lang="en-US" sz="1400" b="1" kern="1200" dirty="0" err="1">
              <a:latin typeface="Poppins" pitchFamily="2" charset="77"/>
              <a:cs typeface="Poppins" pitchFamily="2" charset="77"/>
            </a:rPr>
            <a:t>Berdasarkan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Kinerja </a:t>
          </a:r>
          <a:r>
            <a:rPr lang="en-US" sz="1400" b="1" kern="1200" dirty="0" err="1">
              <a:latin typeface="Poppins" pitchFamily="2" charset="77"/>
              <a:cs typeface="Poppins" pitchFamily="2" charset="77"/>
            </a:rPr>
            <a:t>Pegawai</a:t>
          </a:r>
          <a:r>
            <a:rPr lang="en-US" sz="1400" b="1" kern="1200" dirty="0">
              <a:latin typeface="Poppins" pitchFamily="2" charset="77"/>
              <a:cs typeface="Poppins" pitchFamily="2" charset="77"/>
            </a:rPr>
            <a:t> </a:t>
          </a:r>
        </a:p>
      </dsp:txBody>
      <dsp:txXfrm>
        <a:off x="2001978" y="1844801"/>
        <a:ext cx="1559700" cy="976815"/>
      </dsp:txXfrm>
    </dsp:sp>
    <dsp:sp modelId="{1007E311-0DC2-B04B-9D9B-09CD661547CE}">
      <dsp:nvSpPr>
        <dsp:cNvPr id="0" name=""/>
        <dsp:cNvSpPr/>
      </dsp:nvSpPr>
      <dsp:spPr>
        <a:xfrm>
          <a:off x="2781828" y="543037"/>
          <a:ext cx="3580343" cy="3580343"/>
        </a:xfrm>
        <a:custGeom>
          <a:avLst/>
          <a:gdLst/>
          <a:ahLst/>
          <a:cxnLst/>
          <a:rect l="0" t="0" r="0" b="0"/>
          <a:pathLst>
            <a:path>
              <a:moveTo>
                <a:pt x="185447" y="996713"/>
              </a:moveTo>
              <a:arcTo wR="1790171" hR="1790171" stAng="12378609" swAng="1635509"/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3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83C27-95BC-4FB0-9856-D5B440CF694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5A1D6-D879-7345-95D5-D73D8D214EA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5A1D6-D879-7345-95D5-D73D8D214EA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Perjanjian</a:t>
            </a:r>
            <a:r>
              <a:rPr lang="en-US" dirty="0"/>
              <a:t> Kinerja (PK) =&gt; </a:t>
            </a:r>
            <a:r>
              <a:rPr lang="en-US" dirty="0" err="1"/>
              <a:t>PermenPANRB</a:t>
            </a:r>
            <a:r>
              <a:rPr lang="en-US" dirty="0"/>
              <a:t> 53 </a:t>
            </a:r>
            <a:r>
              <a:rPr lang="en-US" dirty="0" err="1"/>
              <a:t>tahun</a:t>
            </a:r>
            <a:r>
              <a:rPr lang="en-US" dirty="0"/>
              <a:t> 2014 (PK </a:t>
            </a:r>
            <a:r>
              <a:rPr lang="en-US" dirty="0" err="1"/>
              <a:t>idealnya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level unit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PK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level </a:t>
            </a:r>
            <a:r>
              <a:rPr lang="en-US" dirty="0" err="1"/>
              <a:t>individu</a:t>
            </a:r>
            <a:r>
              <a:rPr lang="en-US" dirty="0"/>
              <a:t>), </a:t>
            </a:r>
            <a:r>
              <a:rPr lang="en-US" dirty="0" err="1"/>
              <a:t>Dengan</a:t>
            </a:r>
            <a:r>
              <a:rPr lang="en-US" dirty="0"/>
              <a:t> SKP yang </a:t>
            </a:r>
            <a:r>
              <a:rPr lang="en-US" dirty="0" err="1"/>
              <a:t>baru</a:t>
            </a:r>
            <a:r>
              <a:rPr lang="en-US" dirty="0"/>
              <a:t> PK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di level </a:t>
            </a:r>
            <a:r>
              <a:rPr lang="en-US" dirty="0" err="1"/>
              <a:t>individu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5A1D6-D879-7345-95D5-D73D8D214EA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=""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=""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=""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=""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=""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=""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=""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=""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=""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=""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=""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=""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=""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65126"/>
            <a:ext cx="6479458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B42B2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36956"/>
            <a:ext cx="6479459" cy="37859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00000"/>
              </a:lnSpc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00000"/>
              </a:lnSpc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00000"/>
              </a:lnSpc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0942" y="365126"/>
            <a:ext cx="4316362" cy="5357813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661058" y="1"/>
            <a:ext cx="530942" cy="41563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7A21650B-D87B-43EA-B5CE-FE8DAAA95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0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236" y="415637"/>
            <a:ext cx="8603822" cy="12750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200">
                <a:solidFill>
                  <a:srgbClr val="B42B2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1825625"/>
            <a:ext cx="11130116" cy="400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00000"/>
              </a:lnSpc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00000"/>
              </a:lnSpc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00000"/>
              </a:lnSpc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00000"/>
              </a:lnSpc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661058" y="0"/>
            <a:ext cx="530942" cy="41563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7A21650B-D87B-43EA-B5CE-FE8DAAA95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4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6.sv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8.xml"/><Relationship Id="rId7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2894AB-D42D-4C72-AF38-625276C2FFA8}"/>
              </a:ext>
            </a:extLst>
          </p:cNvPr>
          <p:cNvSpPr/>
          <p:nvPr/>
        </p:nvSpPr>
        <p:spPr>
          <a:xfrm>
            <a:off x="-8692" y="4513043"/>
            <a:ext cx="12192001" cy="2332182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3694D8-8CF5-4FE1-B692-77DAC5112306}"/>
              </a:ext>
            </a:extLst>
          </p:cNvPr>
          <p:cNvSpPr txBox="1"/>
          <p:nvPr/>
        </p:nvSpPr>
        <p:spPr>
          <a:xfrm>
            <a:off x="-197684" y="475580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PENGELOLAAN KINERJA ASN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F0DB56-26DE-4005-902B-2E68ACC2F5A6}"/>
              </a:ext>
            </a:extLst>
          </p:cNvPr>
          <p:cNvSpPr txBox="1"/>
          <p:nvPr/>
        </p:nvSpPr>
        <p:spPr>
          <a:xfrm>
            <a:off x="0" y="5882523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PERMENPAN RB NO 6 TAHUN 2022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09" y="866162"/>
            <a:ext cx="3476625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1D3A6E"/>
                </a:solidFill>
              </a:rPr>
              <a:t>KERJA </a:t>
            </a:r>
            <a:r>
              <a:rPr lang="en-US" sz="2800" dirty="0">
                <a:solidFill>
                  <a:srgbClr val="1D3A6E"/>
                </a:solidFill>
                <a:sym typeface="Wingdings" panose="05000000000000000000" pitchFamily="2" charset="2"/>
              </a:rPr>
              <a:t> KINERJA</a:t>
            </a:r>
            <a:endParaRPr lang="en-US" sz="2800" dirty="0">
              <a:solidFill>
                <a:srgbClr val="1D3A6E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5918305" y="866162"/>
            <a:ext cx="9236892" cy="6293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B42B2D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endParaRPr lang="en-US" sz="2300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87910" y="1480822"/>
            <a:ext cx="3476625" cy="4159249"/>
          </a:xfrm>
          <a:prstGeom prst="rect">
            <a:avLst/>
          </a:prstGeom>
          <a:noFill/>
          <a:ln>
            <a:solidFill>
              <a:srgbClr val="1D3A6E"/>
            </a:solidFill>
          </a:ln>
          <a:effectLst/>
        </p:spPr>
        <p:txBody>
          <a:bodyPr vert="horz" lIns="91440" tIns="45720" rIns="91440" bIns="45720" numCol="1" rtlCol="0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7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Perbedaan</a:t>
            </a:r>
            <a:r>
              <a:rPr kumimoji="0" lang="en-US" altLang="en-US" sz="3200" b="1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Pencapaian</a:t>
            </a:r>
            <a:r>
              <a:rPr kumimoji="0" lang="en-US" altLang="en-US" sz="3200" b="1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 (Hasil </a:t>
            </a:r>
            <a:r>
              <a:rPr kumimoji="0" lang="en-US" altLang="en-US" sz="3200" b="1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Kerja</a:t>
            </a:r>
            <a:r>
              <a:rPr kumimoji="0" lang="en-US" altLang="en-US" sz="3200" b="1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), </a:t>
            </a:r>
            <a:r>
              <a:rPr kumimoji="0" lang="en-US" altLang="en-US" sz="3200" b="1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Aktivitas</a:t>
            </a:r>
            <a:r>
              <a:rPr kumimoji="0" lang="en-US" altLang="en-US" sz="3200" b="1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, dan </a:t>
            </a:r>
            <a:r>
              <a:rPr kumimoji="0" lang="en-US" altLang="en-US" sz="3200" b="1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Kategori</a:t>
            </a:r>
            <a:r>
              <a:rPr kumimoji="0" lang="en-US" altLang="en-US" sz="3200" b="1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Pekerjaan</a:t>
            </a:r>
            <a:endParaRPr kumimoji="0" lang="en-US" altLang="en-US" sz="3200" b="1" i="0" u="none" strike="noStrike" kern="1200" cap="none" spc="0" normalizeH="0" baseline="0" noProof="0" dirty="0">
              <a:solidFill>
                <a:sysClr val="windowText" lastClr="000000"/>
              </a:solidFill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ID" b="0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Rencana</a:t>
            </a:r>
            <a:r>
              <a:rPr kumimoji="0" lang="en-ID" b="0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  <a:latin typeface="Tw Cen MT" panose="020B0602020104020603" pitchFamily="34" charset="77"/>
              </a:rPr>
              <a:t>hasil</a:t>
            </a:r>
            <a:r>
              <a:rPr lang="en-ID" dirty="0">
                <a:solidFill>
                  <a:sysClr val="windowText" lastClr="000000"/>
                </a:solidFill>
                <a:latin typeface="Tw Cen MT" panose="020B0602020104020603" pitchFamily="34" charset="77"/>
              </a:rPr>
              <a:t> </a:t>
            </a:r>
            <a:r>
              <a:rPr lang="en-ID" dirty="0" err="1">
                <a:solidFill>
                  <a:sysClr val="windowText" lastClr="000000"/>
                </a:solidFill>
                <a:latin typeface="Tw Cen MT" panose="020B0602020104020603" pitchFamily="34" charset="77"/>
              </a:rPr>
              <a:t>kerja</a:t>
            </a:r>
            <a:r>
              <a:rPr lang="en-ID" dirty="0">
                <a:solidFill>
                  <a:sysClr val="windowText" lastClr="000000"/>
                </a:solidFill>
                <a:latin typeface="Tw Cen MT" panose="020B0602020104020603" pitchFamily="34" charset="77"/>
              </a:rPr>
              <a:t> </a:t>
            </a:r>
            <a:r>
              <a:rPr kumimoji="0" lang="en-ID" b="0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pada SKP </a:t>
            </a:r>
            <a:r>
              <a:rPr kumimoji="0" lang="en-ID" b="0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dituliskan</a:t>
            </a:r>
            <a:r>
              <a:rPr kumimoji="0" lang="en-ID" b="0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dalam</a:t>
            </a:r>
            <a:r>
              <a:rPr kumimoji="0" lang="en-ID" b="0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ID" b="1" i="0" u="none" strike="noStrike" kern="1200" cap="none" spc="0" normalizeH="0" baseline="0" noProof="0" dirty="0" err="1">
                <a:solidFill>
                  <a:sysClr val="windowText" lastClr="000000"/>
                </a:solidFill>
                <a:highlight>
                  <a:srgbClr val="FFFF00"/>
                </a:highlight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bahasa</a:t>
            </a:r>
            <a:r>
              <a:rPr kumimoji="0" lang="en-ID" b="1" i="0" u="none" strike="noStrike" kern="1200" cap="none" spc="0" normalizeH="0" baseline="0" noProof="0" dirty="0">
                <a:solidFill>
                  <a:sysClr val="windowText" lastClr="000000"/>
                </a:solidFill>
                <a:highlight>
                  <a:srgbClr val="FFFF00"/>
                </a:highlight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ID" b="1" i="0" u="none" strike="noStrike" kern="1200" cap="none" spc="0" normalizeH="0" baseline="0" noProof="0" dirty="0" err="1">
                <a:solidFill>
                  <a:sysClr val="windowText" lastClr="000000"/>
                </a:solidFill>
                <a:highlight>
                  <a:srgbClr val="FFFF00"/>
                </a:highlight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pencapaian</a:t>
            </a:r>
            <a:r>
              <a:rPr kumimoji="0" lang="en-ID" b="1" i="0" u="none" strike="noStrike" kern="1200" cap="none" spc="0" normalizeH="0" baseline="0" noProof="0" dirty="0">
                <a:solidFill>
                  <a:sysClr val="windowText" lastClr="000000"/>
                </a:solidFill>
                <a:highlight>
                  <a:srgbClr val="FFFF00"/>
                </a:highlight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(</a:t>
            </a:r>
            <a:r>
              <a:rPr kumimoji="0" lang="en-ID" b="1" i="0" u="none" strike="noStrike" kern="1200" cap="none" spc="0" normalizeH="0" baseline="0" noProof="0" dirty="0" err="1">
                <a:solidFill>
                  <a:sysClr val="windowText" lastClr="000000"/>
                </a:solidFill>
                <a:highlight>
                  <a:srgbClr val="FFFF00"/>
                </a:highlight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hasil</a:t>
            </a:r>
            <a:r>
              <a:rPr kumimoji="0" lang="en-ID" b="1" i="0" u="none" strike="noStrike" kern="1200" cap="none" spc="0" normalizeH="0" baseline="0" noProof="0" dirty="0">
                <a:solidFill>
                  <a:sysClr val="windowText" lastClr="000000"/>
                </a:solidFill>
                <a:highlight>
                  <a:srgbClr val="FFFF00"/>
                </a:highlight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ID" b="1" i="0" u="none" strike="noStrike" kern="1200" cap="none" spc="0" normalizeH="0" baseline="0" noProof="0" dirty="0" err="1">
                <a:solidFill>
                  <a:sysClr val="windowText" lastClr="000000"/>
                </a:solidFill>
                <a:highlight>
                  <a:srgbClr val="FFFF00"/>
                </a:highlight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kerja</a:t>
            </a:r>
            <a:r>
              <a:rPr kumimoji="0" lang="en-ID" b="1" i="0" u="none" strike="noStrike" kern="1200" cap="none" spc="0" normalizeH="0" baseline="0" noProof="0" dirty="0">
                <a:solidFill>
                  <a:sysClr val="windowText" lastClr="000000"/>
                </a:solidFill>
                <a:highlight>
                  <a:srgbClr val="FFFF00"/>
                </a:highlight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) </a:t>
            </a:r>
            <a:r>
              <a:rPr kumimoji="0" lang="en-ID" b="0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bukan</a:t>
            </a:r>
            <a:r>
              <a:rPr kumimoji="0" lang="en-ID" b="0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aktivitas</a:t>
            </a:r>
            <a:r>
              <a:rPr kumimoji="0" lang="en-ID" b="0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maupun</a:t>
            </a:r>
            <a:r>
              <a:rPr kumimoji="0" lang="en-ID" b="0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kategori</a:t>
            </a:r>
            <a:r>
              <a:rPr kumimoji="0" lang="en-ID" b="0" i="0" u="none" strike="noStrike" kern="1200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solidFill>
                  <a:sysClr val="windowText" lastClr="000000"/>
                </a:solidFill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pekerjaan</a:t>
            </a:r>
            <a:endParaRPr kumimoji="0" lang="en-US" altLang="en-US" b="1" i="0" u="none" strike="noStrike" kern="1200" cap="none" spc="0" normalizeH="0" baseline="0" noProof="0" dirty="0">
              <a:solidFill>
                <a:sysClr val="windowText" lastClr="000000"/>
              </a:solidFill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2192"/>
              </p:ext>
            </p:extLst>
          </p:nvPr>
        </p:nvGraphicFramePr>
        <p:xfrm>
          <a:off x="4523232" y="741325"/>
          <a:ext cx="7284129" cy="574904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009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5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CONTOH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A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PENCAPAIAN</a:t>
                      </a:r>
                      <a:endParaRPr lang="en-ID" sz="13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AKTIVITAS</a:t>
                      </a:r>
                      <a:endParaRPr lang="en-ID" sz="1300" b="1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A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KATEGORI</a:t>
                      </a:r>
                      <a:endParaRPr lang="en-ID" sz="1300" b="1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A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Menyusun materi sosialisasi aplikasi SIMBG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effectLst/>
                        </a:rPr>
                        <a:t>Layanan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penerbitan</a:t>
                      </a:r>
                      <a:r>
                        <a:rPr lang="en-US" sz="1300" b="0" dirty="0">
                          <a:effectLst/>
                        </a:rPr>
                        <a:t> PBG/ IMB dan SLF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Monitoring dan </a:t>
                      </a:r>
                      <a:r>
                        <a:rPr lang="en-US" sz="1300" b="0" dirty="0" err="1">
                          <a:effectLst/>
                        </a:rPr>
                        <a:t>supervisi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US" sz="1300" b="0" dirty="0">
                          <a:effectLst/>
                        </a:rPr>
                        <a:t>Hasil </a:t>
                      </a:r>
                      <a:r>
                        <a:rPr lang="en-US" sz="1300" b="0" dirty="0" err="1">
                          <a:effectLst/>
                        </a:rPr>
                        <a:t>Verifikasi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berkas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permohonan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bantuan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teknis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disampaikan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tepat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waktu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Sosialisasi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Asistensi/ pendampingan terhadap Pemerintah Daerah terkait penggunaan SIMBG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effectLst/>
                        </a:rPr>
                        <a:t>Pemerintah</a:t>
                      </a:r>
                      <a:r>
                        <a:rPr lang="en-US" sz="1300" b="0" dirty="0">
                          <a:effectLst/>
                        </a:rPr>
                        <a:t> Daerah </a:t>
                      </a:r>
                      <a:r>
                        <a:rPr lang="en-US" sz="1300" b="0" dirty="0" err="1">
                          <a:effectLst/>
                        </a:rPr>
                        <a:t>menggunakan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aplikasi</a:t>
                      </a:r>
                      <a:r>
                        <a:rPr lang="en-US" sz="1300" b="0" dirty="0">
                          <a:effectLst/>
                        </a:rPr>
                        <a:t> SIMBG </a:t>
                      </a:r>
                      <a:r>
                        <a:rPr lang="en-US" sz="1300" b="0" dirty="0" err="1">
                          <a:effectLst/>
                        </a:rPr>
                        <a:t>untuk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penerbitan</a:t>
                      </a:r>
                      <a:r>
                        <a:rPr lang="en-US" sz="1300" b="0" dirty="0">
                          <a:effectLst/>
                        </a:rPr>
                        <a:t> PBG/ IMB dan SLF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effectLst/>
                        </a:rPr>
                        <a:t>Tidak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ada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dokumen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pengusulan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bantuan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teknis</a:t>
                      </a:r>
                      <a:r>
                        <a:rPr lang="en-US" sz="1300" b="0" dirty="0">
                          <a:effectLst/>
                        </a:rPr>
                        <a:t> yang </a:t>
                      </a:r>
                      <a:r>
                        <a:rPr lang="en-US" sz="1300" b="0" dirty="0" err="1">
                          <a:effectLst/>
                        </a:rPr>
                        <a:t>hilang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Mengembangkan aplikasi SIMBG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Fasilitasi penyelenggaraan bangunan gedung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Menyusun Draft Kebijakan terkait Bangunan Gedung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effectLst/>
                        </a:rPr>
                        <a:t>Respon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terhadap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permintaan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bantuan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teknis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dilakukan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dengan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cepat</a:t>
                      </a:r>
                      <a:r>
                        <a:rPr lang="en-US" sz="1300" b="0" dirty="0">
                          <a:effectLst/>
                        </a:rPr>
                        <a:t> dan </a:t>
                      </a:r>
                      <a:r>
                        <a:rPr lang="en-US" sz="1300" b="0" dirty="0" err="1">
                          <a:effectLst/>
                        </a:rPr>
                        <a:t>memuaskan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>
                          <a:effectLst/>
                        </a:rPr>
                        <a:t>Pengawasan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5435">
                <a:tc>
                  <a:txBody>
                    <a:bodyPr/>
                    <a:lstStyle/>
                    <a:p>
                      <a:r>
                        <a:rPr lang="en-US" sz="1300" b="0" dirty="0">
                          <a:effectLst/>
                        </a:rPr>
                        <a:t>Hasil </a:t>
                      </a:r>
                      <a:r>
                        <a:rPr lang="en-US" sz="1300" b="0" dirty="0" err="1">
                          <a:effectLst/>
                        </a:rPr>
                        <a:t>analisis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kebutuhan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biaya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disampaikan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tepat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waktu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0934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effectLst/>
                        </a:rPr>
                        <a:t>Instansi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pengusul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puas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akan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layanan</a:t>
                      </a:r>
                      <a:r>
                        <a:rPr lang="en-US" sz="1300" b="0" dirty="0">
                          <a:effectLst/>
                        </a:rPr>
                        <a:t> yang </a:t>
                      </a:r>
                      <a:r>
                        <a:rPr lang="en-US" sz="1300" b="0" dirty="0" err="1">
                          <a:effectLst/>
                        </a:rPr>
                        <a:t>diberikan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 </a:t>
                      </a:r>
                      <a:endParaRPr lang="en-ID" sz="1300" b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effectLst/>
                        </a:rPr>
                        <a:t>Menjawab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panggilan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untuk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konsultasi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dengan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pemerintah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daerah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effectLst/>
                        </a:rPr>
                        <a:t>Memberikan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bimbingan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kinerja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kepada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pegawai</a:t>
                      </a:r>
                      <a:r>
                        <a:rPr lang="en-US" sz="1300" b="0" dirty="0">
                          <a:effectLst/>
                        </a:rPr>
                        <a:t> di </a:t>
                      </a:r>
                      <a:r>
                        <a:rPr lang="en-US" sz="1300" b="0" dirty="0" err="1">
                          <a:effectLst/>
                        </a:rPr>
                        <a:t>tim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kerja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300" b="0" dirty="0">
                          <a:effectLst/>
                        </a:rPr>
                        <a:t>Data </a:t>
                      </a:r>
                      <a:r>
                        <a:rPr lang="en-US" sz="1300" b="0" dirty="0" err="1">
                          <a:effectLst/>
                        </a:rPr>
                        <a:t>hasil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pemetaan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masalah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en-US" sz="1300" b="0" dirty="0" err="1">
                          <a:effectLst/>
                        </a:rPr>
                        <a:t>lengkap</a:t>
                      </a:r>
                      <a:r>
                        <a:rPr lang="en-US" sz="1300" b="0" dirty="0">
                          <a:effectLst/>
                        </a:rPr>
                        <a:t> dan update</a:t>
                      </a:r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  <a:p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√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300" b="0" dirty="0">
                        <a:effectLst/>
                        <a:latin typeface="Century Gothic" panose="020B0502020202020204" pitchFamily="34" charset="0"/>
                        <a:ea typeface="Times New Roman" panose="02020803070505020304" pitchFamily="18" charset="0"/>
                        <a:cs typeface="Times New Roman" panose="02020803070505020304" pitchFamily="18" charset="0"/>
                      </a:endParaRPr>
                    </a:p>
                  </a:txBody>
                  <a:tcPr marL="40151" marR="401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77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Team goals concept illustration Free Vector">
            <a:extLst>
              <a:ext uri="{FF2B5EF4-FFF2-40B4-BE49-F238E27FC236}">
                <a16:creationId xmlns="" xmlns:a16="http://schemas.microsoft.com/office/drawing/2014/main" id="{AB98A756-8715-2811-9EFA-285842F7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78" y="1801695"/>
            <a:ext cx="1713939" cy="1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="" xmlns:a16="http://schemas.microsoft.com/office/drawing/2014/main" id="{ECE6FFEB-2345-5997-67CA-2A6B78B7A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3824" r="8217" b="10994"/>
          <a:stretch/>
        </p:blipFill>
        <p:spPr bwMode="auto">
          <a:xfrm>
            <a:off x="7263096" y="1873680"/>
            <a:ext cx="1549326" cy="14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D6EF1260-BC03-174B-94CB-5E97C6D0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90" y="1335451"/>
            <a:ext cx="1853678" cy="18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Team workconcept illustration Free Vector">
            <a:extLst>
              <a:ext uri="{FF2B5EF4-FFF2-40B4-BE49-F238E27FC236}">
                <a16:creationId xmlns="" xmlns:a16="http://schemas.microsoft.com/office/drawing/2014/main" id="{0D486944-FB61-86AA-2561-2C6F9D068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5" y="1816536"/>
            <a:ext cx="1883988" cy="12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504" y="701564"/>
            <a:ext cx="7682992" cy="47797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1D3A6E"/>
                </a:solidFill>
              </a:rPr>
              <a:t>KERJA </a:t>
            </a:r>
            <a:r>
              <a:rPr lang="en-US" sz="2800" dirty="0">
                <a:solidFill>
                  <a:srgbClr val="1D3A6E"/>
                </a:solidFill>
                <a:sym typeface="Wingdings" panose="05000000000000000000" pitchFamily="2" charset="2"/>
              </a:rPr>
              <a:t> KINERJA</a:t>
            </a:r>
            <a:endParaRPr lang="en-US" sz="2800" dirty="0">
              <a:solidFill>
                <a:srgbClr val="1D3A6E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24100" y="1226244"/>
            <a:ext cx="7543800" cy="5334000"/>
          </a:xfrm>
        </p:spPr>
        <p:txBody>
          <a:bodyPr/>
          <a:lstStyle/>
          <a:p>
            <a:pPr marL="0" indent="0" algn="ctr">
              <a:buFont typeface="Arial" panose="020B0704020202020204" pitchFamily="34" charset="0"/>
              <a:buNone/>
            </a:pPr>
            <a:r>
              <a:rPr lang="en-US" altLang="en-US" b="1" dirty="0"/>
              <a:t>          </a:t>
            </a:r>
            <a:endParaRPr lang="en-US" altLang="en-US" sz="1800" b="1" dirty="0"/>
          </a:p>
          <a:p>
            <a:pPr marL="0" indent="0" algn="ctr">
              <a:buFont typeface="Arial" panose="020B0704020202020204" pitchFamily="34" charset="0"/>
              <a:buNone/>
            </a:pPr>
            <a:endParaRPr lang="en-US" altLang="en-US" sz="1800" b="1" dirty="0"/>
          </a:p>
          <a:p>
            <a:pPr marL="0" indent="0" algn="ctr">
              <a:buFont typeface="Arial" panose="020B0704020202020204" pitchFamily="34" charset="0"/>
              <a:buNone/>
            </a:pPr>
            <a:endParaRPr lang="en-US" altLang="en-US" sz="1800" b="1" dirty="0"/>
          </a:p>
          <a:p>
            <a:pPr marL="0" indent="0" algn="ctr">
              <a:buFont typeface="Arial" panose="020B0704020202020204" pitchFamily="34" charset="0"/>
              <a:buNone/>
            </a:pPr>
            <a:endParaRPr lang="en-US" altLang="en-US" sz="1800" b="1" dirty="0"/>
          </a:p>
          <a:p>
            <a:pPr marL="0" indent="0" algn="ctr">
              <a:buFont typeface="Arial" panose="020B0704020202020204" pitchFamily="34" charset="0"/>
              <a:buNone/>
            </a:pPr>
            <a:endParaRPr lang="en-US" altLang="en-US" sz="1800" b="1" dirty="0"/>
          </a:p>
          <a:p>
            <a:pPr marL="0" indent="0" algn="ctr">
              <a:buFont typeface="Arial" panose="020B0704020202020204" pitchFamily="34" charset="0"/>
              <a:buNone/>
            </a:pPr>
            <a:endParaRPr lang="en-US" altLang="en-US" sz="1800" b="1" dirty="0"/>
          </a:p>
          <a:p>
            <a:pPr marL="0" indent="0">
              <a:buFont typeface="Arial" panose="020B0704020202020204" pitchFamily="34" charset="0"/>
              <a:buNone/>
            </a:pPr>
            <a:endParaRPr lang="en-US" altLang="en-US" sz="1800" b="1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524983" y="2947889"/>
            <a:ext cx="2315964" cy="2006600"/>
          </a:xfrm>
          <a:prstGeom prst="roundRect">
            <a:avLst>
              <a:gd name="adj" fmla="val 131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ysClr val="windowText" lastClr="000000"/>
                </a:solidFill>
              </a:rPr>
              <a:t>Aktivitas</a:t>
            </a:r>
            <a:r>
              <a:rPr lang="en-US" sz="1200" dirty="0">
                <a:solidFill>
                  <a:sysClr val="windowText" lastClr="000000"/>
                </a:solidFill>
              </a:rPr>
              <a:t> :</a:t>
            </a:r>
          </a:p>
          <a:p>
            <a:pPr marL="342900" indent="-342900">
              <a:buAutoNum type="arabicPeriod"/>
              <a:defRPr/>
            </a:pPr>
            <a:r>
              <a:rPr lang="en-US" sz="1200" dirty="0">
                <a:solidFill>
                  <a:sysClr val="windowText" lastClr="000000"/>
                </a:solidFill>
              </a:rPr>
              <a:t>Benchmarking </a:t>
            </a:r>
            <a:r>
              <a:rPr lang="en-US" sz="1200" dirty="0" err="1">
                <a:solidFill>
                  <a:sysClr val="windowText" lastClr="000000"/>
                </a:solidFill>
              </a:rPr>
              <a:t>ke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instansi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swasta</a:t>
            </a:r>
            <a:endParaRPr lang="en-US" sz="1200" dirty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sz="1200" dirty="0">
                <a:solidFill>
                  <a:sysClr val="windowText" lastClr="000000"/>
                </a:solidFill>
              </a:rPr>
              <a:t>Menyusun DIM dan </a:t>
            </a:r>
            <a:r>
              <a:rPr lang="en-US" sz="1200" dirty="0" err="1">
                <a:solidFill>
                  <a:sysClr val="windowText" lastClr="000000"/>
                </a:solidFill>
              </a:rPr>
              <a:t>telaahan</a:t>
            </a:r>
            <a:endParaRPr lang="en-US" sz="1200" dirty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sz="1200" dirty="0" err="1">
                <a:solidFill>
                  <a:sysClr val="windowText" lastClr="000000"/>
                </a:solidFill>
              </a:rPr>
              <a:t>Koordinasi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dengan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pihak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ke</a:t>
            </a:r>
            <a:r>
              <a:rPr lang="en-US" sz="1200" dirty="0">
                <a:solidFill>
                  <a:sysClr val="windowText" lastClr="000000"/>
                </a:solidFill>
              </a:rPr>
              <a:t> 3 </a:t>
            </a:r>
          </a:p>
          <a:p>
            <a:pPr marL="342900" indent="-342900">
              <a:buAutoNum type="arabicPeriod"/>
              <a:defRPr/>
            </a:pPr>
            <a:r>
              <a:rPr lang="en-US" sz="1200" dirty="0" err="1">
                <a:solidFill>
                  <a:sysClr val="windowText" lastClr="000000"/>
                </a:solidFill>
              </a:rPr>
              <a:t>dsb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22417" y="2865706"/>
            <a:ext cx="2603811" cy="790072"/>
          </a:xfrm>
          <a:prstGeom prst="roundRect">
            <a:avLst/>
          </a:prstGeom>
          <a:solidFill>
            <a:srgbClr val="006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Aplikasi</a:t>
            </a:r>
            <a:r>
              <a:rPr lang="en-US" sz="1400" dirty="0"/>
              <a:t> </a:t>
            </a:r>
            <a:r>
              <a:rPr lang="en-US" sz="1400" dirty="0" err="1"/>
              <a:t>rekrutment</a:t>
            </a:r>
            <a:r>
              <a:rPr lang="en-US" sz="1400" dirty="0"/>
              <a:t> </a:t>
            </a:r>
            <a:r>
              <a:rPr lang="en-US" sz="1400" dirty="0" err="1"/>
              <a:t>berbasis</a:t>
            </a:r>
            <a:r>
              <a:rPr lang="en-US" sz="1400" dirty="0"/>
              <a:t> mobile yang user friendly </a:t>
            </a:r>
            <a:r>
              <a:rPr lang="en-US" sz="1400" dirty="0" err="1"/>
              <a:t>tersedia</a:t>
            </a:r>
            <a:r>
              <a:rPr lang="en-US" sz="1400" dirty="0"/>
              <a:t> </a:t>
            </a:r>
            <a:r>
              <a:rPr lang="en-US" sz="1400" dirty="0" err="1"/>
              <a:t>maksimal</a:t>
            </a:r>
            <a:r>
              <a:rPr lang="en-US" sz="1400" dirty="0"/>
              <a:t>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Juni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70262" y="3071525"/>
            <a:ext cx="2084635" cy="1627649"/>
          </a:xfrm>
          <a:prstGeom prst="roundRect">
            <a:avLst/>
          </a:prstGeom>
          <a:solidFill>
            <a:srgbClr val="1D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</a:rPr>
              <a:t>Menurunnya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waktu</a:t>
            </a:r>
            <a:r>
              <a:rPr lang="en-US" sz="1400" dirty="0">
                <a:solidFill>
                  <a:schemeClr val="bg1"/>
                </a:solidFill>
              </a:rPr>
              <a:t> yang </a:t>
            </a:r>
            <a:r>
              <a:rPr lang="en-US" sz="1400" dirty="0" err="1">
                <a:solidFill>
                  <a:schemeClr val="bg1"/>
                </a:solidFill>
              </a:rPr>
              <a:t>dibutuhkan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dalam</a:t>
            </a:r>
            <a:r>
              <a:rPr lang="en-US" sz="1400" dirty="0">
                <a:solidFill>
                  <a:schemeClr val="bg1"/>
                </a:solidFill>
              </a:rPr>
              <a:t> proses </a:t>
            </a:r>
            <a:r>
              <a:rPr lang="en-US" sz="1400" dirty="0" err="1">
                <a:solidFill>
                  <a:schemeClr val="bg1"/>
                </a:solidFill>
              </a:rPr>
              <a:t>perekrutan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pegawai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menjadi</a:t>
            </a:r>
            <a:r>
              <a:rPr lang="en-US" sz="1400" dirty="0">
                <a:solidFill>
                  <a:schemeClr val="bg1"/>
                </a:solidFill>
              </a:rPr>
              <a:t> 1 </a:t>
            </a:r>
            <a:r>
              <a:rPr lang="en-US" sz="1400" dirty="0" err="1">
                <a:solidFill>
                  <a:schemeClr val="bg1"/>
                </a:solidFill>
              </a:rPr>
              <a:t>bulan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53078" y="2863604"/>
            <a:ext cx="1752600" cy="1941512"/>
          </a:xfrm>
          <a:prstGeom prst="roundRect">
            <a:avLst/>
          </a:prstGeom>
          <a:solidFill>
            <a:srgbClr val="FBC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Meningkatnya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Kepuasan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terhadap</a:t>
            </a:r>
            <a:r>
              <a:rPr lang="en-US" sz="1600" dirty="0">
                <a:solidFill>
                  <a:schemeClr val="tx1"/>
                </a:solidFill>
              </a:rPr>
              <a:t> Proses </a:t>
            </a:r>
            <a:r>
              <a:rPr lang="en-US" sz="1600" dirty="0" err="1">
                <a:solidFill>
                  <a:schemeClr val="tx1"/>
                </a:solidFill>
              </a:rPr>
              <a:t>Rekrutmen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Pegawai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374090" y="3771014"/>
            <a:ext cx="433387" cy="485775"/>
          </a:xfrm>
          <a:prstGeom prst="rightArrow">
            <a:avLst/>
          </a:prstGeom>
          <a:noFill/>
          <a:ln w="28575">
            <a:solidFill>
              <a:srgbClr val="1D3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" name="Right Arrow 14"/>
          <p:cNvSpPr/>
          <p:nvPr/>
        </p:nvSpPr>
        <p:spPr>
          <a:xfrm>
            <a:off x="9240001" y="3708302"/>
            <a:ext cx="457200" cy="485775"/>
          </a:xfrm>
          <a:prstGeom prst="rightArrow">
            <a:avLst/>
          </a:prstGeom>
          <a:noFill/>
          <a:ln w="28575">
            <a:solidFill>
              <a:srgbClr val="1D3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0892084" y="4852658"/>
            <a:ext cx="0" cy="3762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224953" y="5233042"/>
            <a:ext cx="128342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7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7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7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7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latin typeface="Poppins" pitchFamily="2" charset="77"/>
                <a:cs typeface="Poppins" pitchFamily="2" charset="77"/>
              </a:rPr>
              <a:t>Sasaran</a:t>
            </a:r>
            <a:r>
              <a:rPr lang="en-US" altLang="en-US" sz="12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altLang="en-US" sz="1200" b="1" dirty="0" err="1">
                <a:latin typeface="Poppins" pitchFamily="2" charset="77"/>
                <a:cs typeface="Poppins" pitchFamily="2" charset="77"/>
              </a:rPr>
              <a:t>Organisasi</a:t>
            </a:r>
            <a:endParaRPr lang="en-US" altLang="en-US" sz="1200" b="1" dirty="0">
              <a:latin typeface="Poppins" pitchFamily="2" charset="77"/>
              <a:cs typeface="Poppins" pitchFamily="2" charset="7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(Outcome)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22417" y="3722738"/>
            <a:ext cx="2603809" cy="719434"/>
          </a:xfrm>
          <a:prstGeom prst="roundRect">
            <a:avLst/>
          </a:prstGeom>
          <a:solidFill>
            <a:srgbClr val="006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SLA </a:t>
            </a:r>
            <a:r>
              <a:rPr lang="en-US" sz="1400" dirty="0" err="1"/>
              <a:t>rekrutment</a:t>
            </a:r>
            <a:r>
              <a:rPr lang="en-US" sz="1400" dirty="0"/>
              <a:t> yang </a:t>
            </a:r>
            <a:r>
              <a:rPr lang="en-US" sz="1400" dirty="0" err="1"/>
              <a:t>terupdate</a:t>
            </a:r>
            <a:r>
              <a:rPr lang="en-US" sz="1400" dirty="0"/>
              <a:t> dan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diakses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22417" y="4538680"/>
            <a:ext cx="2603809" cy="560055"/>
          </a:xfrm>
          <a:prstGeom prst="roundRect">
            <a:avLst/>
          </a:prstGeom>
          <a:solidFill>
            <a:srgbClr val="006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Respon</a:t>
            </a:r>
            <a:r>
              <a:rPr lang="en-US" sz="1400" dirty="0"/>
              <a:t> yang </a:t>
            </a:r>
            <a:r>
              <a:rPr lang="en-US" sz="1400" dirty="0" err="1"/>
              <a:t>cepat</a:t>
            </a:r>
            <a:r>
              <a:rPr lang="en-US" sz="1400" dirty="0"/>
              <a:t> dan </a:t>
            </a:r>
            <a:r>
              <a:rPr lang="en-US" sz="1400" dirty="0" err="1"/>
              <a:t>ramah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pertanyaan</a:t>
            </a:r>
            <a:r>
              <a:rPr lang="en-US" sz="1400" dirty="0"/>
              <a:t> </a:t>
            </a:r>
            <a:r>
              <a:rPr lang="en-US" sz="1400" dirty="0" err="1"/>
              <a:t>pelamar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043142" y="3708302"/>
            <a:ext cx="433387" cy="485775"/>
          </a:xfrm>
          <a:prstGeom prst="rightArrow">
            <a:avLst/>
          </a:prstGeom>
          <a:noFill/>
          <a:ln w="28575">
            <a:solidFill>
              <a:srgbClr val="1D3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8037759" y="4818708"/>
            <a:ext cx="0" cy="3762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7441030" y="5225180"/>
            <a:ext cx="122237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7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7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7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7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latin typeface="Poppins" pitchFamily="2" charset="77"/>
                <a:cs typeface="Poppins" pitchFamily="2" charset="77"/>
              </a:rPr>
              <a:t>Sasaran</a:t>
            </a:r>
            <a:r>
              <a:rPr lang="en-US" altLang="en-US" sz="1200" b="1" dirty="0">
                <a:latin typeface="Poppins" pitchFamily="2" charset="77"/>
                <a:cs typeface="Poppins" pitchFamily="2" charset="77"/>
              </a:rPr>
              <a:t> Unit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890417" y="5272303"/>
            <a:ext cx="0" cy="3762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3676820" y="5632345"/>
            <a:ext cx="280635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7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7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7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7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Hasil </a:t>
            </a:r>
            <a:r>
              <a:rPr lang="en-US" altLang="en-US" sz="1200" dirty="0" err="1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Kerja</a:t>
            </a:r>
            <a:r>
              <a:rPr lang="en-US" altLang="en-US" sz="1200" dirty="0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 yang </a:t>
            </a:r>
            <a:r>
              <a:rPr lang="en-US" altLang="en-US" sz="1200" dirty="0" err="1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diharapkan</a:t>
            </a:r>
            <a:r>
              <a:rPr lang="en-US" altLang="en-US" sz="1200" dirty="0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 </a:t>
            </a:r>
            <a:r>
              <a:rPr lang="en-US" altLang="en-US" sz="1200" dirty="0" err="1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kepada</a:t>
            </a:r>
            <a:r>
              <a:rPr lang="en-US" altLang="en-US" sz="1200" dirty="0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 </a:t>
            </a:r>
            <a:r>
              <a:rPr lang="en-US" altLang="en-US" sz="1200" dirty="0" err="1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pegawai</a:t>
            </a:r>
            <a:r>
              <a:rPr lang="en-US" altLang="en-US" sz="1200" dirty="0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 </a:t>
            </a:r>
            <a:r>
              <a:rPr lang="en-US" altLang="en-US" sz="1200" dirty="0" err="1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ditulis</a:t>
            </a:r>
            <a:r>
              <a:rPr lang="en-US" altLang="en-US" sz="1200" dirty="0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 </a:t>
            </a:r>
            <a:r>
              <a:rPr lang="en-US" altLang="en-US" sz="1200" dirty="0" err="1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dalam</a:t>
            </a:r>
            <a:r>
              <a:rPr lang="en-US" altLang="en-US" sz="1200" dirty="0"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 SKP</a:t>
            </a:r>
          </a:p>
        </p:txBody>
      </p:sp>
      <p:pic>
        <p:nvPicPr>
          <p:cNvPr id="5" name="Graphic 4" descr="Badge Cross with solid fi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725" y="5159498"/>
            <a:ext cx="519980" cy="519980"/>
          </a:xfrm>
          <a:prstGeom prst="rect">
            <a:avLst/>
          </a:prstGeom>
        </p:spPr>
      </p:pic>
      <p:sp>
        <p:nvSpPr>
          <p:cNvPr id="38" name="TextBox 24"/>
          <p:cNvSpPr txBox="1">
            <a:spLocks noChangeArrowheads="1"/>
          </p:cNvSpPr>
          <p:nvPr/>
        </p:nvSpPr>
        <p:spPr bwMode="auto">
          <a:xfrm>
            <a:off x="882851" y="5191941"/>
            <a:ext cx="190655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7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7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7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7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err="1">
                <a:latin typeface="Poppins" pitchFamily="2" charset="77"/>
                <a:cs typeface="Poppins" pitchFamily="2" charset="77"/>
              </a:rPr>
              <a:t>Bukan</a:t>
            </a:r>
            <a:r>
              <a:rPr lang="en-US" altLang="en-US" sz="1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altLang="en-US" sz="1000" dirty="0" err="1">
                <a:latin typeface="Poppins" pitchFamily="2" charset="77"/>
                <a:cs typeface="Poppins" pitchFamily="2" charset="77"/>
              </a:rPr>
              <a:t>aktivitas</a:t>
            </a:r>
            <a:r>
              <a:rPr lang="en-US" altLang="en-US" sz="1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altLang="en-US" sz="1000" dirty="0" err="1">
                <a:latin typeface="Poppins" pitchFamily="2" charset="77"/>
                <a:cs typeface="Poppins" pitchFamily="2" charset="77"/>
              </a:rPr>
              <a:t>lagi</a:t>
            </a:r>
            <a:r>
              <a:rPr lang="en-US" altLang="en-US" sz="1000" dirty="0">
                <a:latin typeface="Poppins" pitchFamily="2" charset="77"/>
                <a:cs typeface="Poppins" pitchFamily="2" charset="77"/>
              </a:rPr>
              <a:t> yang </a:t>
            </a:r>
            <a:r>
              <a:rPr lang="en-US" altLang="en-US" sz="1000" dirty="0" err="1">
                <a:latin typeface="Poppins" pitchFamily="2" charset="77"/>
                <a:cs typeface="Poppins" pitchFamily="2" charset="77"/>
              </a:rPr>
              <a:t>ditulis</a:t>
            </a:r>
            <a:r>
              <a:rPr lang="en-US" altLang="en-US" sz="1000" dirty="0">
                <a:latin typeface="Poppins" pitchFamily="2" charset="77"/>
                <a:cs typeface="Poppins" pitchFamily="2" charset="77"/>
              </a:rPr>
              <a:t> di </a:t>
            </a:r>
            <a:r>
              <a:rPr lang="en-US" altLang="en-US" sz="1000" dirty="0" err="1">
                <a:latin typeface="Poppins" pitchFamily="2" charset="77"/>
                <a:cs typeface="Poppins" pitchFamily="2" charset="77"/>
              </a:rPr>
              <a:t>dalam</a:t>
            </a:r>
            <a:r>
              <a:rPr lang="en-US" altLang="en-US" sz="1000" dirty="0">
                <a:latin typeface="Poppins" pitchFamily="2" charset="77"/>
                <a:cs typeface="Poppins" pitchFamily="2" charset="77"/>
              </a:rPr>
              <a:t> SKP</a:t>
            </a:r>
          </a:p>
        </p:txBody>
      </p:sp>
      <p:pic>
        <p:nvPicPr>
          <p:cNvPr id="7" name="Graphic 6" descr="Badge Tick1 with solid fi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3866" y="5550925"/>
            <a:ext cx="433387" cy="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457" y="1763543"/>
            <a:ext cx="7682992" cy="44840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D3A6E"/>
                </a:solidFill>
              </a:rPr>
              <a:t>ISU – ISU KINERJA PEGAWAI</a:t>
            </a:r>
            <a:endParaRPr lang="en-US" sz="2800" dirty="0">
              <a:solidFill>
                <a:srgbClr val="1D3A6E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96882" y="2324872"/>
            <a:ext cx="10831702" cy="3677094"/>
            <a:chOff x="766815" y="1859976"/>
            <a:chExt cx="7604252" cy="2581455"/>
          </a:xfrm>
        </p:grpSpPr>
        <p:sp>
          <p:nvSpPr>
            <p:cNvPr id="5" name="Google Shape;534;p49"/>
            <p:cNvSpPr txBox="1"/>
            <p:nvPr/>
          </p:nvSpPr>
          <p:spPr>
            <a:xfrm>
              <a:off x="766815" y="3118713"/>
              <a:ext cx="1800000" cy="540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defTabSz="914400">
                <a:defRPr/>
              </a:pPr>
              <a:r>
                <a:rPr lang="en-US" sz="1600" dirty="0" err="1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Evaluasi</a:t>
              </a:r>
              <a:r>
                <a:rPr lang="en-US" sz="1600" dirty="0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  <a:r>
                <a:rPr lang="en-US" sz="1600" dirty="0" err="1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Sistem</a:t>
              </a:r>
              <a:r>
                <a:rPr lang="en-US" sz="1600" dirty="0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Merit</a:t>
              </a:r>
            </a:p>
            <a:p>
              <a:pPr defTabSz="9144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Skema </a:t>
              </a:r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remunerasi</a:t>
              </a:r>
              <a:r>
                <a:rPr lang="en-US" sz="1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pegawai</a:t>
              </a:r>
              <a:endParaRPr lang="fr-FR" sz="1400" dirty="0">
                <a:solidFill>
                  <a:prstClr val="black"/>
                </a:solidFill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endParaRPr>
            </a:p>
          </p:txBody>
        </p:sp>
        <p:sp>
          <p:nvSpPr>
            <p:cNvPr id="6" name="Google Shape;535;p49"/>
            <p:cNvSpPr txBox="1"/>
            <p:nvPr/>
          </p:nvSpPr>
          <p:spPr>
            <a:xfrm>
              <a:off x="6571067" y="3589398"/>
              <a:ext cx="1800000" cy="691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defTabSz="914400">
                <a:defRPr/>
              </a:pPr>
              <a:r>
                <a:rPr lang="en-US" sz="1600" dirty="0" err="1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Evaluasi</a:t>
              </a:r>
              <a:r>
                <a:rPr lang="en-US" sz="1600" dirty="0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RB</a:t>
              </a:r>
            </a:p>
            <a:p>
              <a:pPr defTabSz="914400">
                <a:defRPr/>
              </a:pPr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Keselarasan</a:t>
              </a:r>
              <a:r>
                <a:rPr lang="en-US" sz="1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kinerja</a:t>
              </a:r>
              <a:r>
                <a:rPr lang="en-US" sz="1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organisasi</a:t>
              </a:r>
              <a:r>
                <a:rPr lang="en-US" sz="1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dengan</a:t>
              </a:r>
              <a:r>
                <a:rPr lang="en-US" sz="1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kinerja</a:t>
              </a:r>
              <a:r>
                <a:rPr lang="en-US" sz="1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endParaRPr lang="fr-FR" sz="1400" dirty="0">
                <a:solidFill>
                  <a:prstClr val="black"/>
                </a:solidFill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endParaRPr>
            </a:p>
          </p:txBody>
        </p:sp>
        <p:sp>
          <p:nvSpPr>
            <p:cNvPr id="7" name="Google Shape;536;p49"/>
            <p:cNvSpPr txBox="1"/>
            <p:nvPr/>
          </p:nvSpPr>
          <p:spPr>
            <a:xfrm>
              <a:off x="5842444" y="1859976"/>
              <a:ext cx="2314407" cy="561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r>
                <a:rPr lang="en-US" sz="1600" dirty="0" err="1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Transformasi</a:t>
              </a:r>
              <a:r>
                <a:rPr lang="en-US" sz="1600" dirty="0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  <a:r>
                <a:rPr lang="en-US" sz="1600" dirty="0" err="1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dari</a:t>
              </a:r>
              <a:r>
                <a:rPr lang="en-US" sz="1600" dirty="0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</a:p>
            <a:p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PP 46/2011 </a:t>
              </a:r>
              <a:r>
                <a:rPr lang="en-US" sz="1600" dirty="0" err="1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menjadi</a:t>
              </a:r>
              <a:r>
                <a:rPr lang="en-US" sz="1600" dirty="0">
                  <a:solidFill>
                    <a:srgbClr val="1D3A6E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  <a:r>
                <a:rPr lang="en-US" sz="1600" b="1" dirty="0">
                  <a:solidFill>
                    <a:srgbClr val="1D3A6E"/>
                  </a:solidFill>
                  <a:highlight>
                    <a:srgbClr val="FFFF00"/>
                  </a:highlight>
                  <a:latin typeface="Poppins SemiBold" panose="00000700000000000000" pitchFamily="2" charset="0"/>
                  <a:cs typeface="Poppins SemiBold" panose="00000700000000000000" pitchFamily="2" charset="0"/>
                </a:rPr>
                <a:t>PP 30/2019</a:t>
              </a:r>
            </a:p>
            <a:p>
              <a:r>
                <a:rPr lang="en-US" sz="1400" dirty="0" err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Kerja</a:t>
              </a:r>
              <a:r>
                <a:rPr lang="en-US" sz="1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Kinerja</a:t>
              </a:r>
              <a:endParaRPr lang="fr-FR" sz="1400" dirty="0">
                <a:solidFill>
                  <a:schemeClr val="dk1"/>
                </a:solidFill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endParaRPr>
            </a:p>
          </p:txBody>
        </p:sp>
        <p:sp>
          <p:nvSpPr>
            <p:cNvPr id="8" name="Google Shape;537;p49"/>
            <p:cNvSpPr/>
            <p:nvPr/>
          </p:nvSpPr>
          <p:spPr>
            <a:xfrm>
              <a:off x="3754810" y="1870551"/>
              <a:ext cx="1475700" cy="1475700"/>
            </a:xfrm>
            <a:prstGeom prst="ellipse">
              <a:avLst/>
            </a:prstGeom>
            <a:solidFill>
              <a:srgbClr val="1D3A6E">
                <a:alpha val="65098"/>
              </a:srgbClr>
            </a:solidFill>
            <a:ln w="762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360000" anchor="ctr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Poppins" panose="00000500000000000000" pitchFamily="2" charset="0"/>
                  <a:ea typeface="Saira"/>
                  <a:cs typeface="Poppins" panose="00000500000000000000" pitchFamily="2" charset="0"/>
                  <a:sym typeface="Saira"/>
                </a:rPr>
                <a:t>REFORMASI KINERJA INDIVIDU</a:t>
              </a:r>
              <a:endParaRPr sz="1500" b="1" dirty="0">
                <a:solidFill>
                  <a:schemeClr val="bg1"/>
                </a:solidFill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endParaRPr>
            </a:p>
          </p:txBody>
        </p:sp>
        <p:sp>
          <p:nvSpPr>
            <p:cNvPr id="9" name="Google Shape;538;p49"/>
            <p:cNvSpPr/>
            <p:nvPr/>
          </p:nvSpPr>
          <p:spPr>
            <a:xfrm>
              <a:off x="4444192" y="2965731"/>
              <a:ext cx="1475700" cy="1475700"/>
            </a:xfrm>
            <a:prstGeom prst="ellipse">
              <a:avLst/>
            </a:prstGeom>
            <a:solidFill>
              <a:srgbClr val="1D3A6E">
                <a:alpha val="65098"/>
              </a:srgbClr>
            </a:solidFill>
            <a:ln w="762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1450" b="1" dirty="0">
                  <a:solidFill>
                    <a:schemeClr val="bg1"/>
                  </a:solidFill>
                  <a:latin typeface="Poppins" panose="00000500000000000000" pitchFamily="2" charset="0"/>
                  <a:ea typeface="Saira"/>
                  <a:cs typeface="Poppins" panose="00000500000000000000" pitchFamily="2" charset="0"/>
                  <a:sym typeface="Saira"/>
                </a:rPr>
                <a:t>EVALUASI REFORMASI BIROKRASI (RB)</a:t>
              </a:r>
              <a:endParaRPr sz="1450" b="1" dirty="0">
                <a:solidFill>
                  <a:schemeClr val="bg1"/>
                </a:solidFill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endParaRPr>
            </a:p>
          </p:txBody>
        </p:sp>
        <p:sp>
          <p:nvSpPr>
            <p:cNvPr id="10" name="Google Shape;539;p49"/>
            <p:cNvSpPr/>
            <p:nvPr/>
          </p:nvSpPr>
          <p:spPr>
            <a:xfrm>
              <a:off x="3093502" y="2965731"/>
              <a:ext cx="1475700" cy="1475700"/>
            </a:xfrm>
            <a:prstGeom prst="ellipse">
              <a:avLst/>
            </a:prstGeom>
            <a:solidFill>
              <a:srgbClr val="1D3A6E">
                <a:alpha val="65098"/>
              </a:srgbClr>
            </a:solidFill>
            <a:ln w="762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Poppins" panose="00000500000000000000" pitchFamily="2" charset="0"/>
                  <a:ea typeface="Saira"/>
                  <a:cs typeface="Poppins" panose="00000500000000000000" pitchFamily="2" charset="0"/>
                  <a:sym typeface="Saira"/>
                </a:rPr>
                <a:t>SISTEM MERIT</a:t>
              </a:r>
              <a:endParaRPr sz="1500" b="1" dirty="0">
                <a:solidFill>
                  <a:schemeClr val="bg1"/>
                </a:solidFill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endParaRPr>
            </a:p>
          </p:txBody>
        </p:sp>
        <p:cxnSp>
          <p:nvCxnSpPr>
            <p:cNvPr id="11" name="Google Shape;540;p49"/>
            <p:cNvCxnSpPr>
              <a:stCxn id="8" idx="6"/>
              <a:endCxn id="7" idx="1"/>
            </p:cNvCxnSpPr>
            <p:nvPr/>
          </p:nvCxnSpPr>
          <p:spPr>
            <a:xfrm flipV="1">
              <a:off x="5230510" y="2140854"/>
              <a:ext cx="611934" cy="46754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12" name="Google Shape;541;p49"/>
            <p:cNvCxnSpPr>
              <a:stCxn id="10" idx="2"/>
              <a:endCxn id="5" idx="3"/>
            </p:cNvCxnSpPr>
            <p:nvPr/>
          </p:nvCxnSpPr>
          <p:spPr>
            <a:xfrm flipH="1" flipV="1">
              <a:off x="2566815" y="3388787"/>
              <a:ext cx="526687" cy="31479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13" name="Google Shape;542;p49"/>
            <p:cNvCxnSpPr>
              <a:stCxn id="9" idx="6"/>
              <a:endCxn id="6" idx="1"/>
            </p:cNvCxnSpPr>
            <p:nvPr/>
          </p:nvCxnSpPr>
          <p:spPr>
            <a:xfrm>
              <a:off x="5919892" y="3703581"/>
              <a:ext cx="651175" cy="23151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14" name="Google Shape;543;p49"/>
            <p:cNvSpPr/>
            <p:nvPr/>
          </p:nvSpPr>
          <p:spPr>
            <a:xfrm>
              <a:off x="4045766" y="2750850"/>
              <a:ext cx="894000" cy="894000"/>
            </a:xfrm>
            <a:prstGeom prst="ellipse">
              <a:avLst/>
            </a:prstGeom>
            <a:solidFill>
              <a:srgbClr val="FFCC08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6000" rIns="0" bIns="0" anchor="ctr" anchorCtr="0">
              <a:noAutofit/>
            </a:bodyPr>
            <a:lstStyle/>
            <a:p>
              <a:pPr algn="ctr"/>
              <a:r>
                <a:rPr lang="en-US" b="1" dirty="0">
                  <a:latin typeface="Poppins" panose="00000500000000000000" pitchFamily="2" charset="0"/>
                  <a:ea typeface="Oxanium"/>
                  <a:cs typeface="Poppins" panose="00000500000000000000" pitchFamily="2" charset="0"/>
                  <a:sym typeface="Oxanium"/>
                </a:rPr>
                <a:t>MAIN ISSUE</a:t>
              </a:r>
              <a:endParaRPr b="1" dirty="0">
                <a:latin typeface="Poppins" panose="00000500000000000000" pitchFamily="2" charset="0"/>
                <a:ea typeface="Oxanium"/>
                <a:cs typeface="Poppins" panose="00000500000000000000" pitchFamily="2" charset="0"/>
                <a:sym typeface="Oxanium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8619464" y="2973758"/>
            <a:ext cx="3443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F1CFA738-3A87-81BE-9232-1C5ACA17F57D}"/>
              </a:ext>
            </a:extLst>
          </p:cNvPr>
          <p:cNvSpPr txBox="1">
            <a:spLocks/>
          </p:cNvSpPr>
          <p:nvPr/>
        </p:nvSpPr>
        <p:spPr>
          <a:xfrm>
            <a:off x="3239472" y="638300"/>
            <a:ext cx="8083977" cy="932730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B42B2D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US" dirty="0">
                <a:solidFill>
                  <a:srgbClr val="1D3A6E"/>
                </a:solidFill>
              </a:rPr>
              <a:t>PRINSIP UMUM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>
                <a:solidFill>
                  <a:schemeClr val="tx1"/>
                </a:solidFill>
              </a:rPr>
              <a:t>Perubahan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Mindset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Pengelolaan</a:t>
            </a:r>
            <a:r>
              <a:rPr lang="en-US" sz="2400" dirty="0">
                <a:solidFill>
                  <a:schemeClr val="tx1"/>
                </a:solidFill>
              </a:rPr>
              <a:t> Kinerja </a:t>
            </a:r>
            <a:r>
              <a:rPr lang="en-US" sz="2400" dirty="0" err="1">
                <a:solidFill>
                  <a:schemeClr val="tx1"/>
                </a:solidFill>
              </a:rPr>
              <a:t>Pegawai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147" y="589625"/>
            <a:ext cx="6479458" cy="623353"/>
          </a:xfrm>
        </p:spPr>
        <p:txBody>
          <a:bodyPr/>
          <a:lstStyle/>
          <a:p>
            <a:r>
              <a:rPr lang="en-US" sz="2800" dirty="0">
                <a:solidFill>
                  <a:srgbClr val="1D3A6E"/>
                </a:solidFill>
              </a:rPr>
              <a:t>KELEMAHAN KINERJA PEGAWAI</a:t>
            </a:r>
          </a:p>
        </p:txBody>
      </p:sp>
      <p:grpSp>
        <p:nvGrpSpPr>
          <p:cNvPr id="6" name="그룹 8"/>
          <p:cNvGrpSpPr/>
          <p:nvPr/>
        </p:nvGrpSpPr>
        <p:grpSpPr>
          <a:xfrm>
            <a:off x="4493806" y="1758928"/>
            <a:ext cx="3374514" cy="3074347"/>
            <a:chOff x="4406922" y="1835575"/>
            <a:chExt cx="3374514" cy="3074347"/>
          </a:xfrm>
        </p:grpSpPr>
        <p:sp>
          <p:nvSpPr>
            <p:cNvPr id="8" name="Freeform 20"/>
            <p:cNvSpPr/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-1" fmla="*/ 1631537 w 2138022"/>
                <a:gd name="connsiteY0-2" fmla="*/ 2647376 h 2647376"/>
                <a:gd name="connsiteX1-3" fmla="*/ 1636616 w 2138022"/>
                <a:gd name="connsiteY1-4" fmla="*/ 2641686 h 2647376"/>
                <a:gd name="connsiteX2-5" fmla="*/ 1631537 w 2138022"/>
                <a:gd name="connsiteY2-6" fmla="*/ 2647376 h 2647376"/>
                <a:gd name="connsiteX3-7" fmla="*/ 191284 w 2138022"/>
                <a:gd name="connsiteY3-8" fmla="*/ 0 h 2647376"/>
                <a:gd name="connsiteX4-9" fmla="*/ 1429002 w 2138022"/>
                <a:gd name="connsiteY4-10" fmla="*/ 0 h 2647376"/>
                <a:gd name="connsiteX5-11" fmla="*/ 1680296 w 2138022"/>
                <a:gd name="connsiteY5-12" fmla="*/ 146243 h 2647376"/>
                <a:gd name="connsiteX6-13" fmla="*/ 2138022 w 2138022"/>
                <a:gd name="connsiteY6-14" fmla="*/ 939458 h 2647376"/>
                <a:gd name="connsiteX7-15" fmla="*/ 1207798 w 2138022"/>
                <a:gd name="connsiteY7-16" fmla="*/ 1541901 h 2647376"/>
                <a:gd name="connsiteX8-17" fmla="*/ 491337 w 2138022"/>
                <a:gd name="connsiteY8-18" fmla="*/ 299986 h 2647376"/>
                <a:gd name="connsiteX9-19" fmla="*/ 0 w 2138022"/>
                <a:gd name="connsiteY9-20" fmla="*/ 74996 h 2647376"/>
                <a:gd name="connsiteX10-21" fmla="*/ 191284 w 2138022"/>
                <a:gd name="connsiteY10-22" fmla="*/ 0 h 2647376"/>
                <a:gd name="connsiteX0-23" fmla="*/ 191284 w 2138022"/>
                <a:gd name="connsiteY0-24" fmla="*/ 0 h 1541901"/>
                <a:gd name="connsiteX1-25" fmla="*/ 1429002 w 2138022"/>
                <a:gd name="connsiteY1-26" fmla="*/ 0 h 1541901"/>
                <a:gd name="connsiteX2-27" fmla="*/ 1680296 w 2138022"/>
                <a:gd name="connsiteY2-28" fmla="*/ 146243 h 1541901"/>
                <a:gd name="connsiteX3-29" fmla="*/ 2138022 w 2138022"/>
                <a:gd name="connsiteY3-30" fmla="*/ 939458 h 1541901"/>
                <a:gd name="connsiteX4-31" fmla="*/ 1207798 w 2138022"/>
                <a:gd name="connsiteY4-32" fmla="*/ 1541901 h 1541901"/>
                <a:gd name="connsiteX5-33" fmla="*/ 491337 w 2138022"/>
                <a:gd name="connsiteY5-34" fmla="*/ 299986 h 1541901"/>
                <a:gd name="connsiteX6-35" fmla="*/ 0 w 2138022"/>
                <a:gd name="connsiteY6-36" fmla="*/ 74996 h 1541901"/>
                <a:gd name="connsiteX7-37" fmla="*/ 191284 w 2138022"/>
                <a:gd name="connsiteY7-38" fmla="*/ 0 h 15419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700" dirty="0"/>
            </a:p>
          </p:txBody>
        </p:sp>
        <p:sp>
          <p:nvSpPr>
            <p:cNvPr id="9" name="Freeform 74"/>
            <p:cNvSpPr/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-1" fmla="*/ 0 w 1196777"/>
                <a:gd name="connsiteY0-2" fmla="*/ 5276 h 1121319"/>
                <a:gd name="connsiteX1-3" fmla="*/ 498595 w 1196777"/>
                <a:gd name="connsiteY1-4" fmla="*/ 15507 h 1121319"/>
                <a:gd name="connsiteX2-5" fmla="*/ 560126 w 1196777"/>
                <a:gd name="connsiteY2-6" fmla="*/ 176723 h 1121319"/>
                <a:gd name="connsiteX3-7" fmla="*/ 1065618 w 1196777"/>
                <a:gd name="connsiteY3-8" fmla="*/ 176723 h 1121319"/>
                <a:gd name="connsiteX4-9" fmla="*/ 1196777 w 1196777"/>
                <a:gd name="connsiteY4-10" fmla="*/ 165439 h 1121319"/>
                <a:gd name="connsiteX5-11" fmla="*/ 731862 w 1196777"/>
                <a:gd name="connsiteY5-12" fmla="*/ 975149 h 1121319"/>
                <a:gd name="connsiteX6-13" fmla="*/ 476687 w 1196777"/>
                <a:gd name="connsiteY6-14" fmla="*/ 1121319 h 1121319"/>
                <a:gd name="connsiteX7-15" fmla="*/ 28575 w 1196777"/>
                <a:gd name="connsiteY7-16" fmla="*/ 1121319 h 1121319"/>
                <a:gd name="connsiteX8-17" fmla="*/ 0 w 1196777"/>
                <a:gd name="connsiteY8-18" fmla="*/ 5276 h 11213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700" dirty="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700"/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700"/>
            </a:p>
          </p:txBody>
        </p:sp>
        <p:sp>
          <p:nvSpPr>
            <p:cNvPr id="12" name="Freeform 20"/>
            <p:cNvSpPr/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7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898085">
            <a:off x="4683836" y="2873280"/>
            <a:ext cx="119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IKI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719727">
            <a:off x="6637052" y="2906261"/>
            <a:ext cx="1198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SISTEM MANAJEMEN KINERJA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1114" y="4269664"/>
            <a:ext cx="119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DIALOG KINERJA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6" name="그룹 6"/>
          <p:cNvGrpSpPr/>
          <p:nvPr/>
        </p:nvGrpSpPr>
        <p:grpSpPr>
          <a:xfrm>
            <a:off x="7634788" y="1998956"/>
            <a:ext cx="3824769" cy="1529874"/>
            <a:chOff x="7637355" y="2075602"/>
            <a:chExt cx="3824769" cy="1529874"/>
          </a:xfrm>
        </p:grpSpPr>
        <p:sp>
          <p:nvSpPr>
            <p:cNvPr id="17" name="TextBox 16"/>
            <p:cNvSpPr txBox="1"/>
            <p:nvPr/>
          </p:nvSpPr>
          <p:spPr>
            <a:xfrm>
              <a:off x="7761113" y="2435925"/>
              <a:ext cx="370101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Pegawai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perlu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memahami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bahwa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individu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dikelola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dalam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suatu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proses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sistematis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memiliki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tujuan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akhir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untuk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mengembangkan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pegawai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menilai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12742" y="2075602"/>
              <a:ext cx="37120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500" b="1" dirty="0" err="1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Sistem</a:t>
              </a:r>
              <a:r>
                <a:rPr lang="en-US" altLang="ko-KR" sz="1500" b="1" dirty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Manajemen</a:t>
              </a:r>
              <a:r>
                <a:rPr lang="en-US" altLang="ko-KR" sz="1500" b="1" dirty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Kinerja</a:t>
              </a:r>
              <a:endParaRPr lang="ko-KR" altLang="en-US" sz="1500" b="1" dirty="0">
                <a:solidFill>
                  <a:schemeClr val="accent4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7"/>
          <p:cNvGrpSpPr/>
          <p:nvPr/>
        </p:nvGrpSpPr>
        <p:grpSpPr>
          <a:xfrm>
            <a:off x="911577" y="2023083"/>
            <a:ext cx="3810268" cy="1717548"/>
            <a:chOff x="824694" y="2099730"/>
            <a:chExt cx="3810268" cy="1717548"/>
          </a:xfrm>
        </p:grpSpPr>
        <p:sp>
          <p:nvSpPr>
            <p:cNvPr id="21" name="TextBox 20"/>
            <p:cNvSpPr txBox="1"/>
            <p:nvPr/>
          </p:nvSpPr>
          <p:spPr>
            <a:xfrm>
              <a:off x="824694" y="2432283"/>
              <a:ext cx="37010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Pegawai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perlu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memahami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bagaimana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menyusun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indikator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ukuran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keberhasilan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individu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mencerminkan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ekspektasi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pimpinannya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dalam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rangka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pencapaian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organisasinya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2925" y="2099730"/>
              <a:ext cx="371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err="1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Pemahaman</a:t>
              </a:r>
              <a:r>
                <a:rPr lang="en-US" altLang="ko-KR" sz="15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Indikator</a:t>
              </a:r>
              <a:r>
                <a:rPr lang="en-US" altLang="ko-KR" sz="15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Kinerja</a:t>
              </a:r>
              <a:endParaRPr lang="ko-KR" altLang="en-US" sz="15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"/>
          <p:cNvGrpSpPr/>
          <p:nvPr/>
        </p:nvGrpSpPr>
        <p:grpSpPr>
          <a:xfrm>
            <a:off x="3843878" y="5023234"/>
            <a:ext cx="4707781" cy="629167"/>
            <a:chOff x="4636424" y="5099875"/>
            <a:chExt cx="2937447" cy="629167"/>
          </a:xfrm>
        </p:grpSpPr>
        <p:sp>
          <p:nvSpPr>
            <p:cNvPr id="25" name="TextBox 24"/>
            <p:cNvSpPr txBox="1"/>
            <p:nvPr/>
          </p:nvSpPr>
          <p:spPr>
            <a:xfrm>
              <a:off x="4646212" y="5421265"/>
              <a:ext cx="2899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Penerapan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dialog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antara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pimpinan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pegawai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65673" y="5099875"/>
              <a:ext cx="2908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Leadership          Dialog Kinerja</a:t>
              </a:r>
              <a:endParaRPr lang="ko-KR" altLang="en-US" sz="1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908595" y="50421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➡️</a:t>
            </a:r>
          </a:p>
        </p:txBody>
      </p:sp>
      <p:grpSp>
        <p:nvGrpSpPr>
          <p:cNvPr id="33" name="Google Shape;6964;p100"/>
          <p:cNvGrpSpPr/>
          <p:nvPr/>
        </p:nvGrpSpPr>
        <p:grpSpPr>
          <a:xfrm>
            <a:off x="5908595" y="3817486"/>
            <a:ext cx="459832" cy="456836"/>
            <a:chOff x="580725" y="3617925"/>
            <a:chExt cx="299325" cy="297375"/>
          </a:xfrm>
          <a:solidFill>
            <a:schemeClr val="bg1"/>
          </a:solidFill>
        </p:grpSpPr>
        <p:sp>
          <p:nvSpPr>
            <p:cNvPr id="34" name="Google Shape;6965;p10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6966;p10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6967;p10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6968;p10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6969;p10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9" name="Google Shape;7088;p100"/>
          <p:cNvGrpSpPr/>
          <p:nvPr/>
        </p:nvGrpSpPr>
        <p:grpSpPr>
          <a:xfrm rot="19794131">
            <a:off x="6725943" y="2535386"/>
            <a:ext cx="456184" cy="454954"/>
            <a:chOff x="1310075" y="3253275"/>
            <a:chExt cx="296950" cy="296150"/>
          </a:xfrm>
          <a:solidFill>
            <a:schemeClr val="bg1"/>
          </a:solidFill>
        </p:grpSpPr>
        <p:sp>
          <p:nvSpPr>
            <p:cNvPr id="40" name="Google Shape;7089;p100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7090;p100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7091;p100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" name="Google Shape;7192;p100"/>
          <p:cNvGrpSpPr/>
          <p:nvPr/>
        </p:nvGrpSpPr>
        <p:grpSpPr>
          <a:xfrm rot="2074063">
            <a:off x="5296134" y="2515501"/>
            <a:ext cx="456221" cy="423001"/>
            <a:chOff x="6543825" y="3202075"/>
            <a:chExt cx="296975" cy="275350"/>
          </a:xfrm>
          <a:solidFill>
            <a:schemeClr val="bg1"/>
          </a:solidFill>
        </p:grpSpPr>
        <p:sp>
          <p:nvSpPr>
            <p:cNvPr id="44" name="Google Shape;7193;p10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7194;p10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7195;p10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7196;p10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7197;p10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7198;p10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7199;p10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718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056" y="335831"/>
            <a:ext cx="7541868" cy="52773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1D3A6E"/>
                </a:solidFill>
              </a:rPr>
              <a:t>Prinsip</a:t>
            </a:r>
            <a:r>
              <a:rPr lang="en-US" dirty="0">
                <a:solidFill>
                  <a:srgbClr val="1D3A6E"/>
                </a:solidFill>
              </a:rPr>
              <a:t> dan Gambaran </a:t>
            </a:r>
            <a:r>
              <a:rPr lang="en-US" dirty="0" err="1">
                <a:solidFill>
                  <a:srgbClr val="1D3A6E"/>
                </a:solidFill>
              </a:rPr>
              <a:t>Umum</a:t>
            </a:r>
            <a:r>
              <a:rPr lang="en-US" dirty="0">
                <a:solidFill>
                  <a:srgbClr val="1D3A6E"/>
                </a:solidFill>
              </a:rPr>
              <a:t> </a:t>
            </a:r>
            <a:r>
              <a:rPr lang="en-US" dirty="0" err="1">
                <a:solidFill>
                  <a:srgbClr val="1D3A6E"/>
                </a:solidFill>
              </a:rPr>
              <a:t>Pengelolaan</a:t>
            </a:r>
            <a:r>
              <a:rPr lang="en-US" dirty="0">
                <a:solidFill>
                  <a:srgbClr val="1D3A6E"/>
                </a:solidFill>
              </a:rPr>
              <a:t> Kinerja </a:t>
            </a:r>
            <a:r>
              <a:rPr lang="en-US" dirty="0" err="1">
                <a:solidFill>
                  <a:srgbClr val="1D3A6E"/>
                </a:solidFill>
              </a:rPr>
              <a:t>Pegawai</a:t>
            </a:r>
            <a:endParaRPr lang="en-US" dirty="0">
              <a:solidFill>
                <a:srgbClr val="1D3A6E"/>
              </a:solidFill>
            </a:endParaRPr>
          </a:p>
        </p:txBody>
      </p:sp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1302958716"/>
              </p:ext>
            </p:extLst>
          </p:nvPr>
        </p:nvGraphicFramePr>
        <p:xfrm>
          <a:off x="4532748" y="1440665"/>
          <a:ext cx="9144001" cy="466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" name="TextBox 21"/>
          <p:cNvSpPr txBox="1"/>
          <p:nvPr/>
        </p:nvSpPr>
        <p:spPr>
          <a:xfrm>
            <a:off x="8169866" y="3502787"/>
            <a:ext cx="1869763" cy="961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1500"/>
              </a:lnSpc>
              <a:buClrTx/>
            </a:pPr>
            <a:r>
              <a:rPr lang="en-US" sz="1700" b="1" kern="1200" dirty="0">
                <a:solidFill>
                  <a:srgbClr val="1E1E1E"/>
                </a:solidFill>
                <a:latin typeface="Now"/>
                <a:ea typeface="+mn-ea"/>
                <a:cs typeface="+mn-cs"/>
              </a:rPr>
              <a:t>GAMBARAN UMUM PENGELOLAAN KINERJA PEGAWAI</a:t>
            </a:r>
          </a:p>
        </p:txBody>
      </p:sp>
      <p:sp>
        <p:nvSpPr>
          <p:cNvPr id="87" name="Google Shape;1119;p31"/>
          <p:cNvSpPr txBox="1"/>
          <p:nvPr/>
        </p:nvSpPr>
        <p:spPr>
          <a:xfrm>
            <a:off x="1010691" y="4878972"/>
            <a:ext cx="4820863" cy="61399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Kinerja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Pegawai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Mencerminkan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Hasil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Kerja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Bukan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Sekedar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Uraian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Tugas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Serta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Perilaku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Yang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Ditunjukkan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Selama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Bekerja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Dan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Berinteraksi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ID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Dengan</a:t>
            </a:r>
            <a:r>
              <a:rPr lang="en-ID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Orang Lain</a:t>
            </a:r>
          </a:p>
        </p:txBody>
      </p:sp>
      <p:sp>
        <p:nvSpPr>
          <p:cNvPr id="97" name="Google Shape;1132;p31"/>
          <p:cNvSpPr txBox="1"/>
          <p:nvPr/>
        </p:nvSpPr>
        <p:spPr>
          <a:xfrm>
            <a:off x="990475" y="4073475"/>
            <a:ext cx="4820861" cy="487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Kinerja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Individu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mendukung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Kinerja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Organisasi</a:t>
            </a:r>
            <a:endParaRPr sz="1335" dirty="0">
              <a:solidFill>
                <a:srgbClr val="000000"/>
              </a:solidFill>
              <a:latin typeface="Poppins" pitchFamily="2" charset="77"/>
              <a:ea typeface="Fira Sans"/>
              <a:cs typeface="Poppins" pitchFamily="2" charset="77"/>
              <a:sym typeface="Fira Sans"/>
            </a:endParaRPr>
          </a:p>
        </p:txBody>
      </p:sp>
      <p:sp>
        <p:nvSpPr>
          <p:cNvPr id="102" name="Google Shape;1141;p31"/>
          <p:cNvSpPr txBox="1"/>
          <p:nvPr/>
        </p:nvSpPr>
        <p:spPr>
          <a:xfrm>
            <a:off x="990476" y="3291525"/>
            <a:ext cx="4820861" cy="487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Peningkatan</a:t>
            </a:r>
            <a:r>
              <a:rPr lang="en-GB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GB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Intensitas</a:t>
            </a:r>
            <a:r>
              <a:rPr lang="en-GB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Dialog Kinerja dan </a:t>
            </a:r>
            <a:r>
              <a:rPr lang="en-GB" sz="1335" dirty="0">
                <a:solidFill>
                  <a:srgbClr val="FF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Ongoing Feedback </a:t>
            </a:r>
            <a:r>
              <a:rPr lang="en-GB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(</a:t>
            </a:r>
            <a:r>
              <a:rPr lang="en-GB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umpan</a:t>
            </a:r>
            <a:r>
              <a:rPr lang="en-GB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GB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balik</a:t>
            </a:r>
            <a:r>
              <a:rPr lang="en-GB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yang </a:t>
            </a:r>
            <a:r>
              <a:rPr lang="en-GB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berkesinambungan</a:t>
            </a:r>
            <a:r>
              <a:rPr lang="en-GB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)</a:t>
            </a:r>
            <a:endParaRPr sz="1335" dirty="0">
              <a:latin typeface="Poppins" pitchFamily="2" charset="77"/>
              <a:ea typeface="Fira Sans"/>
              <a:cs typeface="Poppins" pitchFamily="2" charset="77"/>
              <a:sym typeface="Fira Sans"/>
            </a:endParaRPr>
          </a:p>
        </p:txBody>
      </p:sp>
      <p:sp>
        <p:nvSpPr>
          <p:cNvPr id="108" name="Google Shape;1150;p31"/>
          <p:cNvSpPr txBox="1"/>
          <p:nvPr/>
        </p:nvSpPr>
        <p:spPr>
          <a:xfrm>
            <a:off x="990477" y="2587871"/>
            <a:ext cx="4820861" cy="487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Pemenuhan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Eskpektasi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Kinerja yang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dina</a:t>
            </a:r>
            <a:r>
              <a:rPr lang="en-GB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mis</a:t>
            </a:r>
            <a:r>
              <a:rPr lang="en-GB" sz="1335" dirty="0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dan </a:t>
            </a:r>
            <a:r>
              <a:rPr lang="en-GB" sz="1335" dirty="0" err="1"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berlanjutan</a:t>
            </a:r>
            <a:endParaRPr sz="1335" dirty="0">
              <a:solidFill>
                <a:srgbClr val="000000"/>
              </a:solidFill>
              <a:latin typeface="Poppins" pitchFamily="2" charset="77"/>
              <a:ea typeface="Fira Sans"/>
              <a:cs typeface="Poppins" pitchFamily="2" charset="77"/>
              <a:sym typeface="Fira Sans"/>
            </a:endParaRPr>
          </a:p>
        </p:txBody>
      </p:sp>
      <p:sp>
        <p:nvSpPr>
          <p:cNvPr id="116" name="Google Shape;1159;p31"/>
          <p:cNvSpPr txBox="1"/>
          <p:nvPr/>
        </p:nvSpPr>
        <p:spPr>
          <a:xfrm>
            <a:off x="923973" y="1786939"/>
            <a:ext cx="4820861" cy="487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Fokus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pada </a:t>
            </a:r>
            <a:r>
              <a:rPr lang="en-GB" sz="1335" b="1" dirty="0" err="1">
                <a:solidFill>
                  <a:srgbClr val="FF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Peningkatan</a:t>
            </a:r>
            <a:r>
              <a:rPr lang="en-GB" sz="1335" b="1" dirty="0">
                <a:solidFill>
                  <a:srgbClr val="FF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Kinerja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,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bukan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sekedar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penilaian</a:t>
            </a:r>
            <a:r>
              <a:rPr lang="en-GB" sz="1335" dirty="0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 </a:t>
            </a:r>
            <a:r>
              <a:rPr lang="en-GB" sz="1335" dirty="0" err="1">
                <a:solidFill>
                  <a:srgbClr val="000000"/>
                </a:solidFill>
                <a:latin typeface="Poppins" pitchFamily="2" charset="77"/>
                <a:ea typeface="Fira Sans"/>
                <a:cs typeface="Poppins" pitchFamily="2" charset="77"/>
                <a:sym typeface="Fira Sans"/>
              </a:rPr>
              <a:t>kinerja</a:t>
            </a:r>
            <a:endParaRPr sz="1335" dirty="0">
              <a:solidFill>
                <a:srgbClr val="000000"/>
              </a:solidFill>
              <a:latin typeface="Poppins" pitchFamily="2" charset="77"/>
              <a:ea typeface="Fira Sans"/>
              <a:cs typeface="Poppins" pitchFamily="2" charset="77"/>
              <a:sym typeface="Fira San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5609" y="1751321"/>
            <a:ext cx="625081" cy="527739"/>
            <a:chOff x="334148" y="1296822"/>
            <a:chExt cx="468811" cy="395804"/>
          </a:xfrm>
        </p:grpSpPr>
        <p:grpSp>
          <p:nvGrpSpPr>
            <p:cNvPr id="120" name="Group 12"/>
            <p:cNvGrpSpPr>
              <a:grpSpLocks noChangeAspect="1"/>
            </p:cNvGrpSpPr>
            <p:nvPr/>
          </p:nvGrpSpPr>
          <p:grpSpPr>
            <a:xfrm>
              <a:off x="334148" y="1296822"/>
              <a:ext cx="468811" cy="395804"/>
              <a:chOff x="0" y="0"/>
              <a:chExt cx="1646951" cy="1595120"/>
            </a:xfrm>
            <a:gradFill flip="none" rotWithShape="1">
              <a:gsLst>
                <a:gs pos="0">
                  <a:srgbClr val="28509C">
                    <a:shade val="30000"/>
                    <a:satMod val="115000"/>
                  </a:srgbClr>
                </a:gs>
                <a:gs pos="50000">
                  <a:srgbClr val="28509C">
                    <a:shade val="67500"/>
                    <a:satMod val="115000"/>
                  </a:srgbClr>
                </a:gs>
                <a:gs pos="100000">
                  <a:srgbClr val="28509C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21" name="Freeform 13"/>
              <p:cNvSpPr/>
              <p:nvPr/>
            </p:nvSpPr>
            <p:spPr>
              <a:xfrm>
                <a:off x="0" y="0"/>
                <a:ext cx="1646951" cy="1595120"/>
              </a:xfrm>
              <a:custGeom>
                <a:avLst/>
                <a:gdLst/>
                <a:ahLst/>
                <a:cxnLst/>
                <a:rect l="l" t="t" r="r" b="b"/>
                <a:pathLst>
                  <a:path w="1841500" h="1595120">
                    <a:moveTo>
                      <a:pt x="1380490" y="0"/>
                    </a:moveTo>
                    <a:lnTo>
                      <a:pt x="459740" y="0"/>
                    </a:lnTo>
                    <a:lnTo>
                      <a:pt x="0" y="797560"/>
                    </a:lnTo>
                    <a:lnTo>
                      <a:pt x="459740" y="1595120"/>
                    </a:lnTo>
                    <a:lnTo>
                      <a:pt x="1380490" y="1595120"/>
                    </a:lnTo>
                    <a:lnTo>
                      <a:pt x="1841500" y="79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</p:sp>
        </p:grpSp>
        <p:sp>
          <p:nvSpPr>
            <p:cNvPr id="122" name="Google Shape;6765;p100"/>
            <p:cNvSpPr/>
            <p:nvPr/>
          </p:nvSpPr>
          <p:spPr>
            <a:xfrm rot="20700000">
              <a:off x="454073" y="1367949"/>
              <a:ext cx="226734" cy="237497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6427" y="3592"/>
                  </a:moveTo>
                  <a:cubicBezTo>
                    <a:pt x="7939" y="3592"/>
                    <a:pt x="9168" y="4821"/>
                    <a:pt x="9168" y="6365"/>
                  </a:cubicBezTo>
                  <a:cubicBezTo>
                    <a:pt x="9168" y="7846"/>
                    <a:pt x="7908" y="9106"/>
                    <a:pt x="6427" y="9106"/>
                  </a:cubicBezTo>
                  <a:cubicBezTo>
                    <a:pt x="4883" y="9106"/>
                    <a:pt x="3655" y="7877"/>
                    <a:pt x="3655" y="6365"/>
                  </a:cubicBezTo>
                  <a:cubicBezTo>
                    <a:pt x="3655" y="4821"/>
                    <a:pt x="4883" y="3592"/>
                    <a:pt x="6427" y="3592"/>
                  </a:cubicBez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52"/>
                  </a:cubicBezTo>
                  <a:lnTo>
                    <a:pt x="5009" y="1576"/>
                  </a:lnTo>
                  <a:cubicBezTo>
                    <a:pt x="4631" y="1702"/>
                    <a:pt x="4285" y="1828"/>
                    <a:pt x="3970" y="2017"/>
                  </a:cubicBezTo>
                  <a:lnTo>
                    <a:pt x="3466" y="1513"/>
                  </a:lnTo>
                  <a:cubicBezTo>
                    <a:pt x="3308" y="1356"/>
                    <a:pt x="3088" y="1277"/>
                    <a:pt x="2867" y="1277"/>
                  </a:cubicBezTo>
                  <a:cubicBezTo>
                    <a:pt x="2647" y="1277"/>
                    <a:pt x="2426" y="1356"/>
                    <a:pt x="2269" y="1513"/>
                  </a:cubicBezTo>
                  <a:lnTo>
                    <a:pt x="1481" y="2301"/>
                  </a:lnTo>
                  <a:cubicBezTo>
                    <a:pt x="1166" y="2616"/>
                    <a:pt x="1166" y="3151"/>
                    <a:pt x="1481" y="3466"/>
                  </a:cubicBezTo>
                  <a:lnTo>
                    <a:pt x="2017" y="4002"/>
                  </a:lnTo>
                  <a:cubicBezTo>
                    <a:pt x="1796" y="4317"/>
                    <a:pt x="1701" y="4664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7"/>
                    <a:pt x="0" y="5829"/>
                  </a:cubicBezTo>
                  <a:lnTo>
                    <a:pt x="0" y="6932"/>
                  </a:lnTo>
                  <a:cubicBezTo>
                    <a:pt x="0" y="7405"/>
                    <a:pt x="347" y="7783"/>
                    <a:pt x="819" y="7783"/>
                  </a:cubicBezTo>
                  <a:lnTo>
                    <a:pt x="1575" y="7783"/>
                  </a:lnTo>
                  <a:cubicBezTo>
                    <a:pt x="1701" y="8129"/>
                    <a:pt x="1796" y="8476"/>
                    <a:pt x="2017" y="8791"/>
                  </a:cubicBezTo>
                  <a:lnTo>
                    <a:pt x="1481" y="9295"/>
                  </a:lnTo>
                  <a:cubicBezTo>
                    <a:pt x="1166" y="9610"/>
                    <a:pt x="1166" y="10177"/>
                    <a:pt x="1481" y="10492"/>
                  </a:cubicBezTo>
                  <a:lnTo>
                    <a:pt x="2269" y="11280"/>
                  </a:lnTo>
                  <a:cubicBezTo>
                    <a:pt x="2426" y="11437"/>
                    <a:pt x="2647" y="11516"/>
                    <a:pt x="2867" y="11516"/>
                  </a:cubicBezTo>
                  <a:cubicBezTo>
                    <a:pt x="3088" y="11516"/>
                    <a:pt x="3308" y="11437"/>
                    <a:pt x="3466" y="11280"/>
                  </a:cubicBezTo>
                  <a:lnTo>
                    <a:pt x="3970" y="10776"/>
                  </a:lnTo>
                  <a:cubicBezTo>
                    <a:pt x="4285" y="10965"/>
                    <a:pt x="4631" y="11091"/>
                    <a:pt x="5009" y="11185"/>
                  </a:cubicBezTo>
                  <a:lnTo>
                    <a:pt x="5009" y="11941"/>
                  </a:lnTo>
                  <a:cubicBezTo>
                    <a:pt x="5009" y="12414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414"/>
                    <a:pt x="7750" y="11941"/>
                  </a:cubicBezTo>
                  <a:lnTo>
                    <a:pt x="7750" y="11185"/>
                  </a:lnTo>
                  <a:cubicBezTo>
                    <a:pt x="8097" y="11091"/>
                    <a:pt x="8475" y="10965"/>
                    <a:pt x="8790" y="10776"/>
                  </a:cubicBezTo>
                  <a:lnTo>
                    <a:pt x="9294" y="11280"/>
                  </a:lnTo>
                  <a:cubicBezTo>
                    <a:pt x="9452" y="11437"/>
                    <a:pt x="9664" y="11516"/>
                    <a:pt x="9877" y="11516"/>
                  </a:cubicBezTo>
                  <a:cubicBezTo>
                    <a:pt x="10090" y="11516"/>
                    <a:pt x="10302" y="11437"/>
                    <a:pt x="10460" y="11280"/>
                  </a:cubicBezTo>
                  <a:lnTo>
                    <a:pt x="11247" y="10492"/>
                  </a:lnTo>
                  <a:cubicBezTo>
                    <a:pt x="11563" y="10177"/>
                    <a:pt x="11563" y="9610"/>
                    <a:pt x="11247" y="9295"/>
                  </a:cubicBezTo>
                  <a:lnTo>
                    <a:pt x="10743" y="8791"/>
                  </a:lnTo>
                  <a:cubicBezTo>
                    <a:pt x="10932" y="8476"/>
                    <a:pt x="11058" y="8129"/>
                    <a:pt x="11184" y="7783"/>
                  </a:cubicBezTo>
                  <a:lnTo>
                    <a:pt x="11941" y="7783"/>
                  </a:lnTo>
                  <a:cubicBezTo>
                    <a:pt x="12413" y="7783"/>
                    <a:pt x="12760" y="7405"/>
                    <a:pt x="12760" y="6932"/>
                  </a:cubicBezTo>
                  <a:lnTo>
                    <a:pt x="12760" y="5829"/>
                  </a:lnTo>
                  <a:cubicBezTo>
                    <a:pt x="12760" y="5325"/>
                    <a:pt x="12350" y="4979"/>
                    <a:pt x="11941" y="4979"/>
                  </a:cubicBezTo>
                  <a:lnTo>
                    <a:pt x="11184" y="4979"/>
                  </a:lnTo>
                  <a:cubicBezTo>
                    <a:pt x="11058" y="4632"/>
                    <a:pt x="10932" y="4254"/>
                    <a:pt x="10743" y="3939"/>
                  </a:cubicBezTo>
                  <a:lnTo>
                    <a:pt x="11247" y="3435"/>
                  </a:lnTo>
                  <a:cubicBezTo>
                    <a:pt x="11563" y="3120"/>
                    <a:pt x="11563" y="2553"/>
                    <a:pt x="11247" y="2238"/>
                  </a:cubicBezTo>
                  <a:lnTo>
                    <a:pt x="10460" y="1450"/>
                  </a:lnTo>
                  <a:cubicBezTo>
                    <a:pt x="10302" y="1293"/>
                    <a:pt x="10090" y="1214"/>
                    <a:pt x="9877" y="1214"/>
                  </a:cubicBezTo>
                  <a:cubicBezTo>
                    <a:pt x="9664" y="1214"/>
                    <a:pt x="9452" y="1293"/>
                    <a:pt x="9294" y="1450"/>
                  </a:cubicBezTo>
                  <a:lnTo>
                    <a:pt x="8790" y="1986"/>
                  </a:lnTo>
                  <a:cubicBezTo>
                    <a:pt x="8475" y="1765"/>
                    <a:pt x="8097" y="1671"/>
                    <a:pt x="7750" y="1545"/>
                  </a:cubicBezTo>
                  <a:lnTo>
                    <a:pt x="7750" y="852"/>
                  </a:lnTo>
                  <a:cubicBezTo>
                    <a:pt x="7750" y="379"/>
                    <a:pt x="7404" y="1"/>
                    <a:pt x="69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85800">
                <a:buClrTx/>
              </a:pPr>
              <a:endParaRPr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4329" y="2508764"/>
            <a:ext cx="664672" cy="575744"/>
            <a:chOff x="186342" y="1839414"/>
            <a:chExt cx="498504" cy="431808"/>
          </a:xfrm>
        </p:grpSpPr>
        <p:grpSp>
          <p:nvGrpSpPr>
            <p:cNvPr id="125" name="Group 26"/>
            <p:cNvGrpSpPr>
              <a:grpSpLocks noChangeAspect="1"/>
            </p:cNvGrpSpPr>
            <p:nvPr/>
          </p:nvGrpSpPr>
          <p:grpSpPr>
            <a:xfrm>
              <a:off x="186342" y="1839414"/>
              <a:ext cx="498504" cy="431808"/>
              <a:chOff x="0" y="0"/>
              <a:chExt cx="1841500" cy="1595120"/>
            </a:xfrm>
            <a:gradFill flip="none" rotWithShape="1">
              <a:gsLst>
                <a:gs pos="0">
                  <a:srgbClr val="DA4331">
                    <a:shade val="30000"/>
                    <a:satMod val="115000"/>
                  </a:srgbClr>
                </a:gs>
                <a:gs pos="50000">
                  <a:srgbClr val="DA4331">
                    <a:shade val="67500"/>
                    <a:satMod val="115000"/>
                  </a:srgbClr>
                </a:gs>
                <a:gs pos="100000">
                  <a:srgbClr val="DA433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grpSpPr>
          <p:sp>
            <p:nvSpPr>
              <p:cNvPr id="126" name="Freeform 27"/>
              <p:cNvSpPr/>
              <p:nvPr/>
            </p:nvSpPr>
            <p:spPr>
              <a:xfrm>
                <a:off x="0" y="0"/>
                <a:ext cx="1841500" cy="1595120"/>
              </a:xfrm>
              <a:custGeom>
                <a:avLst/>
                <a:gdLst/>
                <a:ahLst/>
                <a:cxnLst/>
                <a:rect l="l" t="t" r="r" b="b"/>
                <a:pathLst>
                  <a:path w="1841500" h="1595120">
                    <a:moveTo>
                      <a:pt x="1380490" y="0"/>
                    </a:moveTo>
                    <a:lnTo>
                      <a:pt x="459740" y="0"/>
                    </a:lnTo>
                    <a:lnTo>
                      <a:pt x="0" y="797560"/>
                    </a:lnTo>
                    <a:lnTo>
                      <a:pt x="459740" y="1595120"/>
                    </a:lnTo>
                    <a:lnTo>
                      <a:pt x="1380490" y="1595120"/>
                    </a:lnTo>
                    <a:lnTo>
                      <a:pt x="1841500" y="79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</p:sp>
        </p:grpSp>
        <p:grpSp>
          <p:nvGrpSpPr>
            <p:cNvPr id="127" name="Google Shape;6986;p100"/>
            <p:cNvGrpSpPr/>
            <p:nvPr/>
          </p:nvGrpSpPr>
          <p:grpSpPr>
            <a:xfrm>
              <a:off x="332438" y="1931812"/>
              <a:ext cx="254709" cy="244060"/>
              <a:chOff x="2404875" y="3955825"/>
              <a:chExt cx="296950" cy="295375"/>
            </a:xfrm>
            <a:solidFill>
              <a:schemeClr val="bg1"/>
            </a:solidFill>
          </p:grpSpPr>
          <p:sp>
            <p:nvSpPr>
              <p:cNvPr id="128" name="Google Shape;6987;p100"/>
              <p:cNvSpPr/>
              <p:nvPr/>
            </p:nvSpPr>
            <p:spPr>
              <a:xfrm>
                <a:off x="2404875" y="3955825"/>
                <a:ext cx="21977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8980" extrusionOk="0">
                    <a:moveTo>
                      <a:pt x="4537" y="0"/>
                    </a:moveTo>
                    <a:cubicBezTo>
                      <a:pt x="2048" y="0"/>
                      <a:pt x="0" y="2017"/>
                      <a:pt x="0" y="4506"/>
                    </a:cubicBezTo>
                    <a:cubicBezTo>
                      <a:pt x="0" y="6963"/>
                      <a:pt x="2048" y="8979"/>
                      <a:pt x="4537" y="8979"/>
                    </a:cubicBezTo>
                    <a:cubicBezTo>
                      <a:pt x="6459" y="8979"/>
                      <a:pt x="8160" y="7719"/>
                      <a:pt x="8790" y="5986"/>
                    </a:cubicBezTo>
                    <a:cubicBezTo>
                      <a:pt x="8633" y="5860"/>
                      <a:pt x="8443" y="5640"/>
                      <a:pt x="8286" y="5514"/>
                    </a:cubicBezTo>
                    <a:lnTo>
                      <a:pt x="7498" y="5514"/>
                    </a:lnTo>
                    <a:cubicBezTo>
                      <a:pt x="7057" y="6742"/>
                      <a:pt x="5923" y="7593"/>
                      <a:pt x="4568" y="7593"/>
                    </a:cubicBezTo>
                    <a:cubicBezTo>
                      <a:pt x="2836" y="7593"/>
                      <a:pt x="1481" y="6175"/>
                      <a:pt x="1481" y="4506"/>
                    </a:cubicBezTo>
                    <a:cubicBezTo>
                      <a:pt x="1481" y="2804"/>
                      <a:pt x="2867" y="1387"/>
                      <a:pt x="4568" y="1387"/>
                    </a:cubicBezTo>
                    <a:cubicBezTo>
                      <a:pt x="5923" y="1387"/>
                      <a:pt x="7057" y="2237"/>
                      <a:pt x="7498" y="3466"/>
                    </a:cubicBezTo>
                    <a:lnTo>
                      <a:pt x="8286" y="3466"/>
                    </a:lnTo>
                    <a:cubicBezTo>
                      <a:pt x="8443" y="3308"/>
                      <a:pt x="8633" y="3088"/>
                      <a:pt x="8790" y="2993"/>
                    </a:cubicBezTo>
                    <a:cubicBezTo>
                      <a:pt x="8160" y="1261"/>
                      <a:pt x="6522" y="0"/>
                      <a:pt x="45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6988;p100"/>
              <p:cNvSpPr/>
              <p:nvPr/>
            </p:nvSpPr>
            <p:spPr>
              <a:xfrm>
                <a:off x="2510400" y="4024075"/>
                <a:ext cx="19142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3503" extrusionOk="0">
                    <a:moveTo>
                      <a:pt x="7260" y="0"/>
                    </a:moveTo>
                    <a:cubicBezTo>
                      <a:pt x="7232" y="0"/>
                      <a:pt x="7206" y="4"/>
                      <a:pt x="7184" y="11"/>
                    </a:cubicBezTo>
                    <a:lnTo>
                      <a:pt x="5073" y="736"/>
                    </a:lnTo>
                    <a:cubicBezTo>
                      <a:pt x="5042" y="736"/>
                      <a:pt x="5010" y="767"/>
                      <a:pt x="4947" y="799"/>
                    </a:cubicBezTo>
                    <a:lnTo>
                      <a:pt x="4380" y="1398"/>
                    </a:lnTo>
                    <a:lnTo>
                      <a:pt x="347" y="1398"/>
                    </a:lnTo>
                    <a:cubicBezTo>
                      <a:pt x="158" y="1398"/>
                      <a:pt x="1" y="1555"/>
                      <a:pt x="1" y="1744"/>
                    </a:cubicBezTo>
                    <a:cubicBezTo>
                      <a:pt x="1" y="1965"/>
                      <a:pt x="158" y="2122"/>
                      <a:pt x="347" y="2122"/>
                    </a:cubicBezTo>
                    <a:lnTo>
                      <a:pt x="4380" y="2122"/>
                    </a:lnTo>
                    <a:lnTo>
                      <a:pt x="4947" y="2689"/>
                    </a:lnTo>
                    <a:cubicBezTo>
                      <a:pt x="5010" y="2752"/>
                      <a:pt x="5042" y="2784"/>
                      <a:pt x="5073" y="2784"/>
                    </a:cubicBezTo>
                    <a:lnTo>
                      <a:pt x="7184" y="3477"/>
                    </a:lnTo>
                    <a:cubicBezTo>
                      <a:pt x="7210" y="3494"/>
                      <a:pt x="7242" y="3502"/>
                      <a:pt x="7275" y="3502"/>
                    </a:cubicBezTo>
                    <a:cubicBezTo>
                      <a:pt x="7362" y="3502"/>
                      <a:pt x="7462" y="3451"/>
                      <a:pt x="7531" y="3382"/>
                    </a:cubicBezTo>
                    <a:cubicBezTo>
                      <a:pt x="7594" y="3256"/>
                      <a:pt x="7657" y="3099"/>
                      <a:pt x="7562" y="2973"/>
                    </a:cubicBezTo>
                    <a:lnTo>
                      <a:pt x="6932" y="1744"/>
                    </a:lnTo>
                    <a:lnTo>
                      <a:pt x="7562" y="547"/>
                    </a:lnTo>
                    <a:cubicBezTo>
                      <a:pt x="7657" y="389"/>
                      <a:pt x="7594" y="232"/>
                      <a:pt x="7531" y="137"/>
                    </a:cubicBezTo>
                    <a:cubicBezTo>
                      <a:pt x="7458" y="41"/>
                      <a:pt x="7349" y="0"/>
                      <a:pt x="7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6989;p100"/>
              <p:cNvSpPr/>
              <p:nvPr/>
            </p:nvSpPr>
            <p:spPr>
              <a:xfrm>
                <a:off x="2424550" y="4188175"/>
                <a:ext cx="189050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2521" extrusionOk="0">
                    <a:moveTo>
                      <a:pt x="1828" y="0"/>
                    </a:moveTo>
                    <a:lnTo>
                      <a:pt x="1482" y="1135"/>
                    </a:lnTo>
                    <a:lnTo>
                      <a:pt x="1040" y="1135"/>
                    </a:lnTo>
                    <a:cubicBezTo>
                      <a:pt x="442" y="1135"/>
                      <a:pt x="1" y="1607"/>
                      <a:pt x="1" y="2174"/>
                    </a:cubicBezTo>
                    <a:cubicBezTo>
                      <a:pt x="1" y="2363"/>
                      <a:pt x="158" y="2521"/>
                      <a:pt x="379" y="2521"/>
                    </a:cubicBezTo>
                    <a:lnTo>
                      <a:pt x="7310" y="2521"/>
                    </a:lnTo>
                    <a:cubicBezTo>
                      <a:pt x="7404" y="2489"/>
                      <a:pt x="7562" y="2363"/>
                      <a:pt x="7562" y="2174"/>
                    </a:cubicBezTo>
                    <a:cubicBezTo>
                      <a:pt x="7562" y="1576"/>
                      <a:pt x="7089" y="1135"/>
                      <a:pt x="6554" y="1135"/>
                    </a:cubicBezTo>
                    <a:lnTo>
                      <a:pt x="6113" y="1135"/>
                    </a:lnTo>
                    <a:lnTo>
                      <a:pt x="5766" y="0"/>
                    </a:lnTo>
                    <a:cubicBezTo>
                      <a:pt x="5168" y="252"/>
                      <a:pt x="4506" y="410"/>
                      <a:pt x="3781" y="410"/>
                    </a:cubicBezTo>
                    <a:cubicBezTo>
                      <a:pt x="3088" y="410"/>
                      <a:pt x="2427" y="252"/>
                      <a:pt x="1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6990;p100"/>
              <p:cNvSpPr/>
              <p:nvPr/>
            </p:nvSpPr>
            <p:spPr>
              <a:xfrm>
                <a:off x="2457625" y="4007025"/>
                <a:ext cx="115025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4884" extrusionOk="0">
                    <a:moveTo>
                      <a:pt x="2427" y="0"/>
                    </a:moveTo>
                    <a:cubicBezTo>
                      <a:pt x="1104" y="0"/>
                      <a:pt x="1" y="1103"/>
                      <a:pt x="1" y="2458"/>
                    </a:cubicBezTo>
                    <a:cubicBezTo>
                      <a:pt x="1" y="3781"/>
                      <a:pt x="1104" y="4884"/>
                      <a:pt x="2427" y="4884"/>
                    </a:cubicBezTo>
                    <a:cubicBezTo>
                      <a:pt x="3404" y="4884"/>
                      <a:pt x="4254" y="4348"/>
                      <a:pt x="4601" y="3497"/>
                    </a:cubicBezTo>
                    <a:lnTo>
                      <a:pt x="2427" y="3497"/>
                    </a:lnTo>
                    <a:cubicBezTo>
                      <a:pt x="1828" y="3497"/>
                      <a:pt x="1419" y="3025"/>
                      <a:pt x="1419" y="2489"/>
                    </a:cubicBezTo>
                    <a:cubicBezTo>
                      <a:pt x="1356" y="1859"/>
                      <a:pt x="1828" y="1386"/>
                      <a:pt x="2427" y="1386"/>
                    </a:cubicBezTo>
                    <a:lnTo>
                      <a:pt x="4601" y="1386"/>
                    </a:lnTo>
                    <a:cubicBezTo>
                      <a:pt x="4191" y="567"/>
                      <a:pt x="3372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79367" y="3284939"/>
            <a:ext cx="664671" cy="531987"/>
            <a:chOff x="5155609" y="2077753"/>
            <a:chExt cx="952694" cy="825230"/>
          </a:xfrm>
        </p:grpSpPr>
        <p:sp>
          <p:nvSpPr>
            <p:cNvPr id="134" name="Freeform 29"/>
            <p:cNvSpPr/>
            <p:nvPr/>
          </p:nvSpPr>
          <p:spPr>
            <a:xfrm>
              <a:off x="5155609" y="2077753"/>
              <a:ext cx="952694" cy="825230"/>
            </a:xfrm>
            <a:custGeom>
              <a:avLst/>
              <a:gdLst/>
              <a:ahLst/>
              <a:cxnLst/>
              <a:rect l="l" t="t" r="r" b="b"/>
              <a:pathLst>
                <a:path w="1841500" h="1595120">
                  <a:moveTo>
                    <a:pt x="1380490" y="0"/>
                  </a:moveTo>
                  <a:lnTo>
                    <a:pt x="459740" y="0"/>
                  </a:lnTo>
                  <a:lnTo>
                    <a:pt x="0" y="797560"/>
                  </a:lnTo>
                  <a:lnTo>
                    <a:pt x="459740" y="1595120"/>
                  </a:lnTo>
                  <a:lnTo>
                    <a:pt x="1380490" y="1595120"/>
                  </a:lnTo>
                  <a:lnTo>
                    <a:pt x="1841500" y="7975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</p:sp>
        <p:grpSp>
          <p:nvGrpSpPr>
            <p:cNvPr id="135" name="Google Shape;7200;p100"/>
            <p:cNvGrpSpPr/>
            <p:nvPr/>
          </p:nvGrpSpPr>
          <p:grpSpPr>
            <a:xfrm>
              <a:off x="5443345" y="2257743"/>
              <a:ext cx="422306" cy="452399"/>
              <a:chOff x="2037825" y="3254050"/>
              <a:chExt cx="296175" cy="296175"/>
            </a:xfrm>
            <a:solidFill>
              <a:schemeClr val="bg1"/>
            </a:solidFill>
          </p:grpSpPr>
          <p:sp>
            <p:nvSpPr>
              <p:cNvPr id="136" name="Google Shape;7201;p100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7202;p100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7203;p100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7204;p100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7205;p100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7206;p100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436092" y="4067617"/>
            <a:ext cx="610937" cy="529088"/>
            <a:chOff x="5865651" y="2856401"/>
            <a:chExt cx="952694" cy="825230"/>
          </a:xfrm>
        </p:grpSpPr>
        <p:grpSp>
          <p:nvGrpSpPr>
            <p:cNvPr id="147" name="Group 30"/>
            <p:cNvGrpSpPr>
              <a:grpSpLocks noChangeAspect="1"/>
            </p:cNvGrpSpPr>
            <p:nvPr/>
          </p:nvGrpSpPr>
          <p:grpSpPr>
            <a:xfrm>
              <a:off x="5865651" y="2856401"/>
              <a:ext cx="952694" cy="825230"/>
              <a:chOff x="0" y="0"/>
              <a:chExt cx="1841500" cy="1595120"/>
            </a:xfrm>
            <a:gradFill flip="none" rotWithShape="1">
              <a:gsLst>
                <a:gs pos="0">
                  <a:srgbClr val="E9B941">
                    <a:shade val="30000"/>
                    <a:satMod val="115000"/>
                  </a:srgbClr>
                </a:gs>
                <a:gs pos="50000">
                  <a:srgbClr val="E9B941">
                    <a:shade val="67500"/>
                    <a:satMod val="115000"/>
                  </a:srgbClr>
                </a:gs>
                <a:gs pos="100000">
                  <a:srgbClr val="E9B94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grpSpPr>
          <p:sp>
            <p:nvSpPr>
              <p:cNvPr id="154" name="Freeform 31"/>
              <p:cNvSpPr/>
              <p:nvPr/>
            </p:nvSpPr>
            <p:spPr>
              <a:xfrm>
                <a:off x="0" y="0"/>
                <a:ext cx="1841500" cy="1595120"/>
              </a:xfrm>
              <a:custGeom>
                <a:avLst/>
                <a:gdLst/>
                <a:ahLst/>
                <a:cxnLst/>
                <a:rect l="l" t="t" r="r" b="b"/>
                <a:pathLst>
                  <a:path w="1841500" h="1595120">
                    <a:moveTo>
                      <a:pt x="1380490" y="0"/>
                    </a:moveTo>
                    <a:lnTo>
                      <a:pt x="459740" y="0"/>
                    </a:lnTo>
                    <a:lnTo>
                      <a:pt x="0" y="797560"/>
                    </a:lnTo>
                    <a:lnTo>
                      <a:pt x="459740" y="1595120"/>
                    </a:lnTo>
                    <a:lnTo>
                      <a:pt x="1380490" y="1595120"/>
                    </a:lnTo>
                    <a:lnTo>
                      <a:pt x="1841500" y="79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</p:sp>
        </p:grpSp>
        <p:grpSp>
          <p:nvGrpSpPr>
            <p:cNvPr id="148" name="Google Shape;6835;p100"/>
            <p:cNvGrpSpPr/>
            <p:nvPr/>
          </p:nvGrpSpPr>
          <p:grpSpPr>
            <a:xfrm>
              <a:off x="6140783" y="3088577"/>
              <a:ext cx="392391" cy="359953"/>
              <a:chOff x="-60987850" y="4100950"/>
              <a:chExt cx="316650" cy="315650"/>
            </a:xfrm>
            <a:solidFill>
              <a:schemeClr val="bg1"/>
            </a:solidFill>
          </p:grpSpPr>
          <p:sp>
            <p:nvSpPr>
              <p:cNvPr id="149" name="Google Shape;6836;p100"/>
              <p:cNvSpPr/>
              <p:nvPr/>
            </p:nvSpPr>
            <p:spPr>
              <a:xfrm>
                <a:off x="-60987850" y="4355925"/>
                <a:ext cx="31587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2427" extrusionOk="0">
                    <a:moveTo>
                      <a:pt x="1230" y="1"/>
                    </a:moveTo>
                    <a:cubicBezTo>
                      <a:pt x="537" y="1"/>
                      <a:pt x="1" y="536"/>
                      <a:pt x="1" y="1198"/>
                    </a:cubicBezTo>
                    <a:lnTo>
                      <a:pt x="1" y="2049"/>
                    </a:lnTo>
                    <a:cubicBezTo>
                      <a:pt x="1" y="2269"/>
                      <a:pt x="190" y="2427"/>
                      <a:pt x="379" y="2427"/>
                    </a:cubicBezTo>
                    <a:lnTo>
                      <a:pt x="12256" y="2427"/>
                    </a:lnTo>
                    <a:cubicBezTo>
                      <a:pt x="12477" y="2427"/>
                      <a:pt x="12634" y="2238"/>
                      <a:pt x="12634" y="2049"/>
                    </a:cubicBezTo>
                    <a:lnTo>
                      <a:pt x="12634" y="1198"/>
                    </a:lnTo>
                    <a:cubicBezTo>
                      <a:pt x="12634" y="536"/>
                      <a:pt x="12099" y="1"/>
                      <a:pt x="114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Google Shape;6837;p100"/>
              <p:cNvSpPr/>
              <p:nvPr/>
            </p:nvSpPr>
            <p:spPr>
              <a:xfrm>
                <a:off x="-60987050" y="4100950"/>
                <a:ext cx="315850" cy="12347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4939" extrusionOk="0">
                    <a:moveTo>
                      <a:pt x="6270" y="2355"/>
                    </a:moveTo>
                    <a:cubicBezTo>
                      <a:pt x="6490" y="2355"/>
                      <a:pt x="6711" y="2544"/>
                      <a:pt x="6711" y="2796"/>
                    </a:cubicBezTo>
                    <a:cubicBezTo>
                      <a:pt x="6711" y="2985"/>
                      <a:pt x="6490" y="3174"/>
                      <a:pt x="6270" y="3174"/>
                    </a:cubicBezTo>
                    <a:cubicBezTo>
                      <a:pt x="6018" y="3174"/>
                      <a:pt x="5860" y="2985"/>
                      <a:pt x="5860" y="2796"/>
                    </a:cubicBezTo>
                    <a:cubicBezTo>
                      <a:pt x="5860" y="2544"/>
                      <a:pt x="6081" y="2355"/>
                      <a:pt x="6270" y="2355"/>
                    </a:cubicBezTo>
                    <a:close/>
                    <a:moveTo>
                      <a:pt x="6290" y="0"/>
                    </a:moveTo>
                    <a:cubicBezTo>
                      <a:pt x="6238" y="0"/>
                      <a:pt x="6191" y="8"/>
                      <a:pt x="6144" y="24"/>
                    </a:cubicBezTo>
                    <a:lnTo>
                      <a:pt x="252" y="2513"/>
                    </a:lnTo>
                    <a:cubicBezTo>
                      <a:pt x="95" y="2576"/>
                      <a:pt x="0" y="2702"/>
                      <a:pt x="0" y="2891"/>
                    </a:cubicBezTo>
                    <a:lnTo>
                      <a:pt x="0" y="4561"/>
                    </a:lnTo>
                    <a:cubicBezTo>
                      <a:pt x="0" y="4781"/>
                      <a:pt x="189" y="4939"/>
                      <a:pt x="410" y="4939"/>
                    </a:cubicBezTo>
                    <a:lnTo>
                      <a:pt x="12256" y="4939"/>
                    </a:lnTo>
                    <a:cubicBezTo>
                      <a:pt x="12476" y="4939"/>
                      <a:pt x="12634" y="4750"/>
                      <a:pt x="12634" y="4561"/>
                    </a:cubicBezTo>
                    <a:lnTo>
                      <a:pt x="12634" y="2891"/>
                    </a:lnTo>
                    <a:cubicBezTo>
                      <a:pt x="12602" y="2702"/>
                      <a:pt x="12539" y="2544"/>
                      <a:pt x="12382" y="2513"/>
                    </a:cubicBezTo>
                    <a:lnTo>
                      <a:pt x="6459" y="24"/>
                    </a:lnTo>
                    <a:cubicBezTo>
                      <a:pt x="6396" y="8"/>
                      <a:pt x="6341" y="0"/>
                      <a:pt x="62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6838;p100"/>
              <p:cNvSpPr/>
              <p:nvPr/>
            </p:nvSpPr>
            <p:spPr>
              <a:xfrm>
                <a:off x="-60757075" y="4245675"/>
                <a:ext cx="614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561" extrusionOk="0">
                    <a:moveTo>
                      <a:pt x="1" y="0"/>
                    </a:moveTo>
                    <a:lnTo>
                      <a:pt x="1" y="3560"/>
                    </a:lnTo>
                    <a:lnTo>
                      <a:pt x="2458" y="3560"/>
                    </a:lnTo>
                    <a:lnTo>
                      <a:pt x="24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6839;p100"/>
              <p:cNvSpPr/>
              <p:nvPr/>
            </p:nvSpPr>
            <p:spPr>
              <a:xfrm>
                <a:off x="-60861025" y="4245675"/>
                <a:ext cx="62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561" extrusionOk="0">
                    <a:moveTo>
                      <a:pt x="0" y="0"/>
                    </a:moveTo>
                    <a:lnTo>
                      <a:pt x="0" y="3560"/>
                    </a:lnTo>
                    <a:lnTo>
                      <a:pt x="2489" y="3560"/>
                    </a:lnTo>
                    <a:lnTo>
                      <a:pt x="24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Google Shape;6840;p100"/>
              <p:cNvSpPr/>
              <p:nvPr/>
            </p:nvSpPr>
            <p:spPr>
              <a:xfrm>
                <a:off x="-60964200" y="4245675"/>
                <a:ext cx="62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561" extrusionOk="0">
                    <a:moveTo>
                      <a:pt x="0" y="0"/>
                    </a:moveTo>
                    <a:lnTo>
                      <a:pt x="0" y="3560"/>
                    </a:lnTo>
                    <a:lnTo>
                      <a:pt x="2489" y="3560"/>
                    </a:lnTo>
                    <a:lnTo>
                      <a:pt x="24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425653" y="4894139"/>
            <a:ext cx="665159" cy="529088"/>
            <a:chOff x="5137160" y="3634587"/>
            <a:chExt cx="952694" cy="825230"/>
          </a:xfrm>
        </p:grpSpPr>
        <p:grpSp>
          <p:nvGrpSpPr>
            <p:cNvPr id="156" name="Group 28"/>
            <p:cNvGrpSpPr>
              <a:grpSpLocks noChangeAspect="1"/>
            </p:cNvGrpSpPr>
            <p:nvPr/>
          </p:nvGrpSpPr>
          <p:grpSpPr>
            <a:xfrm>
              <a:off x="5137160" y="3634587"/>
              <a:ext cx="952694" cy="825230"/>
              <a:chOff x="0" y="0"/>
              <a:chExt cx="1841500" cy="1595120"/>
            </a:xfrm>
            <a:gradFill flip="none" rotWithShape="1">
              <a:gsLst>
                <a:gs pos="0">
                  <a:srgbClr val="78456C">
                    <a:shade val="30000"/>
                    <a:satMod val="115000"/>
                  </a:srgbClr>
                </a:gs>
                <a:gs pos="50000">
                  <a:srgbClr val="78456C">
                    <a:shade val="67500"/>
                    <a:satMod val="115000"/>
                  </a:srgbClr>
                </a:gs>
                <a:gs pos="100000">
                  <a:srgbClr val="78456C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grpSpPr>
          <p:sp>
            <p:nvSpPr>
              <p:cNvPr id="161" name="Freeform 29"/>
              <p:cNvSpPr/>
              <p:nvPr/>
            </p:nvSpPr>
            <p:spPr>
              <a:xfrm>
                <a:off x="0" y="0"/>
                <a:ext cx="1841500" cy="1595120"/>
              </a:xfrm>
              <a:custGeom>
                <a:avLst/>
                <a:gdLst/>
                <a:ahLst/>
                <a:cxnLst/>
                <a:rect l="l" t="t" r="r" b="b"/>
                <a:pathLst>
                  <a:path w="1841500" h="1595120">
                    <a:moveTo>
                      <a:pt x="1380490" y="0"/>
                    </a:moveTo>
                    <a:lnTo>
                      <a:pt x="459740" y="0"/>
                    </a:lnTo>
                    <a:lnTo>
                      <a:pt x="0" y="797560"/>
                    </a:lnTo>
                    <a:lnTo>
                      <a:pt x="459740" y="1595120"/>
                    </a:lnTo>
                    <a:lnTo>
                      <a:pt x="1380490" y="1595120"/>
                    </a:lnTo>
                    <a:lnTo>
                      <a:pt x="1841500" y="79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</p:sp>
        </p:grpSp>
        <p:grpSp>
          <p:nvGrpSpPr>
            <p:cNvPr id="157" name="Google Shape;6761;p100"/>
            <p:cNvGrpSpPr/>
            <p:nvPr/>
          </p:nvGrpSpPr>
          <p:grpSpPr>
            <a:xfrm>
              <a:off x="5413718" y="3872140"/>
              <a:ext cx="384554" cy="350123"/>
              <a:chOff x="-65144125" y="4094450"/>
              <a:chExt cx="311900" cy="317425"/>
            </a:xfrm>
            <a:solidFill>
              <a:schemeClr val="bg1"/>
            </a:solidFill>
          </p:grpSpPr>
          <p:sp>
            <p:nvSpPr>
              <p:cNvPr id="158" name="Google Shape;6762;p100"/>
              <p:cNvSpPr/>
              <p:nvPr/>
            </p:nvSpPr>
            <p:spPr>
              <a:xfrm>
                <a:off x="-65079550" y="4183450"/>
                <a:ext cx="185900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7436" extrusionOk="0">
                    <a:moveTo>
                      <a:pt x="3687" y="0"/>
                    </a:moveTo>
                    <a:cubicBezTo>
                      <a:pt x="1639" y="0"/>
                      <a:pt x="1" y="1639"/>
                      <a:pt x="1" y="3686"/>
                    </a:cubicBezTo>
                    <a:cubicBezTo>
                      <a:pt x="1" y="5734"/>
                      <a:pt x="1639" y="7435"/>
                      <a:pt x="3687" y="7435"/>
                    </a:cubicBezTo>
                    <a:cubicBezTo>
                      <a:pt x="5735" y="7435"/>
                      <a:pt x="7436" y="5797"/>
                      <a:pt x="7436" y="3686"/>
                    </a:cubicBezTo>
                    <a:cubicBezTo>
                      <a:pt x="7436" y="3466"/>
                      <a:pt x="7247" y="3308"/>
                      <a:pt x="7058" y="3308"/>
                    </a:cubicBezTo>
                    <a:lnTo>
                      <a:pt x="4096" y="3308"/>
                    </a:lnTo>
                    <a:lnTo>
                      <a:pt x="4096" y="378"/>
                    </a:lnTo>
                    <a:cubicBezTo>
                      <a:pt x="4096" y="158"/>
                      <a:pt x="3907" y="0"/>
                      <a:pt x="36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Google Shape;6763;p100"/>
              <p:cNvSpPr/>
              <p:nvPr/>
            </p:nvSpPr>
            <p:spPr>
              <a:xfrm>
                <a:off x="-65039375" y="4094450"/>
                <a:ext cx="1047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788" extrusionOk="0">
                    <a:moveTo>
                      <a:pt x="473" y="0"/>
                    </a:moveTo>
                    <a:cubicBezTo>
                      <a:pt x="252" y="0"/>
                      <a:pt x="32" y="221"/>
                      <a:pt x="32" y="410"/>
                    </a:cubicBezTo>
                    <a:cubicBezTo>
                      <a:pt x="0" y="599"/>
                      <a:pt x="158" y="756"/>
                      <a:pt x="347" y="788"/>
                    </a:cubicBezTo>
                    <a:lnTo>
                      <a:pt x="3813" y="788"/>
                    </a:lnTo>
                    <a:cubicBezTo>
                      <a:pt x="4033" y="756"/>
                      <a:pt x="4191" y="599"/>
                      <a:pt x="4191" y="410"/>
                    </a:cubicBezTo>
                    <a:cubicBezTo>
                      <a:pt x="4191" y="158"/>
                      <a:pt x="3970" y="0"/>
                      <a:pt x="37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Google Shape;6764;p100"/>
              <p:cNvSpPr/>
              <p:nvPr/>
            </p:nvSpPr>
            <p:spPr>
              <a:xfrm>
                <a:off x="-65144125" y="4121025"/>
                <a:ext cx="311900" cy="290850"/>
              </a:xfrm>
              <a:custGeom>
                <a:avLst/>
                <a:gdLst/>
                <a:ahLst/>
                <a:cxnLst/>
                <a:rect l="l" t="t" r="r" b="b"/>
                <a:pathLst>
                  <a:path w="12476" h="11634" extrusionOk="0">
                    <a:moveTo>
                      <a:pt x="6321" y="1678"/>
                    </a:moveTo>
                    <a:cubicBezTo>
                      <a:pt x="7437" y="1678"/>
                      <a:pt x="8570" y="2088"/>
                      <a:pt x="9483" y="3001"/>
                    </a:cubicBezTo>
                    <a:cubicBezTo>
                      <a:pt x="10334" y="3884"/>
                      <a:pt x="10806" y="5018"/>
                      <a:pt x="10806" y="6246"/>
                    </a:cubicBezTo>
                    <a:cubicBezTo>
                      <a:pt x="10806" y="8767"/>
                      <a:pt x="8759" y="10815"/>
                      <a:pt x="6238" y="10815"/>
                    </a:cubicBezTo>
                    <a:cubicBezTo>
                      <a:pt x="3718" y="10815"/>
                      <a:pt x="1702" y="8767"/>
                      <a:pt x="1702" y="6246"/>
                    </a:cubicBezTo>
                    <a:cubicBezTo>
                      <a:pt x="1702" y="3492"/>
                      <a:pt x="3974" y="1678"/>
                      <a:pt x="6321" y="1678"/>
                    </a:cubicBezTo>
                    <a:close/>
                    <a:moveTo>
                      <a:pt x="1367" y="1"/>
                    </a:moveTo>
                    <a:cubicBezTo>
                      <a:pt x="1048" y="1"/>
                      <a:pt x="725" y="119"/>
                      <a:pt x="473" y="355"/>
                    </a:cubicBezTo>
                    <a:cubicBezTo>
                      <a:pt x="0" y="828"/>
                      <a:pt x="0" y="1615"/>
                      <a:pt x="473" y="2119"/>
                    </a:cubicBezTo>
                    <a:cubicBezTo>
                      <a:pt x="696" y="2363"/>
                      <a:pt x="997" y="2488"/>
                      <a:pt x="1327" y="2488"/>
                    </a:cubicBezTo>
                    <a:cubicBezTo>
                      <a:pt x="1509" y="2488"/>
                      <a:pt x="1700" y="2450"/>
                      <a:pt x="1891" y="2371"/>
                    </a:cubicBezTo>
                    <a:lnTo>
                      <a:pt x="2237" y="2718"/>
                    </a:lnTo>
                    <a:cubicBezTo>
                      <a:pt x="1386" y="3695"/>
                      <a:pt x="914" y="4923"/>
                      <a:pt x="914" y="6215"/>
                    </a:cubicBezTo>
                    <a:cubicBezTo>
                      <a:pt x="914" y="9176"/>
                      <a:pt x="3340" y="11634"/>
                      <a:pt x="6301" y="11634"/>
                    </a:cubicBezTo>
                    <a:cubicBezTo>
                      <a:pt x="9231" y="11634"/>
                      <a:pt x="11689" y="9208"/>
                      <a:pt x="11689" y="6215"/>
                    </a:cubicBezTo>
                    <a:cubicBezTo>
                      <a:pt x="11689" y="4923"/>
                      <a:pt x="11216" y="3695"/>
                      <a:pt x="10365" y="2718"/>
                    </a:cubicBezTo>
                    <a:lnTo>
                      <a:pt x="10743" y="2371"/>
                    </a:lnTo>
                    <a:cubicBezTo>
                      <a:pt x="10901" y="2466"/>
                      <a:pt x="11059" y="2497"/>
                      <a:pt x="11248" y="2497"/>
                    </a:cubicBezTo>
                    <a:cubicBezTo>
                      <a:pt x="11909" y="2497"/>
                      <a:pt x="12476" y="1930"/>
                      <a:pt x="12476" y="1269"/>
                    </a:cubicBezTo>
                    <a:cubicBezTo>
                      <a:pt x="12476" y="607"/>
                      <a:pt x="11909" y="8"/>
                      <a:pt x="11248" y="8"/>
                    </a:cubicBezTo>
                    <a:cubicBezTo>
                      <a:pt x="10586" y="8"/>
                      <a:pt x="10019" y="544"/>
                      <a:pt x="10019" y="1269"/>
                    </a:cubicBezTo>
                    <a:cubicBezTo>
                      <a:pt x="10019" y="1458"/>
                      <a:pt x="10050" y="1615"/>
                      <a:pt x="10145" y="1773"/>
                    </a:cubicBezTo>
                    <a:lnTo>
                      <a:pt x="9798" y="2119"/>
                    </a:lnTo>
                    <a:cubicBezTo>
                      <a:pt x="9137" y="1584"/>
                      <a:pt x="8381" y="1206"/>
                      <a:pt x="7561" y="985"/>
                    </a:cubicBezTo>
                    <a:lnTo>
                      <a:pt x="7561" y="544"/>
                    </a:lnTo>
                    <a:lnTo>
                      <a:pt x="5073" y="544"/>
                    </a:lnTo>
                    <a:lnTo>
                      <a:pt x="5073" y="985"/>
                    </a:lnTo>
                    <a:cubicBezTo>
                      <a:pt x="4222" y="1206"/>
                      <a:pt x="3434" y="1584"/>
                      <a:pt x="2836" y="2119"/>
                    </a:cubicBezTo>
                    <a:lnTo>
                      <a:pt x="2458" y="1773"/>
                    </a:lnTo>
                    <a:cubicBezTo>
                      <a:pt x="2710" y="1269"/>
                      <a:pt x="2584" y="733"/>
                      <a:pt x="2237" y="355"/>
                    </a:cubicBezTo>
                    <a:cubicBezTo>
                      <a:pt x="2001" y="119"/>
                      <a:pt x="1686" y="1"/>
                      <a:pt x="13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85800">
                  <a:buClrTx/>
                </a:pPr>
                <a:endParaRPr sz="12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941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8E7B334C-5667-41D3-9A99-B1701F96DC50}"/>
              </a:ext>
            </a:extLst>
          </p:cNvPr>
          <p:cNvSpPr txBox="1">
            <a:spLocks/>
          </p:cNvSpPr>
          <p:nvPr/>
        </p:nvSpPr>
        <p:spPr>
          <a:xfrm>
            <a:off x="4572001" y="2197035"/>
            <a:ext cx="2658794" cy="4547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cs typeface="Arial" pitchFamily="34" charset="0"/>
              </a:rPr>
              <a:t>PERENCANAAN KINERJA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95B6D6B0-6367-4EE3-9404-374E7ACDD16F}"/>
              </a:ext>
            </a:extLst>
          </p:cNvPr>
          <p:cNvSpPr txBox="1">
            <a:spLocks/>
          </p:cNvSpPr>
          <p:nvPr/>
        </p:nvSpPr>
        <p:spPr>
          <a:xfrm>
            <a:off x="8122101" y="2189369"/>
            <a:ext cx="3038621" cy="46245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cs typeface="Arial" pitchFamily="34" charset="0"/>
              </a:rPr>
              <a:t>PELAKSANAAN, PEMANTAUAN,</a:t>
            </a:r>
          </a:p>
          <a:p>
            <a:r>
              <a:rPr lang="en-US" altLang="ko-KR" dirty="0" smtClean="0">
                <a:cs typeface="Arial" pitchFamily="34" charset="0"/>
              </a:rPr>
              <a:t>PEMBINAAAN </a:t>
            </a:r>
          </a:p>
          <a:p>
            <a:r>
              <a:rPr lang="en-US" altLang="ko-KR" dirty="0" smtClean="0">
                <a:cs typeface="Arial" pitchFamily="34" charset="0"/>
              </a:rPr>
              <a:t>KINERJA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2" name="Text Placeholder 2048">
            <a:extLst>
              <a:ext uri="{FF2B5EF4-FFF2-40B4-BE49-F238E27FC236}">
                <a16:creationId xmlns="" xmlns:a16="http://schemas.microsoft.com/office/drawing/2014/main" id="{E9645C85-54F7-4CE0-8F92-45D3A4CF50A1}"/>
              </a:ext>
            </a:extLst>
          </p:cNvPr>
          <p:cNvSpPr txBox="1">
            <a:spLocks/>
          </p:cNvSpPr>
          <p:nvPr/>
        </p:nvSpPr>
        <p:spPr>
          <a:xfrm>
            <a:off x="8561427" y="5333215"/>
            <a:ext cx="2159968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cs typeface="Arial" pitchFamily="34" charset="0"/>
              </a:rPr>
              <a:t>PENILAIAN KINERJA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3" name="Text Placeholder 2053">
            <a:extLst>
              <a:ext uri="{FF2B5EF4-FFF2-40B4-BE49-F238E27FC236}">
                <a16:creationId xmlns="" xmlns:a16="http://schemas.microsoft.com/office/drawing/2014/main" id="{9B56AB37-100B-4780-84BE-7D1DE1D2D9A5}"/>
              </a:ext>
            </a:extLst>
          </p:cNvPr>
          <p:cNvSpPr txBox="1">
            <a:spLocks/>
          </p:cNvSpPr>
          <p:nvPr/>
        </p:nvSpPr>
        <p:spPr>
          <a:xfrm>
            <a:off x="8800364" y="5582569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cs typeface="Arial" pitchFamily="34" charset="0"/>
              </a:rPr>
              <a:t>MELALUI EVALUASI KINERJA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 Placeholder 2054">
            <a:extLst>
              <a:ext uri="{FF2B5EF4-FFF2-40B4-BE49-F238E27FC236}">
                <a16:creationId xmlns="" xmlns:a16="http://schemas.microsoft.com/office/drawing/2014/main" id="{07D8BC2A-244F-4830-BB53-9D3B0B8F6D4F}"/>
              </a:ext>
            </a:extLst>
          </p:cNvPr>
          <p:cNvSpPr txBox="1">
            <a:spLocks/>
          </p:cNvSpPr>
          <p:nvPr/>
        </p:nvSpPr>
        <p:spPr>
          <a:xfrm>
            <a:off x="4944059" y="5345387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cs typeface="Arial" pitchFamily="34" charset="0"/>
              </a:rPr>
              <a:t>TINDAK LANJUT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5" name="Text Placeholder 2056">
            <a:extLst>
              <a:ext uri="{FF2B5EF4-FFF2-40B4-BE49-F238E27FC236}">
                <a16:creationId xmlns="" xmlns:a16="http://schemas.microsoft.com/office/drawing/2014/main" id="{CBBD8672-F039-4C13-8A32-81B309D2C00E}"/>
              </a:ext>
            </a:extLst>
          </p:cNvPr>
          <p:cNvSpPr txBox="1">
            <a:spLocks/>
          </p:cNvSpPr>
          <p:nvPr/>
        </p:nvSpPr>
        <p:spPr>
          <a:xfrm>
            <a:off x="4958157" y="5597871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cs typeface="Arial" pitchFamily="34" charset="0"/>
              </a:rPr>
              <a:t>HASIL EVALUASI KINERJA.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="" xmlns:a16="http://schemas.microsoft.com/office/drawing/2014/main" id="{66517A43-B4CA-49D1-B1EB-87F656D3FD7C}"/>
              </a:ext>
            </a:extLst>
          </p:cNvPr>
          <p:cNvSpPr/>
          <p:nvPr/>
        </p:nvSpPr>
        <p:spPr>
          <a:xfrm>
            <a:off x="5236764" y="309783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E129A92F-4B02-46CB-85B7-564B00613DBE}"/>
              </a:ext>
            </a:extLst>
          </p:cNvPr>
          <p:cNvSpPr/>
          <p:nvPr/>
        </p:nvSpPr>
        <p:spPr>
          <a:xfrm>
            <a:off x="9029345" y="3084480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="" xmlns:a16="http://schemas.microsoft.com/office/drawing/2014/main" id="{8D19B2AC-416E-4916-B33F-C6791E5C124D}"/>
              </a:ext>
            </a:extLst>
          </p:cNvPr>
          <p:cNvSpPr/>
          <p:nvPr/>
        </p:nvSpPr>
        <p:spPr>
          <a:xfrm>
            <a:off x="5236764" y="6264374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9">
            <a:extLst>
              <a:ext uri="{FF2B5EF4-FFF2-40B4-BE49-F238E27FC236}">
                <a16:creationId xmlns="" xmlns:a16="http://schemas.microsoft.com/office/drawing/2014/main" id="{7E4C2DFE-70F3-41BA-9A23-6822731FECE7}"/>
              </a:ext>
            </a:extLst>
          </p:cNvPr>
          <p:cNvSpPr/>
          <p:nvPr/>
        </p:nvSpPr>
        <p:spPr>
          <a:xfrm>
            <a:off x="9029345" y="6251016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23">
            <a:extLst>
              <a:ext uri="{FF2B5EF4-FFF2-40B4-BE49-F238E27FC236}">
                <a16:creationId xmlns="" xmlns:a16="http://schemas.microsoft.com/office/drawing/2014/main" id="{9B456681-ED56-44A9-A01B-1A99C96C69C7}"/>
              </a:ext>
            </a:extLst>
          </p:cNvPr>
          <p:cNvGrpSpPr/>
          <p:nvPr/>
        </p:nvGrpSpPr>
        <p:grpSpPr>
          <a:xfrm>
            <a:off x="5311682" y="309470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="" xmlns:a16="http://schemas.microsoft.com/office/drawing/2014/main" id="{784B6658-B771-481F-A0E2-DFAAB8E7A69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="" xmlns:a16="http://schemas.microsoft.com/office/drawing/2014/main" id="{F16BC7B8-22F5-46D3-8FCF-DA5C5F74CC9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="" xmlns:a16="http://schemas.microsoft.com/office/drawing/2014/main" id="{931A60FF-3737-4DD0-8DC6-4260B67E54A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32">
            <a:extLst>
              <a:ext uri="{FF2B5EF4-FFF2-40B4-BE49-F238E27FC236}">
                <a16:creationId xmlns="" xmlns:a16="http://schemas.microsoft.com/office/drawing/2014/main" id="{F0E9AA58-C259-4C6A-8932-4166D6DBCF15}"/>
              </a:ext>
            </a:extLst>
          </p:cNvPr>
          <p:cNvSpPr/>
          <p:nvPr/>
        </p:nvSpPr>
        <p:spPr>
          <a:xfrm>
            <a:off x="9029345" y="309470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33">
            <a:extLst>
              <a:ext uri="{FF2B5EF4-FFF2-40B4-BE49-F238E27FC236}">
                <a16:creationId xmlns="" xmlns:a16="http://schemas.microsoft.com/office/drawing/2014/main" id="{2F37CC91-B46C-48DB-A727-7A39826A06E1}"/>
              </a:ext>
            </a:extLst>
          </p:cNvPr>
          <p:cNvGrpSpPr/>
          <p:nvPr/>
        </p:nvGrpSpPr>
        <p:grpSpPr>
          <a:xfrm>
            <a:off x="9104263" y="3087038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Rounded Rectangle 3">
              <a:extLst>
                <a:ext uri="{FF2B5EF4-FFF2-40B4-BE49-F238E27FC236}">
                  <a16:creationId xmlns="" xmlns:a16="http://schemas.microsoft.com/office/drawing/2014/main" id="{D5A3C48D-8B03-4F69-A602-248585CB4FA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="" xmlns:a16="http://schemas.microsoft.com/office/drawing/2014/main" id="{EEF6CA7E-CFA6-4B09-9A97-54FA63D73DC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="" xmlns:a16="http://schemas.microsoft.com/office/drawing/2014/main" id="{D5F6CE91-2D9E-4E4E-BD56-212C8D7999E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40">
            <a:extLst>
              <a:ext uri="{FF2B5EF4-FFF2-40B4-BE49-F238E27FC236}">
                <a16:creationId xmlns="" xmlns:a16="http://schemas.microsoft.com/office/drawing/2014/main" id="{8598FDDE-C78A-473A-B045-D119AF823BA0}"/>
              </a:ext>
            </a:extLst>
          </p:cNvPr>
          <p:cNvSpPr/>
          <p:nvPr/>
        </p:nvSpPr>
        <p:spPr>
          <a:xfrm>
            <a:off x="5236764" y="6227939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41">
            <a:extLst>
              <a:ext uri="{FF2B5EF4-FFF2-40B4-BE49-F238E27FC236}">
                <a16:creationId xmlns="" xmlns:a16="http://schemas.microsoft.com/office/drawing/2014/main" id="{8B6EFD37-BADE-449C-9B03-A8FCDFFB54D7}"/>
              </a:ext>
            </a:extLst>
          </p:cNvPr>
          <p:cNvSpPr/>
          <p:nvPr/>
        </p:nvSpPr>
        <p:spPr>
          <a:xfrm>
            <a:off x="9029345" y="6214581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42">
            <a:extLst>
              <a:ext uri="{FF2B5EF4-FFF2-40B4-BE49-F238E27FC236}">
                <a16:creationId xmlns="" xmlns:a16="http://schemas.microsoft.com/office/drawing/2014/main" id="{9911E6B9-2367-43CC-AED8-657FA696CFEB}"/>
              </a:ext>
            </a:extLst>
          </p:cNvPr>
          <p:cNvGrpSpPr/>
          <p:nvPr/>
        </p:nvGrpSpPr>
        <p:grpSpPr>
          <a:xfrm>
            <a:off x="5311682" y="619623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="" xmlns:a16="http://schemas.microsoft.com/office/drawing/2014/main" id="{8994ADD9-453F-4C53-B12E-58DB3C58226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="" xmlns:a16="http://schemas.microsoft.com/office/drawing/2014/main" id="{4721CB04-0ED2-4EB1-B46F-0D9D9610207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="" xmlns:a16="http://schemas.microsoft.com/office/drawing/2014/main" id="{017D6EEA-D1B0-45E4-8BA3-94D206AAC4F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49">
            <a:extLst>
              <a:ext uri="{FF2B5EF4-FFF2-40B4-BE49-F238E27FC236}">
                <a16:creationId xmlns="" xmlns:a16="http://schemas.microsoft.com/office/drawing/2014/main" id="{9628CDF5-A028-4EB2-A446-6940AC544FFB}"/>
              </a:ext>
            </a:extLst>
          </p:cNvPr>
          <p:cNvSpPr/>
          <p:nvPr/>
        </p:nvSpPr>
        <p:spPr>
          <a:xfrm>
            <a:off x="9029345" y="622027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50">
            <a:extLst>
              <a:ext uri="{FF2B5EF4-FFF2-40B4-BE49-F238E27FC236}">
                <a16:creationId xmlns="" xmlns:a16="http://schemas.microsoft.com/office/drawing/2014/main" id="{D22D2EB4-870D-4899-88AD-7E7E13E11FB8}"/>
              </a:ext>
            </a:extLst>
          </p:cNvPr>
          <p:cNvGrpSpPr/>
          <p:nvPr/>
        </p:nvGrpSpPr>
        <p:grpSpPr>
          <a:xfrm>
            <a:off x="9104263" y="618856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="" xmlns:a16="http://schemas.microsoft.com/office/drawing/2014/main" id="{CAB93FFF-21EF-4434-934C-AD6081E94A2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="" xmlns:a16="http://schemas.microsoft.com/office/drawing/2014/main" id="{636C494E-3BEB-4FEE-97AA-D5F7CD172F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="" xmlns:a16="http://schemas.microsoft.com/office/drawing/2014/main" id="{9CE926D1-59C8-48F2-9E0E-DDF4D0D6009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43781891-F972-4370-8561-9C27AF6F60C7}"/>
              </a:ext>
            </a:extLst>
          </p:cNvPr>
          <p:cNvSpPr>
            <a:spLocks noGrp="1"/>
          </p:cNvSpPr>
          <p:nvPr>
            <p:ph type="pic" idx="24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="" xmlns:a16="http://schemas.microsoft.com/office/drawing/2014/main" id="{4D4312D7-C9FC-4271-9EBA-4057869AEAD6}"/>
              </a:ext>
            </a:extLst>
          </p:cNvPr>
          <p:cNvSpPr>
            <a:spLocks noGrp="1"/>
          </p:cNvSpPr>
          <p:nvPr>
            <p:ph type="pic" idx="26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="" xmlns:a16="http://schemas.microsoft.com/office/drawing/2014/main" id="{9D1B4447-A7BF-451E-B17B-8AC3E2B87E2E}"/>
              </a:ext>
            </a:extLst>
          </p:cNvPr>
          <p:cNvSpPr>
            <a:spLocks noGrp="1"/>
          </p:cNvSpPr>
          <p:nvPr>
            <p:ph type="pic" idx="25"/>
          </p:nvPr>
        </p:nvSpPr>
        <p:spPr/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86F4C07-E00D-48E6-B67E-3E0D413CD695}"/>
              </a:ext>
            </a:extLst>
          </p:cNvPr>
          <p:cNvSpPr txBox="1"/>
          <p:nvPr/>
        </p:nvSpPr>
        <p:spPr>
          <a:xfrm>
            <a:off x="53090" y="4506392"/>
            <a:ext cx="451961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Pengelolaan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Kinerja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Pegawai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23"/>
          </p:nvPr>
        </p:nvSpPr>
        <p:spPr>
          <a:xfrm>
            <a:off x="5030133" y="352527"/>
            <a:ext cx="1685114" cy="1755050"/>
          </a:xfrm>
        </p:spPr>
      </p:sp>
      <p:pic>
        <p:nvPicPr>
          <p:cNvPr id="45" name="Picture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502" y="514993"/>
            <a:ext cx="1366153" cy="15199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947" y="493727"/>
            <a:ext cx="1408928" cy="15263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048" y="3625578"/>
            <a:ext cx="1387696" cy="1531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947" y="3589703"/>
            <a:ext cx="1408928" cy="15795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0" name="Right Arrow 49"/>
          <p:cNvSpPr/>
          <p:nvPr/>
        </p:nvSpPr>
        <p:spPr>
          <a:xfrm>
            <a:off x="7057684" y="1697732"/>
            <a:ext cx="1330632" cy="446908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0800000">
            <a:off x="7057685" y="4443478"/>
            <a:ext cx="1330632" cy="446908"/>
          </a:xfrm>
          <a:prstGeom prst="righ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Bent Arrow 53"/>
          <p:cNvSpPr/>
          <p:nvPr/>
        </p:nvSpPr>
        <p:spPr>
          <a:xfrm rot="5400000">
            <a:off x="10753833" y="1615446"/>
            <a:ext cx="979200" cy="1341912"/>
          </a:xfrm>
          <a:prstGeom prst="ben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Bent Arrow 54"/>
          <p:cNvSpPr/>
          <p:nvPr/>
        </p:nvSpPr>
        <p:spPr>
          <a:xfrm rot="10800000">
            <a:off x="10753833" y="3685440"/>
            <a:ext cx="979200" cy="1341912"/>
          </a:xfrm>
          <a:prstGeom prst="ben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Bent Arrow 55"/>
          <p:cNvSpPr/>
          <p:nvPr/>
        </p:nvSpPr>
        <p:spPr>
          <a:xfrm>
            <a:off x="3818334" y="1697732"/>
            <a:ext cx="979200" cy="1341912"/>
          </a:xfrm>
          <a:prstGeom prst="ben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rot="16200000">
            <a:off x="3787574" y="3748697"/>
            <a:ext cx="979200" cy="1215399"/>
          </a:xfrm>
          <a:prstGeom prst="ben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421" y="5920580"/>
            <a:ext cx="2690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hlinkClick r:id="rId8" action="ppaction://hlinksldjump"/>
              </a:rPr>
              <a:t>Prinsip</a:t>
            </a:r>
            <a:r>
              <a:rPr lang="en-US" sz="3200" dirty="0" smtClean="0">
                <a:solidFill>
                  <a:srgbClr val="FFFF00"/>
                </a:solidFill>
                <a:hlinkClick r:id="rId8" action="ppaction://hlinksldjump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hlinkClick r:id="rId8" action="ppaction://hlinksldjump"/>
              </a:rPr>
              <a:t>umum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" y="0"/>
            <a:ext cx="12193057" cy="687688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3228" y="196621"/>
            <a:ext cx="12225228" cy="1481542"/>
          </a:xfr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b="1" dirty="0" smtClean="0"/>
              <a:t>		PRINSIP UMUM </a:t>
            </a:r>
          </a:p>
          <a:p>
            <a:pPr algn="l">
              <a:lnSpc>
                <a:spcPct val="100000"/>
              </a:lnSpc>
            </a:pPr>
            <a:r>
              <a:rPr lang="en-US" sz="3200" b="1" dirty="0" smtClean="0"/>
              <a:t>		PENGELOLAAN KINERJA</a:t>
            </a:r>
            <a:endParaRPr lang="en-US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7455C3-D6AB-4A2A-B078-5C883E6258FD}"/>
              </a:ext>
            </a:extLst>
          </p:cNvPr>
          <p:cNvGrpSpPr/>
          <p:nvPr/>
        </p:nvGrpSpPr>
        <p:grpSpPr>
          <a:xfrm>
            <a:off x="1244253" y="3951399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="" xmlns:a16="http://schemas.microsoft.com/office/drawing/2014/main" id="{A3D48D2C-B3D8-44F4-9D88-1587197950E5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="" xmlns:a16="http://schemas.microsoft.com/office/drawing/2014/main" id="{7A8801B0-0737-42D9-8AA7-1B7154FCF5EF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5956FCA-4568-4CA8-A4E9-620942D121F3}"/>
              </a:ext>
            </a:extLst>
          </p:cNvPr>
          <p:cNvGrpSpPr/>
          <p:nvPr/>
        </p:nvGrpSpPr>
        <p:grpSpPr>
          <a:xfrm>
            <a:off x="5503045" y="4125219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="" xmlns:a16="http://schemas.microsoft.com/office/drawing/2014/main" id="{C4A8DAB8-2162-4D11-8A9B-2E59E22DD22D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="" xmlns:a16="http://schemas.microsoft.com/office/drawing/2014/main" id="{9A86BC4A-D51B-4E87-885D-478F1FE79F1C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5DC24E9-2D08-4A6E-A1F6-B59512ECB592}"/>
              </a:ext>
            </a:extLst>
          </p:cNvPr>
          <p:cNvGrpSpPr/>
          <p:nvPr/>
        </p:nvGrpSpPr>
        <p:grpSpPr>
          <a:xfrm>
            <a:off x="9959131" y="3998609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="" xmlns:a16="http://schemas.microsoft.com/office/drawing/2014/main" id="{224D73BC-0F73-41C7-9557-7B2A376A176C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="" xmlns:a16="http://schemas.microsoft.com/office/drawing/2014/main" id="{511495A6-0F50-4B99-A678-5C91C244AAD7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DFC7341-86F1-49A8-A947-891132CF8B44}"/>
              </a:ext>
            </a:extLst>
          </p:cNvPr>
          <p:cNvGrpSpPr/>
          <p:nvPr/>
        </p:nvGrpSpPr>
        <p:grpSpPr>
          <a:xfrm>
            <a:off x="7454097" y="3003973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="" xmlns:a16="http://schemas.microsoft.com/office/drawing/2014/main" id="{C76A7F75-6490-4292-8878-CEC07085D65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="" xmlns:a16="http://schemas.microsoft.com/office/drawing/2014/main" id="{234DAA98-8ECF-4E38-82BD-21B2EC30B02C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A423C9D-FE73-4076-8158-8D04CF02F9B9}"/>
              </a:ext>
            </a:extLst>
          </p:cNvPr>
          <p:cNvGrpSpPr/>
          <p:nvPr/>
        </p:nvGrpSpPr>
        <p:grpSpPr>
          <a:xfrm>
            <a:off x="3398783" y="289847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="" xmlns:a16="http://schemas.microsoft.com/office/drawing/2014/main" id="{C4209EEA-1B57-4F5B-9497-B930564D201C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="" xmlns:a16="http://schemas.microsoft.com/office/drawing/2014/main" id="{5EBF7FDA-F040-40B6-891E-5B53C14B286D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9979FFD-C737-4477-ADEF-0B577DBFB8E4}"/>
              </a:ext>
            </a:extLst>
          </p:cNvPr>
          <p:cNvSpPr txBox="1"/>
          <p:nvPr/>
        </p:nvSpPr>
        <p:spPr>
          <a:xfrm>
            <a:off x="410315" y="2445343"/>
            <a:ext cx="2762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BUKAN SEKEDAR </a:t>
            </a:r>
          </a:p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PERFORMANCE APPRAISAL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)TETAPI JUGA PERFORMANCE DEVELOPMENT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pengembangan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ounded Rectangle 6">
            <a:extLst>
              <a:ext uri="{FF2B5EF4-FFF2-40B4-BE49-F238E27FC236}">
                <a16:creationId xmlns="" xmlns:a16="http://schemas.microsoft.com/office/drawing/2014/main" id="{09984B1C-67D3-45AF-9878-2CE5197AE51A}"/>
              </a:ext>
            </a:extLst>
          </p:cNvPr>
          <p:cNvSpPr/>
          <p:nvPr/>
        </p:nvSpPr>
        <p:spPr>
          <a:xfrm>
            <a:off x="1788329" y="453041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="" xmlns:a16="http://schemas.microsoft.com/office/drawing/2014/main" id="{28A9E7CF-5F11-4DE4-B4DB-ED07731DC3CE}"/>
              </a:ext>
            </a:extLst>
          </p:cNvPr>
          <p:cNvSpPr/>
          <p:nvPr/>
        </p:nvSpPr>
        <p:spPr>
          <a:xfrm flipH="1">
            <a:off x="10590929" y="462719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="" xmlns:a16="http://schemas.microsoft.com/office/drawing/2014/main" id="{C6C9973E-AF93-44EC-AB16-D43E6368B795}"/>
              </a:ext>
            </a:extLst>
          </p:cNvPr>
          <p:cNvSpPr>
            <a:spLocks noChangeAspect="1"/>
          </p:cNvSpPr>
          <p:nvPr/>
        </p:nvSpPr>
        <p:spPr>
          <a:xfrm rot="9900000">
            <a:off x="8067642" y="352053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="" xmlns:a16="http://schemas.microsoft.com/office/drawing/2014/main" id="{ECAEEAFF-2E3C-4898-A89A-131D51ACB390}"/>
              </a:ext>
            </a:extLst>
          </p:cNvPr>
          <p:cNvSpPr/>
          <p:nvPr/>
        </p:nvSpPr>
        <p:spPr>
          <a:xfrm>
            <a:off x="3981669" y="345278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9979FFD-C737-4477-ADEF-0B577DBFB8E4}"/>
              </a:ext>
            </a:extLst>
          </p:cNvPr>
          <p:cNvSpPr txBox="1"/>
          <p:nvPr/>
        </p:nvSpPr>
        <p:spPr>
          <a:xfrm>
            <a:off x="2845435" y="4480668"/>
            <a:ext cx="2762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 HANYA MERENCANAKAN DI AWAL DAN MENEVALUASI DIAKHIR TETAPI JUGA HOW TO MEET THE EXPECTATIONS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memenuhi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harapan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9979FFD-C737-4477-ADEF-0B577DBFB8E4}"/>
              </a:ext>
            </a:extLst>
          </p:cNvPr>
          <p:cNvSpPr txBox="1"/>
          <p:nvPr/>
        </p:nvSpPr>
        <p:spPr>
          <a:xfrm>
            <a:off x="4873870" y="2022813"/>
            <a:ext cx="2762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INTENSITAS DIALOG KINERJA ANTARA PIMPINAN DAN PEGAWAI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9979FFD-C737-4477-ADEF-0B577DBFB8E4}"/>
              </a:ext>
            </a:extLst>
          </p:cNvPr>
          <p:cNvSpPr txBox="1"/>
          <p:nvPr/>
        </p:nvSpPr>
        <p:spPr>
          <a:xfrm>
            <a:off x="6884343" y="4581611"/>
            <a:ext cx="2762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 INDIVIDU HARUS MENDUKUNG KINERJA ORGANISASI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9979FFD-C737-4477-ADEF-0B577DBFB8E4}"/>
              </a:ext>
            </a:extLst>
          </p:cNvPr>
          <p:cNvSpPr txBox="1"/>
          <p:nvPr/>
        </p:nvSpPr>
        <p:spPr>
          <a:xfrm>
            <a:off x="9022801" y="1758316"/>
            <a:ext cx="3249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 MENCERMINKAN HASIL KERJA BUKAN SEKEDAR URAIAN TUGAS, TAPI PERILAKU YANG DITUNJUKKAN DALAM BEKERJA DAN BERINTERAKSI DENGAN ORANG LAIN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2" name="Picture 4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9755" t="24021" r="11154" b="14599"/>
          <a:stretch/>
        </p:blipFill>
        <p:spPr>
          <a:xfrm flipH="1">
            <a:off x="11352040" y="6242473"/>
            <a:ext cx="875582" cy="61552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F92604C4-E8D4-4428-A1A0-612A2BD37715}"/>
              </a:ext>
            </a:extLst>
          </p:cNvPr>
          <p:cNvGrpSpPr/>
          <p:nvPr/>
        </p:nvGrpSpPr>
        <p:grpSpPr>
          <a:xfrm rot="19271058">
            <a:off x="62308" y="140367"/>
            <a:ext cx="1893311" cy="1572738"/>
            <a:chOff x="395536" y="1793041"/>
            <a:chExt cx="3170093" cy="3929395"/>
          </a:xfrm>
          <a:solidFill>
            <a:schemeClr val="tx1"/>
          </a:solidFill>
        </p:grpSpPr>
        <p:sp>
          <p:nvSpPr>
            <p:cNvPr id="45" name="Freeform 20">
              <a:extLst>
                <a:ext uri="{FF2B5EF4-FFF2-40B4-BE49-F238E27FC236}">
                  <a16:creationId xmlns="" xmlns:a16="http://schemas.microsoft.com/office/drawing/2014/main" id="{2CE3A842-4A3C-4D3D-BC21-FD215DE5588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EA9141AB-E643-439D-9BB6-7D59F48972EA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7" name="Rounded Rectangle 5">
            <a:extLst>
              <a:ext uri="{FF2B5EF4-FFF2-40B4-BE49-F238E27FC236}">
                <a16:creationId xmlns="" xmlns:a16="http://schemas.microsoft.com/office/drawing/2014/main" id="{28A9E7CF-5F11-4DE4-B4DB-ED07731DC3CE}"/>
              </a:ext>
            </a:extLst>
          </p:cNvPr>
          <p:cNvSpPr/>
          <p:nvPr/>
        </p:nvSpPr>
        <p:spPr>
          <a:xfrm flipH="1">
            <a:off x="6058510" y="472481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94D8A313-C781-4072-832F-F9F626059C92}"/>
              </a:ext>
            </a:extLst>
          </p:cNvPr>
          <p:cNvSpPr/>
          <p:nvPr/>
        </p:nvSpPr>
        <p:spPr>
          <a:xfrm>
            <a:off x="6145003" y="3725423"/>
            <a:ext cx="3545262" cy="533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8448DD25-2B10-4647-81E2-4411DAC947F7}"/>
              </a:ext>
            </a:extLst>
          </p:cNvPr>
          <p:cNvSpPr/>
          <p:nvPr/>
        </p:nvSpPr>
        <p:spPr>
          <a:xfrm>
            <a:off x="6102677" y="4971345"/>
            <a:ext cx="3587588" cy="593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40063"/>
            <a:ext cx="5706589" cy="724247"/>
          </a:xfrm>
        </p:spPr>
        <p:txBody>
          <a:bodyPr/>
          <a:lstStyle/>
          <a:p>
            <a:r>
              <a:rPr lang="en-US" sz="3200" dirty="0" smtClean="0"/>
              <a:t>PERILAKU KERJA PEGAWAI</a:t>
            </a:r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DE081C6-6676-4835-A733-E630F41C8CEC}"/>
              </a:ext>
            </a:extLst>
          </p:cNvPr>
          <p:cNvSpPr/>
          <p:nvPr/>
        </p:nvSpPr>
        <p:spPr>
          <a:xfrm>
            <a:off x="6141024" y="1873140"/>
            <a:ext cx="3549241" cy="512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4D8A313-C781-4072-832F-F9F626059C92}"/>
              </a:ext>
            </a:extLst>
          </p:cNvPr>
          <p:cNvSpPr/>
          <p:nvPr/>
        </p:nvSpPr>
        <p:spPr>
          <a:xfrm>
            <a:off x="6110127" y="3134250"/>
            <a:ext cx="3580138" cy="533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CC8627D-44FE-4D05-AF63-CB44FD60B1F4}"/>
              </a:ext>
            </a:extLst>
          </p:cNvPr>
          <p:cNvSpPr/>
          <p:nvPr/>
        </p:nvSpPr>
        <p:spPr>
          <a:xfrm>
            <a:off x="6102677" y="4356744"/>
            <a:ext cx="3587588" cy="577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448DD25-2B10-4647-81E2-4411DAC947F7}"/>
              </a:ext>
            </a:extLst>
          </p:cNvPr>
          <p:cNvSpPr/>
          <p:nvPr/>
        </p:nvSpPr>
        <p:spPr>
          <a:xfrm>
            <a:off x="6102677" y="5655093"/>
            <a:ext cx="3587588" cy="593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AD84698-0377-4EE3-95A9-ED17DC97C0D9}"/>
              </a:ext>
            </a:extLst>
          </p:cNvPr>
          <p:cNvGrpSpPr/>
          <p:nvPr/>
        </p:nvGrpSpPr>
        <p:grpSpPr>
          <a:xfrm>
            <a:off x="908324" y="3061498"/>
            <a:ext cx="2862323" cy="3087990"/>
            <a:chOff x="1130676" y="2793247"/>
            <a:chExt cx="3431456" cy="3443848"/>
          </a:xfrm>
        </p:grpSpPr>
        <p:sp>
          <p:nvSpPr>
            <p:cNvPr id="39" name="Freeform 18">
              <a:extLst>
                <a:ext uri="{FF2B5EF4-FFF2-40B4-BE49-F238E27FC236}">
                  <a16:creationId xmlns="" xmlns:a16="http://schemas.microsoft.com/office/drawing/2014/main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Rounded Rectangle 18">
              <a:extLst>
                <a:ext uri="{FF2B5EF4-FFF2-40B4-BE49-F238E27FC236}">
                  <a16:creationId xmlns="" xmlns:a16="http://schemas.microsoft.com/office/drawing/2014/main" id="{2B5D3EFA-0406-45A9-B4E1-E1C8A22E7C0B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10">
              <a:extLst>
                <a:ext uri="{FF2B5EF4-FFF2-40B4-BE49-F238E27FC236}">
                  <a16:creationId xmlns="" xmlns:a16="http://schemas.microsoft.com/office/drawing/2014/main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11">
              <a:extLst>
                <a:ext uri="{FF2B5EF4-FFF2-40B4-BE49-F238E27FC236}">
                  <a16:creationId xmlns="" xmlns:a16="http://schemas.microsoft.com/office/drawing/2014/main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14">
              <a:extLst>
                <a:ext uri="{FF2B5EF4-FFF2-40B4-BE49-F238E27FC236}">
                  <a16:creationId xmlns="" xmlns:a16="http://schemas.microsoft.com/office/drawing/2014/main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15">
              <a:extLst>
                <a:ext uri="{FF2B5EF4-FFF2-40B4-BE49-F238E27FC236}">
                  <a16:creationId xmlns="" xmlns:a16="http://schemas.microsoft.com/office/drawing/2014/main" id="{FACA3C0E-0B06-43D5-A58E-D00A6EF0A28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202E8DD-C4A7-4D01-BA91-4F9FC6787D11}"/>
              </a:ext>
            </a:extLst>
          </p:cNvPr>
          <p:cNvGrpSpPr/>
          <p:nvPr/>
        </p:nvGrpSpPr>
        <p:grpSpPr>
          <a:xfrm>
            <a:off x="602874" y="1123436"/>
            <a:ext cx="4141255" cy="2019028"/>
            <a:chOff x="803640" y="2781736"/>
            <a:chExt cx="2069818" cy="2019027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08286C7-A018-4876-921B-27818911B1A8}"/>
                </a:ext>
              </a:extLst>
            </p:cNvPr>
            <p:cNvSpPr txBox="1"/>
            <p:nvPr/>
          </p:nvSpPr>
          <p:spPr>
            <a:xfrm>
              <a:off x="813801" y="3323436"/>
              <a:ext cx="2059657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ORIENTASI PELAYANAN</a:t>
              </a:r>
            </a:p>
            <a:p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KOMITMEN</a:t>
              </a:r>
            </a:p>
            <a:p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INISIATIF KERJA</a:t>
              </a:r>
            </a:p>
            <a:p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 SAMA</a:t>
              </a:r>
            </a:p>
            <a:p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KEPEMIMPINAN.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F89422B-0A89-4AA1-BD8F-43F01DF32F79}"/>
                </a:ext>
              </a:extLst>
            </p:cNvPr>
            <p:cNvSpPr txBox="1"/>
            <p:nvPr/>
          </p:nvSpPr>
          <p:spPr>
            <a:xfrm>
              <a:off x="803640" y="2781736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PERILAKU KERJA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5828651" y="1984762"/>
            <a:ext cx="367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ea typeface="+mj-ea"/>
                <a:cs typeface="Arial" pitchFamily="34" charset="0"/>
              </a:rPr>
              <a:t>BERORIENTASI PELAYANAN</a:t>
            </a:r>
            <a:r>
              <a:rPr lang="en-US" altLang="ko-KR" sz="1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=""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102677" y="3788699"/>
            <a:ext cx="843758" cy="831289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DE081C6-6676-4835-A733-E630F41C8CEC}"/>
              </a:ext>
            </a:extLst>
          </p:cNvPr>
          <p:cNvSpPr/>
          <p:nvPr/>
        </p:nvSpPr>
        <p:spPr>
          <a:xfrm>
            <a:off x="6139884" y="2486457"/>
            <a:ext cx="3550381" cy="512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7277015" y="3285807"/>
            <a:ext cx="216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ea typeface="+mj-ea"/>
                <a:cs typeface="Arial" pitchFamily="34" charset="0"/>
              </a:rPr>
              <a:t>KOMPETEN</a:t>
            </a:r>
            <a:r>
              <a:rPr lang="en-US" altLang="ko-KR" sz="1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7249750" y="2636605"/>
            <a:ext cx="216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ea typeface="+mj-ea"/>
                <a:cs typeface="Arial" pitchFamily="34" charset="0"/>
              </a:rPr>
              <a:t>AKUNTABEL</a:t>
            </a:r>
            <a:r>
              <a:rPr lang="en-US" altLang="ko-KR" sz="1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7249750" y="3901510"/>
            <a:ext cx="216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HARMONIS.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7247264" y="4530098"/>
            <a:ext cx="216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LOYAL.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7279704" y="5777842"/>
            <a:ext cx="216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KOLABORATIF.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7247264" y="5107674"/>
            <a:ext cx="216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ADAPTIF.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76" name="Rectangle 1">
            <a:extLst>
              <a:ext uri="{FF2B5EF4-FFF2-40B4-BE49-F238E27FC236}">
                <a16:creationId xmlns=""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110127" y="4629088"/>
            <a:ext cx="843758" cy="831289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77" name="Rectangle 1">
            <a:extLst>
              <a:ext uri="{FF2B5EF4-FFF2-40B4-BE49-F238E27FC236}">
                <a16:creationId xmlns=""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110127" y="5536055"/>
            <a:ext cx="843758" cy="831289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78" name="Rectangle 1">
            <a:extLst>
              <a:ext uri="{FF2B5EF4-FFF2-40B4-BE49-F238E27FC236}">
                <a16:creationId xmlns=""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102677" y="2958707"/>
            <a:ext cx="843758" cy="831289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79" name="Rectangle 1">
            <a:extLst>
              <a:ext uri="{FF2B5EF4-FFF2-40B4-BE49-F238E27FC236}">
                <a16:creationId xmlns=""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139884" y="2151857"/>
            <a:ext cx="843758" cy="831289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80" name="Rectangle 1">
            <a:extLst>
              <a:ext uri="{FF2B5EF4-FFF2-40B4-BE49-F238E27FC236}">
                <a16:creationId xmlns=""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119555" y="1510009"/>
            <a:ext cx="843758" cy="831289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5F89422B-0A89-4AA1-BD8F-43F01DF32F79}"/>
              </a:ext>
            </a:extLst>
          </p:cNvPr>
          <p:cNvSpPr txBox="1"/>
          <p:nvPr/>
        </p:nvSpPr>
        <p:spPr>
          <a:xfrm>
            <a:off x="6298606" y="1106799"/>
            <a:ext cx="412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BERAKHLAK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Flowchart: Extract 2"/>
          <p:cNvSpPr/>
          <p:nvPr/>
        </p:nvSpPr>
        <p:spPr>
          <a:xfrm rot="16200000">
            <a:off x="2800537" y="2919907"/>
            <a:ext cx="4273218" cy="218594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3" idx="0"/>
          </p:cNvCxnSpPr>
          <p:nvPr/>
        </p:nvCxnSpPr>
        <p:spPr>
          <a:xfrm flipH="1">
            <a:off x="3844175" y="2486457"/>
            <a:ext cx="2258504" cy="15264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3" idx="0"/>
          </p:cNvCxnSpPr>
          <p:nvPr/>
        </p:nvCxnSpPr>
        <p:spPr>
          <a:xfrm flipH="1">
            <a:off x="3844175" y="3089959"/>
            <a:ext cx="2275382" cy="92292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3" idx="0"/>
          </p:cNvCxnSpPr>
          <p:nvPr/>
        </p:nvCxnSpPr>
        <p:spPr>
          <a:xfrm flipH="1">
            <a:off x="3844175" y="3696372"/>
            <a:ext cx="2185944" cy="31650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3" idx="0"/>
          </p:cNvCxnSpPr>
          <p:nvPr/>
        </p:nvCxnSpPr>
        <p:spPr>
          <a:xfrm flipH="1" flipV="1">
            <a:off x="3844175" y="4012879"/>
            <a:ext cx="2185944" cy="30371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3" idx="0"/>
          </p:cNvCxnSpPr>
          <p:nvPr/>
        </p:nvCxnSpPr>
        <p:spPr>
          <a:xfrm flipH="1" flipV="1">
            <a:off x="3844175" y="4012879"/>
            <a:ext cx="2185944" cy="94452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037610" y="4095403"/>
            <a:ext cx="1992508" cy="15299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39755" t="24021" r="11154" b="14599"/>
          <a:stretch/>
        </p:blipFill>
        <p:spPr>
          <a:xfrm flipH="1">
            <a:off x="11352040" y="6242473"/>
            <a:ext cx="875582" cy="6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3FF302-89D8-41D2-9E5F-C2B546485789}"/>
              </a:ext>
            </a:extLst>
          </p:cNvPr>
          <p:cNvGrpSpPr/>
          <p:nvPr/>
        </p:nvGrpSpPr>
        <p:grpSpPr>
          <a:xfrm>
            <a:off x="4219944" y="2850214"/>
            <a:ext cx="3486149" cy="2379367"/>
            <a:chOff x="2676526" y="2041913"/>
            <a:chExt cx="3486148" cy="283356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4F72ECBA-4BCD-4D2F-ACEC-AA624F54B3EC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5" name="Freeform 3">
                <a:extLst>
                  <a:ext uri="{FF2B5EF4-FFF2-40B4-BE49-F238E27FC236}">
                    <a16:creationId xmlns="" xmlns:a16="http://schemas.microsoft.com/office/drawing/2014/main" id="{8FEC67EF-D015-4232-980E-54E1C2B8567A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" name="Rounded Rectangle 4">
                <a:extLst>
                  <a:ext uri="{FF2B5EF4-FFF2-40B4-BE49-F238E27FC236}">
                    <a16:creationId xmlns="" xmlns:a16="http://schemas.microsoft.com/office/drawing/2014/main" id="{EDA3C4BB-B683-413D-9323-9DF4F98B3510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Rounded Rectangle 11">
                <a:extLst>
                  <a:ext uri="{FF2B5EF4-FFF2-40B4-BE49-F238E27FC236}">
                    <a16:creationId xmlns="" xmlns:a16="http://schemas.microsoft.com/office/drawing/2014/main" id="{2E77B9DC-491C-44D2-9ED8-82344ADF457A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="" xmlns:a16="http://schemas.microsoft.com/office/drawing/2014/main" id="{5ABF13FF-1CF7-4947-A9D2-5729DE5DFAC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3">
                <a:extLst>
                  <a:ext uri="{FF2B5EF4-FFF2-40B4-BE49-F238E27FC236}">
                    <a16:creationId xmlns="" xmlns:a16="http://schemas.microsoft.com/office/drawing/2014/main" id="{9FBA9DC7-4DAC-4D74-8A55-D60B7CAD20C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" name="Freeform 14">
              <a:extLst>
                <a:ext uri="{FF2B5EF4-FFF2-40B4-BE49-F238E27FC236}">
                  <a16:creationId xmlns="" xmlns:a16="http://schemas.microsoft.com/office/drawing/2014/main" id="{9FBDBD02-BC5C-4B69-846D-EFD2D7C50125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20A4A9-B6B2-40C6-86FB-5EF7FF666916}"/>
              </a:ext>
            </a:extLst>
          </p:cNvPr>
          <p:cNvSpPr/>
          <p:nvPr/>
        </p:nvSpPr>
        <p:spPr>
          <a:xfrm>
            <a:off x="-28774" y="3319382"/>
            <a:ext cx="4224000" cy="1008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D105450-EA47-47B3-8181-71B7232429D2}"/>
              </a:ext>
            </a:extLst>
          </p:cNvPr>
          <p:cNvSpPr/>
          <p:nvPr/>
        </p:nvSpPr>
        <p:spPr>
          <a:xfrm>
            <a:off x="7665983" y="3337451"/>
            <a:ext cx="4561639" cy="972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6FB69C-2B69-41F7-B771-DCA9EE84E053}"/>
              </a:ext>
            </a:extLst>
          </p:cNvPr>
          <p:cNvSpPr txBox="1"/>
          <p:nvPr/>
        </p:nvSpPr>
        <p:spPr>
          <a:xfrm>
            <a:off x="341088" y="3578233"/>
            <a:ext cx="277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PERENCANAAN 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">
            <a:extLst>
              <a:ext uri="{FF2B5EF4-FFF2-40B4-BE49-F238E27FC236}">
                <a16:creationId xmlns="" xmlns:a16="http://schemas.microsoft.com/office/drawing/2014/main" id="{E2D4CEC0-02AA-471D-A6C2-E6F8EA7907AB}"/>
              </a:ext>
            </a:extLst>
          </p:cNvPr>
          <p:cNvSpPr>
            <a:spLocks noChangeAspect="1"/>
          </p:cNvSpPr>
          <p:nvPr/>
        </p:nvSpPr>
        <p:spPr>
          <a:xfrm>
            <a:off x="3453962" y="3661532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254BA4F2-E187-4F73-A753-F88726D57C74}"/>
              </a:ext>
            </a:extLst>
          </p:cNvPr>
          <p:cNvSpPr>
            <a:spLocks noChangeAspect="1"/>
          </p:cNvSpPr>
          <p:nvPr/>
        </p:nvSpPr>
        <p:spPr>
          <a:xfrm>
            <a:off x="8277616" y="3670209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A6FB69C-2B69-41F7-B771-DCA9EE84E053}"/>
              </a:ext>
            </a:extLst>
          </p:cNvPr>
          <p:cNvSpPr txBox="1"/>
          <p:nvPr/>
        </p:nvSpPr>
        <p:spPr>
          <a:xfrm>
            <a:off x="8560658" y="3592701"/>
            <a:ext cx="277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FFF00"/>
                </a:solidFill>
                <a:cs typeface="Arial" pitchFamily="34" charset="0"/>
              </a:rPr>
              <a:t>KINERJA</a:t>
            </a:r>
            <a:r>
              <a:rPr lang="en-US" altLang="ko-KR" sz="1200" b="1" dirty="0" smtClean="0">
                <a:solidFill>
                  <a:srgbClr val="FFFF00"/>
                </a:solidFill>
                <a:cs typeface="Arial" pitchFamily="34" charset="0"/>
              </a:rPr>
              <a:t>.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hlinkClick r:id="rId2" action="ppaction://hlinksldjump"/>
            <a:extLst>
              <a:ext uri="{FF2B5EF4-FFF2-40B4-BE49-F238E27FC236}">
                <a16:creationId xmlns="" xmlns:a16="http://schemas.microsoft.com/office/drawing/2014/main" id="{26F60980-0E16-447A-AAFB-CE1B07EE20A5}"/>
              </a:ext>
            </a:extLst>
          </p:cNvPr>
          <p:cNvSpPr/>
          <p:nvPr/>
        </p:nvSpPr>
        <p:spPr>
          <a:xfrm>
            <a:off x="174974" y="101152"/>
            <a:ext cx="610352" cy="610352"/>
          </a:xfrm>
          <a:prstGeom prst="rect">
            <a:avLst/>
          </a:prstGeom>
          <a:solidFill>
            <a:schemeClr val="accent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58F1FD-2E87-4DE3-B0A6-C754331F5188}"/>
              </a:ext>
            </a:extLst>
          </p:cNvPr>
          <p:cNvSpPr txBox="1"/>
          <p:nvPr/>
        </p:nvSpPr>
        <p:spPr>
          <a:xfrm>
            <a:off x="156971" y="18774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E7AE3EB-A142-451A-B7A7-96BF762A9672}"/>
              </a:ext>
            </a:extLst>
          </p:cNvPr>
          <p:cNvSpPr txBox="1"/>
          <p:nvPr/>
        </p:nvSpPr>
        <p:spPr>
          <a:xfrm>
            <a:off x="132911" y="654119"/>
            <a:ext cx="252549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MELIHAT GAMBARAN KESELURUHAN ORGANISASI SESUAI 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RENSTRA INSTANSI / UNIT KERJA DAN PERJANJIAN KINERJA</a:t>
            </a:r>
            <a:endParaRPr lang="ko-KR" altLang="en-US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95D2974-A114-4A7D-9739-97D3CAF1EDB7}"/>
              </a:ext>
            </a:extLst>
          </p:cNvPr>
          <p:cNvSpPr/>
          <p:nvPr/>
        </p:nvSpPr>
        <p:spPr>
          <a:xfrm>
            <a:off x="2742273" y="775835"/>
            <a:ext cx="610352" cy="610352"/>
          </a:xfrm>
          <a:prstGeom prst="rect">
            <a:avLst/>
          </a:prstGeom>
          <a:solidFill>
            <a:srgbClr val="FF000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AF9043D-B83B-4C5F-8439-97234A0FC595}"/>
              </a:ext>
            </a:extLst>
          </p:cNvPr>
          <p:cNvSpPr txBox="1"/>
          <p:nvPr/>
        </p:nvSpPr>
        <p:spPr>
          <a:xfrm>
            <a:off x="2680851" y="775835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8A7651B-8010-4B0F-947F-3BFDE2E5676A}"/>
              </a:ext>
            </a:extLst>
          </p:cNvPr>
          <p:cNvSpPr txBox="1"/>
          <p:nvPr/>
        </p:nvSpPr>
        <p:spPr>
          <a:xfrm>
            <a:off x="3436493" y="946930"/>
            <a:ext cx="2965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PENETAPAN KLARIFIKASI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EKSPEKTASI HASIL KERJA DAN PERILAKU KERJA JPT / PIMPINAN UNIT MANDIRI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DITUANGKAN DALAM FORMAT SKP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="" xmlns:a16="http://schemas.microsoft.com/office/drawing/2014/main" id="{FDE13622-E5C1-4420-9EC8-ABA813917A61}"/>
              </a:ext>
            </a:extLst>
          </p:cNvPr>
          <p:cNvSpPr/>
          <p:nvPr/>
        </p:nvSpPr>
        <p:spPr>
          <a:xfrm>
            <a:off x="6358381" y="1650405"/>
            <a:ext cx="610352" cy="610352"/>
          </a:xfrm>
          <a:prstGeom prst="rect">
            <a:avLst/>
          </a:prstGeom>
          <a:solidFill>
            <a:schemeClr val="accent3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4069889-2343-4257-8D40-3E054AC57F18}"/>
              </a:ext>
            </a:extLst>
          </p:cNvPr>
          <p:cNvSpPr txBox="1"/>
          <p:nvPr/>
        </p:nvSpPr>
        <p:spPr>
          <a:xfrm>
            <a:off x="6252826" y="1748086"/>
            <a:ext cx="7224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C7DF9DF-F69E-446A-9BC1-1BD3D58EE9A4}"/>
              </a:ext>
            </a:extLst>
          </p:cNvPr>
          <p:cNvSpPr txBox="1"/>
          <p:nvPr/>
        </p:nvSpPr>
        <p:spPr>
          <a:xfrm>
            <a:off x="7018897" y="1530123"/>
            <a:ext cx="2199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MENYUSUN MANUAL IKU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 JPT DAN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PIMPINAN UNIT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MANDIRI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14B43B3-0CF2-4CAB-B340-36A51AE38538}"/>
              </a:ext>
            </a:extLst>
          </p:cNvPr>
          <p:cNvSpPr/>
          <p:nvPr/>
        </p:nvSpPr>
        <p:spPr>
          <a:xfrm>
            <a:off x="9094898" y="2243758"/>
            <a:ext cx="610352" cy="610352"/>
          </a:xfrm>
          <a:prstGeom prst="rect">
            <a:avLst/>
          </a:prstGeom>
          <a:solidFill>
            <a:srgbClr val="00B0F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64250A6-C3E9-4772-AB6E-4D5E34758B28}"/>
              </a:ext>
            </a:extLst>
          </p:cNvPr>
          <p:cNvSpPr txBox="1"/>
          <p:nvPr/>
        </p:nvSpPr>
        <p:spPr>
          <a:xfrm>
            <a:off x="9103031" y="2243758"/>
            <a:ext cx="5940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C7DF9DF-F69E-446A-9BC1-1BD3D58EE9A4}"/>
              </a:ext>
            </a:extLst>
          </p:cNvPr>
          <p:cNvSpPr txBox="1"/>
          <p:nvPr/>
        </p:nvSpPr>
        <p:spPr>
          <a:xfrm>
            <a:off x="9897129" y="2137120"/>
            <a:ext cx="2199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MENYUSUN STRATEGI PENCAPAIAN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 KERJA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6F60980-0E16-447A-AAFB-CE1B07EE20A5}"/>
              </a:ext>
            </a:extLst>
          </p:cNvPr>
          <p:cNvSpPr/>
          <p:nvPr/>
        </p:nvSpPr>
        <p:spPr>
          <a:xfrm>
            <a:off x="156974" y="6033318"/>
            <a:ext cx="610352" cy="610352"/>
          </a:xfrm>
          <a:prstGeom prst="rect">
            <a:avLst/>
          </a:prstGeom>
          <a:solidFill>
            <a:schemeClr val="bg2">
              <a:lumMod val="2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C58F1FD-2E87-4DE3-B0A6-C754331F5188}"/>
              </a:ext>
            </a:extLst>
          </p:cNvPr>
          <p:cNvSpPr txBox="1"/>
          <p:nvPr/>
        </p:nvSpPr>
        <p:spPr>
          <a:xfrm>
            <a:off x="178327" y="6079574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C7DF9DF-F69E-446A-9BC1-1BD3D58EE9A4}"/>
              </a:ext>
            </a:extLst>
          </p:cNvPr>
          <p:cNvSpPr txBox="1"/>
          <p:nvPr/>
        </p:nvSpPr>
        <p:spPr>
          <a:xfrm>
            <a:off x="751114" y="4995609"/>
            <a:ext cx="2199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MEMBAGI PERAN PEGAWAI BERDASARKAN STRATEGI PENCAIAN HASIL KERJA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95D2974-A114-4A7D-9739-97D3CAF1EDB7}"/>
              </a:ext>
            </a:extLst>
          </p:cNvPr>
          <p:cNvSpPr/>
          <p:nvPr/>
        </p:nvSpPr>
        <p:spPr>
          <a:xfrm>
            <a:off x="3244843" y="5679893"/>
            <a:ext cx="610352" cy="6103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AF9043D-B83B-4C5F-8439-97234A0FC595}"/>
              </a:ext>
            </a:extLst>
          </p:cNvPr>
          <p:cNvSpPr txBox="1"/>
          <p:nvPr/>
        </p:nvSpPr>
        <p:spPr>
          <a:xfrm>
            <a:off x="3244840" y="575423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C7DF9DF-F69E-446A-9BC1-1BD3D58EE9A4}"/>
              </a:ext>
            </a:extLst>
          </p:cNvPr>
          <p:cNvSpPr txBox="1"/>
          <p:nvPr/>
        </p:nvSpPr>
        <p:spPr>
          <a:xfrm>
            <a:off x="3962361" y="5297936"/>
            <a:ext cx="2199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MENETAPKAN 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 RENCANA HASIL KERJA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95D2974-A114-4A7D-9739-97D3CAF1EDB7}"/>
              </a:ext>
            </a:extLst>
          </p:cNvPr>
          <p:cNvSpPr/>
          <p:nvPr/>
        </p:nvSpPr>
        <p:spPr>
          <a:xfrm>
            <a:off x="6522703" y="5166153"/>
            <a:ext cx="610352" cy="610352"/>
          </a:xfrm>
          <a:prstGeom prst="rect">
            <a:avLst/>
          </a:prstGeom>
          <a:solidFill>
            <a:srgbClr val="FFFF0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AF9043D-B83B-4C5F-8439-97234A0FC595}"/>
              </a:ext>
            </a:extLst>
          </p:cNvPr>
          <p:cNvSpPr txBox="1"/>
          <p:nvPr/>
        </p:nvSpPr>
        <p:spPr>
          <a:xfrm>
            <a:off x="6532804" y="5217954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cs typeface="Arial" pitchFamily="34" charset="0"/>
              </a:rPr>
              <a:t>07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8A7651B-8010-4B0F-947F-3BFDE2E5676A}"/>
              </a:ext>
            </a:extLst>
          </p:cNvPr>
          <p:cNvSpPr txBox="1"/>
          <p:nvPr/>
        </p:nvSpPr>
        <p:spPr>
          <a:xfrm>
            <a:off x="7133055" y="4840970"/>
            <a:ext cx="2577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PENETAPAN KLARIFIKASI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EKSPEKTASI HASIL KERJA DAN PERILAKU KERJA</a:t>
            </a:r>
          </a:p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JA DAN JF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14B43B3-0CF2-4CAB-B340-36A51AE38538}"/>
              </a:ext>
            </a:extLst>
          </p:cNvPr>
          <p:cNvSpPr/>
          <p:nvPr/>
        </p:nvSpPr>
        <p:spPr>
          <a:xfrm>
            <a:off x="9187333" y="4437034"/>
            <a:ext cx="610352" cy="610352"/>
          </a:xfrm>
          <a:prstGeom prst="rect">
            <a:avLst/>
          </a:prstGeom>
          <a:solidFill>
            <a:srgbClr val="00B0F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AF9043D-B83B-4C5F-8439-97234A0FC595}"/>
              </a:ext>
            </a:extLst>
          </p:cNvPr>
          <p:cNvSpPr txBox="1"/>
          <p:nvPr/>
        </p:nvSpPr>
        <p:spPr>
          <a:xfrm>
            <a:off x="9192396" y="4502098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cs typeface="Arial" pitchFamily="34" charset="0"/>
              </a:rPr>
              <a:t>08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84312" y="4460237"/>
            <a:ext cx="2199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MENYEPAKATI SUMBER DAYA,</a:t>
            </a:r>
          </a:p>
          <a:p>
            <a:r>
              <a:rPr lang="en-US" b="1" dirty="0" smtClean="0"/>
              <a:t>SKEMA PERTANGGUNG JAWABAN, KONSEKUENSI PENCAPAIAN KINERJA</a:t>
            </a:r>
            <a:endParaRPr lang="en-US" b="1" dirty="0"/>
          </a:p>
        </p:txBody>
      </p:sp>
      <p:sp>
        <p:nvSpPr>
          <p:cNvPr id="45" name="Graphic 46">
            <a:extLst>
              <a:ext uri="{FF2B5EF4-FFF2-40B4-BE49-F238E27FC236}">
                <a16:creationId xmlns="" xmlns:a16="http://schemas.microsoft.com/office/drawing/2014/main" id="{FC5F1B01-E9D9-4C14-B140-996C3434DFB7}"/>
              </a:ext>
            </a:extLst>
          </p:cNvPr>
          <p:cNvSpPr/>
          <p:nvPr/>
        </p:nvSpPr>
        <p:spPr>
          <a:xfrm rot="20395817">
            <a:off x="9162719" y="293132"/>
            <a:ext cx="1629683" cy="1479465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0A6F8A46-5F6B-48AE-8625-31018BB0E955}"/>
              </a:ext>
            </a:extLst>
          </p:cNvPr>
          <p:cNvSpPr/>
          <p:nvPr/>
        </p:nvSpPr>
        <p:spPr>
          <a:xfrm rot="5400000">
            <a:off x="1428750" y="-1428748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9FDF17FB-2099-49CD-B357-A59D8F83C5CE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9A001F-22B0-421E-92ED-171BD016C45B}"/>
              </a:ext>
            </a:extLst>
          </p:cNvPr>
          <p:cNvSpPr txBox="1"/>
          <p:nvPr/>
        </p:nvSpPr>
        <p:spPr>
          <a:xfrm>
            <a:off x="124064" y="314018"/>
            <a:ext cx="1341665" cy="101566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6000" b="1" dirty="0">
                <a:cs typeface="Arial" pitchFamily="34" charset="0"/>
              </a:rPr>
              <a:t>01</a:t>
            </a:r>
            <a:endParaRPr lang="ko-KR" altLang="en-US" sz="60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7AE3EB-A142-451A-B7A7-96BF762A9672}"/>
              </a:ext>
            </a:extLst>
          </p:cNvPr>
          <p:cNvSpPr txBox="1"/>
          <p:nvPr/>
        </p:nvSpPr>
        <p:spPr>
          <a:xfrm>
            <a:off x="2010461" y="198893"/>
            <a:ext cx="9818682" cy="1477328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MELIHAT GAMBARAN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KESELURUHAN ORGANISASI SESUAI </a:t>
            </a:r>
            <a:r>
              <a:rPr lang="en-US" altLang="ko-KR" sz="2400" b="1" i="1" dirty="0">
                <a:solidFill>
                  <a:schemeClr val="bg1"/>
                </a:solidFill>
                <a:cs typeface="Arial" pitchFamily="34" charset="0"/>
              </a:rPr>
              <a:t>RENSTRA INSTANSI / UNIT KERJA DAN PERJANJIAN KINERJA</a:t>
            </a:r>
            <a:endParaRPr lang="ko-KR" altLang="en-US" sz="2400" b="1" i="1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92604C4-E8D4-4428-A1A0-612A2BD37715}"/>
              </a:ext>
            </a:extLst>
          </p:cNvPr>
          <p:cNvGrpSpPr/>
          <p:nvPr/>
        </p:nvGrpSpPr>
        <p:grpSpPr>
          <a:xfrm rot="19670464">
            <a:off x="247064" y="2243461"/>
            <a:ext cx="3026539" cy="3692119"/>
            <a:chOff x="395536" y="1793041"/>
            <a:chExt cx="3170093" cy="3929395"/>
          </a:xfrm>
          <a:solidFill>
            <a:schemeClr val="accent1">
              <a:alpha val="58000"/>
            </a:schemeClr>
          </a:solidFill>
        </p:grpSpPr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2CE3A842-4A3C-4D3D-BC21-FD215DE5588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EA9141AB-E643-439D-9BB6-7D59F48972EA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" name="Left Arrow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284803" y="5928003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/>
          <p:cNvSpPr txBox="1"/>
          <p:nvPr/>
        </p:nvSpPr>
        <p:spPr>
          <a:xfrm>
            <a:off x="2315263" y="2596459"/>
            <a:ext cx="8116012" cy="258532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SASARAN STRATEGIS INSTANSI BESERTA INDIKATOR KINERJA DAN TARGET YANG TERCANTUM DALAM RENCANA STRATEGIS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SASARAN KINERJA BESERTA INDIKATOR KINERJA DAN TARGET PADA PERJANJIAN KINERJA YANG DITURUNKAN KE RENCANA KERJA TAHUNAN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PENYELARASAN SASARAN STRATEGIS INSTANSI KE UNIT DIBAWAHNYA SESUAI DENGAN POHON KINERJA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rocess 61"/>
          <p:cNvSpPr/>
          <p:nvPr/>
        </p:nvSpPr>
        <p:spPr>
          <a:xfrm>
            <a:off x="6823748" y="2038339"/>
            <a:ext cx="1907150" cy="642020"/>
          </a:xfrm>
          <a:prstGeom prst="flowChartProcess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AutoShape 2"/>
          <p:cNvSpPr/>
          <p:nvPr/>
        </p:nvSpPr>
        <p:spPr>
          <a:xfrm>
            <a:off x="417581" y="3976631"/>
            <a:ext cx="2308538" cy="1203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</p:sp>
      <p:sp>
        <p:nvSpPr>
          <p:cNvPr id="64" name="AutoShape 3"/>
          <p:cNvSpPr/>
          <p:nvPr/>
        </p:nvSpPr>
        <p:spPr>
          <a:xfrm>
            <a:off x="2375897" y="3617165"/>
            <a:ext cx="2423012" cy="1203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sp>
      <p:grpSp>
        <p:nvGrpSpPr>
          <p:cNvPr id="65" name="Group 4"/>
          <p:cNvGrpSpPr/>
          <p:nvPr/>
        </p:nvGrpSpPr>
        <p:grpSpPr>
          <a:xfrm rot="10800000">
            <a:off x="2381436" y="4820878"/>
            <a:ext cx="354610" cy="366648"/>
            <a:chOff x="0" y="0"/>
            <a:chExt cx="6350000" cy="6339840"/>
          </a:xfrm>
          <a:gradFill flip="none" rotWithShape="1"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</p:grpSpPr>
        <p:sp>
          <p:nvSpPr>
            <p:cNvPr id="66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67" name="AutoShape 6"/>
          <p:cNvSpPr/>
          <p:nvPr/>
        </p:nvSpPr>
        <p:spPr>
          <a:xfrm>
            <a:off x="4499848" y="3277659"/>
            <a:ext cx="2633167" cy="1203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sp>
      <p:grpSp>
        <p:nvGrpSpPr>
          <p:cNvPr id="68" name="Group 10"/>
          <p:cNvGrpSpPr/>
          <p:nvPr/>
        </p:nvGrpSpPr>
        <p:grpSpPr>
          <a:xfrm rot="10800000">
            <a:off x="4497800" y="4481371"/>
            <a:ext cx="301109" cy="339507"/>
            <a:chOff x="-182978" y="0"/>
            <a:chExt cx="6350000" cy="6339840"/>
          </a:xfrm>
          <a:gradFill flip="none" rotWithShape="1">
            <a:gsLst>
              <a:gs pos="0">
                <a:srgbClr val="B4C7E7"/>
              </a:gs>
              <a:gs pos="100000">
                <a:srgbClr val="8FAADC"/>
              </a:gs>
            </a:gsLst>
            <a:lin ang="5400000" scaled="1"/>
            <a:tileRect/>
          </a:gradFill>
        </p:grpSpPr>
        <p:sp>
          <p:nvSpPr>
            <p:cNvPr id="69" name="Freeform 11"/>
            <p:cNvSpPr/>
            <p:nvPr/>
          </p:nvSpPr>
          <p:spPr>
            <a:xfrm>
              <a:off x="-182978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70" name="AutoShape 14"/>
          <p:cNvSpPr/>
          <p:nvPr/>
        </p:nvSpPr>
        <p:spPr>
          <a:xfrm>
            <a:off x="6786467" y="2768720"/>
            <a:ext cx="2539665" cy="1360595"/>
          </a:xfrm>
          <a:prstGeom prst="rect">
            <a:avLst/>
          </a:prstGeom>
          <a:solidFill>
            <a:schemeClr val="accent1"/>
          </a:solidFill>
        </p:spPr>
      </p:sp>
      <p:grpSp>
        <p:nvGrpSpPr>
          <p:cNvPr id="71" name="Group 15"/>
          <p:cNvGrpSpPr/>
          <p:nvPr/>
        </p:nvGrpSpPr>
        <p:grpSpPr>
          <a:xfrm rot="10800000">
            <a:off x="6782203" y="4128081"/>
            <a:ext cx="354610" cy="353290"/>
            <a:chOff x="0" y="0"/>
            <a:chExt cx="6350000" cy="6339840"/>
          </a:xfrm>
          <a:gradFill flip="none" rotWithShape="1">
            <a:gsLst>
              <a:gs pos="0">
                <a:srgbClr val="4472C4"/>
              </a:gs>
              <a:gs pos="100000">
                <a:srgbClr val="8FAADC"/>
              </a:gs>
            </a:gsLst>
            <a:lin ang="16200000" scaled="1"/>
            <a:tileRect/>
          </a:gradFill>
        </p:grpSpPr>
        <p:sp>
          <p:nvSpPr>
            <p:cNvPr id="72" name="Freeform 1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73" name="TextBox 17"/>
          <p:cNvSpPr txBox="1"/>
          <p:nvPr/>
        </p:nvSpPr>
        <p:spPr>
          <a:xfrm>
            <a:off x="575136" y="3935319"/>
            <a:ext cx="1683208" cy="516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</a:pPr>
            <a:r>
              <a:rPr lang="en-US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PP 10/1952</a:t>
            </a:r>
          </a:p>
        </p:txBody>
      </p:sp>
      <p:sp>
        <p:nvSpPr>
          <p:cNvPr id="74" name="TextBox 17"/>
          <p:cNvSpPr txBox="1"/>
          <p:nvPr/>
        </p:nvSpPr>
        <p:spPr>
          <a:xfrm>
            <a:off x="575136" y="4454334"/>
            <a:ext cx="1683208" cy="461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Daftar </a:t>
            </a:r>
            <a:r>
              <a:rPr lang="en-US" sz="1000" b="1" spc="167" dirty="0" err="1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Pernyataan</a:t>
            </a:r>
            <a:r>
              <a:rPr lang="en-US" sz="1000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b="1" spc="167" dirty="0" err="1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Kecakapan</a:t>
            </a:r>
            <a:r>
              <a:rPr lang="en-US" sz="1000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b="1" spc="167" dirty="0" err="1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Pegawai</a:t>
            </a:r>
            <a:r>
              <a:rPr lang="en-US" sz="1000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Negeri</a:t>
            </a:r>
          </a:p>
        </p:txBody>
      </p:sp>
      <p:sp>
        <p:nvSpPr>
          <p:cNvPr id="75" name="TextBox 17"/>
          <p:cNvSpPr txBox="1"/>
          <p:nvPr/>
        </p:nvSpPr>
        <p:spPr>
          <a:xfrm>
            <a:off x="2703653" y="3531857"/>
            <a:ext cx="1683208" cy="516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</a:pPr>
            <a:r>
              <a:rPr lang="en-US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PP 10/1979</a:t>
            </a:r>
          </a:p>
        </p:txBody>
      </p:sp>
      <p:sp>
        <p:nvSpPr>
          <p:cNvPr id="76" name="TextBox 17"/>
          <p:cNvSpPr txBox="1"/>
          <p:nvPr/>
        </p:nvSpPr>
        <p:spPr>
          <a:xfrm>
            <a:off x="2434769" y="4038040"/>
            <a:ext cx="1997724" cy="307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spc="167" dirty="0" err="1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Penilaian</a:t>
            </a:r>
            <a:r>
              <a:rPr lang="en-US" sz="1000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b="1" spc="167" dirty="0" err="1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Pelaksanaan</a:t>
            </a:r>
            <a:r>
              <a:rPr lang="en-US" sz="1000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b="1" spc="167" dirty="0" err="1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US" sz="1000" b="1" spc="167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PNS</a:t>
            </a:r>
          </a:p>
        </p:txBody>
      </p:sp>
      <p:sp>
        <p:nvSpPr>
          <p:cNvPr id="77" name="TextBox 17"/>
          <p:cNvSpPr txBox="1"/>
          <p:nvPr/>
        </p:nvSpPr>
        <p:spPr>
          <a:xfrm>
            <a:off x="4833488" y="3194992"/>
            <a:ext cx="1683208" cy="516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</a:pPr>
            <a:r>
              <a:rPr lang="en-US" b="1" spc="167" dirty="0">
                <a:latin typeface="Poppins" panose="00000500000000000000" pitchFamily="2" charset="0"/>
                <a:cs typeface="Poppins" panose="00000500000000000000" pitchFamily="2" charset="0"/>
              </a:rPr>
              <a:t>PP 46/2011</a:t>
            </a:r>
          </a:p>
        </p:txBody>
      </p:sp>
      <p:sp>
        <p:nvSpPr>
          <p:cNvPr id="78" name="TextBox 17"/>
          <p:cNvSpPr txBox="1"/>
          <p:nvPr/>
        </p:nvSpPr>
        <p:spPr>
          <a:xfrm>
            <a:off x="4667459" y="3711026"/>
            <a:ext cx="1946387" cy="307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spc="167" dirty="0" err="1">
                <a:latin typeface="Poppins" panose="00000500000000000000" pitchFamily="2" charset="0"/>
                <a:cs typeface="Poppins" panose="00000500000000000000" pitchFamily="2" charset="0"/>
              </a:rPr>
              <a:t>Penilaian</a:t>
            </a:r>
            <a:r>
              <a:rPr lang="en-US" sz="1000" b="1" spc="167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b="1" spc="167" dirty="0" err="1">
                <a:latin typeface="Poppins" panose="00000500000000000000" pitchFamily="2" charset="0"/>
                <a:cs typeface="Poppins" panose="00000500000000000000" pitchFamily="2" charset="0"/>
              </a:rPr>
              <a:t>Prestasi</a:t>
            </a:r>
            <a:r>
              <a:rPr lang="en-US" sz="1000" b="1" spc="167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b="1" spc="167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US" sz="1000" b="1" spc="167" dirty="0">
                <a:latin typeface="Poppins" panose="00000500000000000000" pitchFamily="2" charset="0"/>
                <a:cs typeface="Poppins" panose="00000500000000000000" pitchFamily="2" charset="0"/>
              </a:rPr>
              <a:t> PNS</a:t>
            </a:r>
          </a:p>
        </p:txBody>
      </p:sp>
      <p:sp>
        <p:nvSpPr>
          <p:cNvPr id="79" name="TextBox 17"/>
          <p:cNvSpPr txBox="1"/>
          <p:nvPr/>
        </p:nvSpPr>
        <p:spPr>
          <a:xfrm>
            <a:off x="7059030" y="2763694"/>
            <a:ext cx="1683208" cy="516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</a:pPr>
            <a:r>
              <a:rPr lang="en-US" b="1" spc="16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PP 30/2019</a:t>
            </a:r>
          </a:p>
        </p:txBody>
      </p:sp>
      <p:sp>
        <p:nvSpPr>
          <p:cNvPr id="80" name="TextBox 17"/>
          <p:cNvSpPr txBox="1"/>
          <p:nvPr/>
        </p:nvSpPr>
        <p:spPr>
          <a:xfrm>
            <a:off x="7052788" y="3292856"/>
            <a:ext cx="168320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spc="167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Penilaian</a:t>
            </a:r>
            <a:r>
              <a:rPr lang="en-US" sz="1000" b="1" spc="16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Kinerja PNS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873479" y="2100070"/>
            <a:ext cx="169119" cy="173173"/>
            <a:chOff x="2411760" y="3708613"/>
            <a:chExt cx="206152" cy="206152"/>
          </a:xfrm>
        </p:grpSpPr>
        <p:sp>
          <p:nvSpPr>
            <p:cNvPr id="82" name="Oval 81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3" name="Chevron 46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987572" y="2263332"/>
            <a:ext cx="1852701" cy="229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 No 5/2014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ASN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735593" y="2484874"/>
            <a:ext cx="169119" cy="173173"/>
            <a:chOff x="2411760" y="3708613"/>
            <a:chExt cx="206152" cy="206152"/>
          </a:xfrm>
        </p:grpSpPr>
        <p:sp>
          <p:nvSpPr>
            <p:cNvPr id="86" name="Oval 85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7" name="Chevron 46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891332" y="2363782"/>
            <a:ext cx="1683209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dirty="0">
                <a:highlight>
                  <a:srgbClr val="DEECF8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 No 43/1999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Perubahan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Atas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Undang-Undang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1974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Pokok-Pokok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Kepegawaian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91363" y="2493359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2640774" y="2935281"/>
            <a:ext cx="169119" cy="173173"/>
            <a:chOff x="2411760" y="3708613"/>
            <a:chExt cx="206152" cy="206152"/>
          </a:xfrm>
        </p:grpSpPr>
        <p:sp>
          <p:nvSpPr>
            <p:cNvPr id="91" name="Oval 90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2" name="Chevron 46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18593" y="3009403"/>
            <a:ext cx="190843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dirty="0">
                <a:highlight>
                  <a:srgbClr val="00FD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 No 8/1974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Pokok-Pokok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Kepegawaian</a:t>
            </a: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95612" y="4789813"/>
            <a:ext cx="23854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PERMENPANRB 8/2021 SISTEM MANAJEMEN KINERJA PNS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4791717" y="4709023"/>
            <a:ext cx="2062804" cy="1025157"/>
            <a:chOff x="1043607" y="3573017"/>
            <a:chExt cx="2246837" cy="2015528"/>
          </a:xfrm>
          <a:solidFill>
            <a:schemeClr val="bg2"/>
          </a:solidFill>
        </p:grpSpPr>
        <p:sp>
          <p:nvSpPr>
            <p:cNvPr id="96" name="Rectangle 3"/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714247" y="4940931"/>
            <a:ext cx="220758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PERKA BKN NO 1/2013 </a:t>
            </a:r>
          </a:p>
          <a:p>
            <a:pPr algn="ctr"/>
            <a:r>
              <a:rPr lang="en-ID" sz="1000" b="1" dirty="0"/>
              <a:t>KETENTUAN PELAKSANAAN PP 46 TAHUN 2011 TENTANG PENILAIAN PRESTASI KERJA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133017" y="3588007"/>
            <a:ext cx="1665879" cy="32705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SASARAN KINERJA PEGAWAI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807991" y="4079556"/>
            <a:ext cx="1665879" cy="26867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SASARAN KERJA PEGAWAI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058691" y="4461989"/>
            <a:ext cx="936499" cy="268677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DP3</a:t>
            </a:r>
          </a:p>
        </p:txBody>
      </p:sp>
      <p:sp>
        <p:nvSpPr>
          <p:cNvPr id="102" name="Process 101"/>
          <p:cNvSpPr/>
          <p:nvPr/>
        </p:nvSpPr>
        <p:spPr>
          <a:xfrm>
            <a:off x="2584019" y="2866783"/>
            <a:ext cx="1710285" cy="683541"/>
          </a:xfrm>
          <a:prstGeom prst="flowChartProcess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3" name="Process 102"/>
          <p:cNvSpPr/>
          <p:nvPr/>
        </p:nvSpPr>
        <p:spPr>
          <a:xfrm>
            <a:off x="4697532" y="2309792"/>
            <a:ext cx="1907150" cy="898510"/>
          </a:xfrm>
          <a:prstGeom prst="flowChartProcess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04" name="Group 103"/>
          <p:cNvGrpSpPr/>
          <p:nvPr/>
        </p:nvGrpSpPr>
        <p:grpSpPr>
          <a:xfrm>
            <a:off x="7140918" y="4534525"/>
            <a:ext cx="1915904" cy="1025157"/>
            <a:chOff x="1043607" y="3573017"/>
            <a:chExt cx="2246837" cy="2015528"/>
          </a:xfrm>
          <a:solidFill>
            <a:schemeClr val="accent6">
              <a:lumMod val="75000"/>
            </a:schemeClr>
          </a:solidFill>
        </p:grpSpPr>
        <p:sp>
          <p:nvSpPr>
            <p:cNvPr id="105" name="Rectangle 3"/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6906142" y="4828059"/>
            <a:ext cx="2385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PERMENPANRB 8/2021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SISTEM MANAJEMEN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KINERJA PNS</a:t>
            </a:r>
          </a:p>
        </p:txBody>
      </p:sp>
      <p:sp>
        <p:nvSpPr>
          <p:cNvPr id="108" name="Google Shape;688;p56"/>
          <p:cNvSpPr/>
          <p:nvPr/>
        </p:nvSpPr>
        <p:spPr>
          <a:xfrm>
            <a:off x="7140917" y="5549438"/>
            <a:ext cx="1915904" cy="274462"/>
          </a:xfrm>
          <a:prstGeom prst="rect">
            <a:avLst/>
          </a:prstGeom>
          <a:solidFill>
            <a:srgbClr val="FFCC08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00" dirty="0"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rPr>
              <a:t>S</a:t>
            </a:r>
            <a:r>
              <a:rPr lang="en-US" sz="1000" dirty="0" err="1"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rPr>
              <a:t>emester</a:t>
            </a:r>
            <a:r>
              <a:rPr lang="en-US" sz="1000" dirty="0"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rPr>
              <a:t> II 2021</a:t>
            </a:r>
          </a:p>
        </p:txBody>
      </p:sp>
      <p:grpSp>
        <p:nvGrpSpPr>
          <p:cNvPr id="109" name="Group 12"/>
          <p:cNvGrpSpPr/>
          <p:nvPr/>
        </p:nvGrpSpPr>
        <p:grpSpPr>
          <a:xfrm rot="13500000">
            <a:off x="10469202" y="2580410"/>
            <a:ext cx="1213210" cy="1192994"/>
            <a:chOff x="0" y="0"/>
            <a:chExt cx="6350000" cy="6339840"/>
          </a:xfrm>
          <a:solidFill>
            <a:srgbClr val="1D3A6E"/>
          </a:solidFill>
          <a:effectLst/>
        </p:grpSpPr>
        <p:sp>
          <p:nvSpPr>
            <p:cNvPr id="110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1" name="AutoShape 14"/>
          <p:cNvSpPr/>
          <p:nvPr/>
        </p:nvSpPr>
        <p:spPr>
          <a:xfrm>
            <a:off x="8961304" y="2556427"/>
            <a:ext cx="2277714" cy="1203714"/>
          </a:xfrm>
          <a:prstGeom prst="rect">
            <a:avLst/>
          </a:prstGeom>
          <a:solidFill>
            <a:srgbClr val="1D3A6E"/>
          </a:solidFill>
        </p:spPr>
      </p:sp>
      <p:grpSp>
        <p:nvGrpSpPr>
          <p:cNvPr id="112" name="Group 15"/>
          <p:cNvGrpSpPr/>
          <p:nvPr/>
        </p:nvGrpSpPr>
        <p:grpSpPr>
          <a:xfrm rot="10800000">
            <a:off x="8971522" y="3760142"/>
            <a:ext cx="354610" cy="359465"/>
            <a:chOff x="0" y="0"/>
            <a:chExt cx="6350000" cy="6339840"/>
          </a:xfrm>
          <a:gradFill>
            <a:gsLst>
              <a:gs pos="0">
                <a:srgbClr val="1D3A6E"/>
              </a:gs>
              <a:gs pos="100000">
                <a:srgbClr val="4472C4"/>
              </a:gs>
            </a:gsLst>
            <a:lin ang="16200000" scaled="1"/>
          </a:gradFill>
        </p:grpSpPr>
        <p:sp>
          <p:nvSpPr>
            <p:cNvPr id="113" name="Freeform 1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4" name="TextBox 17"/>
          <p:cNvSpPr txBox="1"/>
          <p:nvPr/>
        </p:nvSpPr>
        <p:spPr>
          <a:xfrm>
            <a:off x="9232781" y="2700507"/>
            <a:ext cx="1683208" cy="553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16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PP 30/2019</a:t>
            </a:r>
          </a:p>
          <a:p>
            <a:pPr algn="ctr"/>
            <a:r>
              <a:rPr lang="en-US" b="1" spc="16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PP 49/2018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9267221" y="3373584"/>
            <a:ext cx="1665879" cy="26867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SASARAN KINERJA PEGAWAI</a:t>
            </a:r>
          </a:p>
        </p:txBody>
      </p:sp>
      <p:sp>
        <p:nvSpPr>
          <p:cNvPr id="116" name="Process 115"/>
          <p:cNvSpPr/>
          <p:nvPr/>
        </p:nvSpPr>
        <p:spPr>
          <a:xfrm>
            <a:off x="9096817" y="1819126"/>
            <a:ext cx="1907150" cy="642020"/>
          </a:xfrm>
          <a:prstGeom prst="flowChartProcess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17" name="Group 116"/>
          <p:cNvGrpSpPr/>
          <p:nvPr/>
        </p:nvGrpSpPr>
        <p:grpSpPr>
          <a:xfrm>
            <a:off x="9146548" y="1880857"/>
            <a:ext cx="169119" cy="173173"/>
            <a:chOff x="2411760" y="3708613"/>
            <a:chExt cx="206152" cy="206152"/>
          </a:xfrm>
        </p:grpSpPr>
        <p:sp>
          <p:nvSpPr>
            <p:cNvPr id="118" name="Oval 117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Chevron 46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9260641" y="2044118"/>
            <a:ext cx="1852701" cy="229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 No 5/2014 </a:t>
            </a:r>
            <a:r>
              <a:rPr lang="en-US" altLang="ko-K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ko-K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ASN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339114" y="4293495"/>
            <a:ext cx="2113967" cy="1025157"/>
            <a:chOff x="1043607" y="3573017"/>
            <a:chExt cx="2246837" cy="2015528"/>
          </a:xfrm>
          <a:solidFill>
            <a:srgbClr val="EE4934"/>
          </a:solidFill>
        </p:grpSpPr>
        <p:sp>
          <p:nvSpPr>
            <p:cNvPr id="122" name="Rectangle 3"/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rgbClr val="1D3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9203329" y="4614245"/>
            <a:ext cx="2385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PERMENPANRB 6/2022 </a:t>
            </a:r>
          </a:p>
          <a:p>
            <a:pPr algn="ctr"/>
            <a:r>
              <a:rPr lang="en-US" sz="1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PENGELOLAAN KINERJA </a:t>
            </a:r>
          </a:p>
          <a:p>
            <a:pPr algn="ctr"/>
            <a:r>
              <a:rPr lang="en-US" sz="1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PEGAWAI ASN</a:t>
            </a:r>
          </a:p>
        </p:txBody>
      </p:sp>
      <p:sp>
        <p:nvSpPr>
          <p:cNvPr id="125" name="Google Shape;688;p56"/>
          <p:cNvSpPr/>
          <p:nvPr/>
        </p:nvSpPr>
        <p:spPr>
          <a:xfrm>
            <a:off x="9338863" y="5316381"/>
            <a:ext cx="2109420" cy="233057"/>
          </a:xfrm>
          <a:prstGeom prst="rect">
            <a:avLst/>
          </a:prstGeom>
          <a:solidFill>
            <a:srgbClr val="FFCC08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Poppins" panose="00000500000000000000" pitchFamily="2" charset="0"/>
                <a:ea typeface="Saira"/>
                <a:cs typeface="Poppins" panose="00000500000000000000" pitchFamily="2" charset="0"/>
                <a:sym typeface="Saira"/>
              </a:rPr>
              <a:t>2022</a:t>
            </a:r>
          </a:p>
        </p:txBody>
      </p:sp>
      <p:sp>
        <p:nvSpPr>
          <p:cNvPr id="126" name="Title 1"/>
          <p:cNvSpPr>
            <a:spLocks noGrp="1"/>
          </p:cNvSpPr>
          <p:nvPr/>
        </p:nvSpPr>
        <p:spPr>
          <a:xfrm>
            <a:off x="5752265" y="561727"/>
            <a:ext cx="5339206" cy="89851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B42B2D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r"/>
            <a:r>
              <a:rPr lang="en-US" sz="3000" dirty="0">
                <a:solidFill>
                  <a:srgbClr val="1D3A6E"/>
                </a:solidFill>
              </a:rPr>
              <a:t>REFORMASI PENGELOLAAN KINERJA PEGAWAI</a:t>
            </a:r>
          </a:p>
        </p:txBody>
      </p:sp>
    </p:spTree>
    <p:extLst>
      <p:ext uri="{BB962C8B-B14F-4D97-AF65-F5344CB8AC3E}">
        <p14:creationId xmlns:p14="http://schemas.microsoft.com/office/powerpoint/2010/main" val="24435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156" y="-177421"/>
            <a:ext cx="1553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9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A7651B-8010-4B0F-947F-3BFDE2E5676A}"/>
              </a:ext>
            </a:extLst>
          </p:cNvPr>
          <p:cNvSpPr txBox="1"/>
          <p:nvPr/>
        </p:nvSpPr>
        <p:spPr>
          <a:xfrm>
            <a:off x="2130207" y="0"/>
            <a:ext cx="10061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2"/>
                </a:solidFill>
                <a:cs typeface="Arial" pitchFamily="34" charset="0"/>
              </a:rPr>
              <a:t>PENETAPAN KLARIFIKASI</a:t>
            </a:r>
          </a:p>
          <a:p>
            <a:pPr algn="ctr"/>
            <a:r>
              <a:rPr lang="en-US" altLang="ko-KR" sz="2000" b="1" dirty="0" smtClean="0">
                <a:solidFill>
                  <a:schemeClr val="tx2"/>
                </a:solidFill>
                <a:cs typeface="Arial" pitchFamily="34" charset="0"/>
              </a:rPr>
              <a:t>EKSPEKTASI HASIL KERJA DAN PERILAKU KERJA</a:t>
            </a:r>
          </a:p>
          <a:p>
            <a:pPr algn="ctr"/>
            <a:r>
              <a:rPr lang="en-US" altLang="ko-KR" sz="2000" b="1" dirty="0" smtClean="0">
                <a:solidFill>
                  <a:schemeClr val="tx2"/>
                </a:solidFill>
                <a:cs typeface="Arial" pitchFamily="34" charset="0"/>
              </a:rPr>
              <a:t> JPT / PIMPINAN UNIT MANDIRI DITUANGKAN DALAM FORMAT SKP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637" t="24394" r="13148" b="9748"/>
          <a:stretch/>
        </p:blipFill>
        <p:spPr>
          <a:xfrm>
            <a:off x="1763787" y="1015663"/>
            <a:ext cx="10351383" cy="5548910"/>
          </a:xfrm>
          <a:prstGeom prst="rect">
            <a:avLst/>
          </a:prstGeom>
        </p:spPr>
      </p:pic>
      <p:sp>
        <p:nvSpPr>
          <p:cNvPr id="7" name="Left Arrow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337075" y="6299667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Box 3"/>
          <p:cNvSpPr txBox="1"/>
          <p:nvPr/>
        </p:nvSpPr>
        <p:spPr>
          <a:xfrm>
            <a:off x="542620" y="1898462"/>
            <a:ext cx="4443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K</a:t>
            </a:r>
          </a:p>
          <a:p>
            <a:pPr algn="ctr"/>
            <a:r>
              <a:rPr lang="en-US" sz="2800" b="1" dirty="0" smtClean="0"/>
              <a:t>U</a:t>
            </a:r>
          </a:p>
          <a:p>
            <a:pPr algn="ctr"/>
            <a:r>
              <a:rPr lang="en-US" sz="2800" b="1" dirty="0" smtClean="0"/>
              <a:t>A</a:t>
            </a:r>
          </a:p>
          <a:p>
            <a:pPr algn="ctr"/>
            <a:r>
              <a:rPr lang="en-US" sz="2800" b="1" dirty="0" smtClean="0"/>
              <a:t>L</a:t>
            </a:r>
          </a:p>
          <a:p>
            <a:pPr algn="ctr"/>
            <a:r>
              <a:rPr lang="en-US" sz="2800" b="1" dirty="0" smtClean="0"/>
              <a:t>I</a:t>
            </a:r>
          </a:p>
          <a:p>
            <a:pPr algn="ctr"/>
            <a:r>
              <a:rPr lang="en-US" sz="2800" b="1" dirty="0" smtClean="0"/>
              <a:t>T</a:t>
            </a:r>
          </a:p>
          <a:p>
            <a:pPr algn="ctr"/>
            <a:r>
              <a:rPr lang="en-US" sz="2800" b="1" dirty="0" smtClean="0"/>
              <a:t>A</a:t>
            </a:r>
          </a:p>
          <a:p>
            <a:pPr algn="ctr"/>
            <a:r>
              <a:rPr lang="en-US" sz="2800" b="1" dirty="0" smtClean="0"/>
              <a:t>T</a:t>
            </a:r>
          </a:p>
          <a:p>
            <a:pPr algn="ctr"/>
            <a:r>
              <a:rPr lang="en-US" sz="2800" b="1" dirty="0" smtClean="0"/>
              <a:t>I</a:t>
            </a:r>
          </a:p>
          <a:p>
            <a:pPr algn="ctr"/>
            <a:r>
              <a:rPr lang="en-US" sz="28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782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52" t="21969" r="13253" b="9375"/>
          <a:stretch/>
        </p:blipFill>
        <p:spPr>
          <a:xfrm>
            <a:off x="1624083" y="440798"/>
            <a:ext cx="10398111" cy="5936777"/>
          </a:xfrm>
          <a:prstGeom prst="rect">
            <a:avLst/>
          </a:prstGeom>
        </p:spPr>
      </p:pic>
      <p:sp>
        <p:nvSpPr>
          <p:cNvPr id="3" name="Left Arrow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477854" y="632818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Box 3"/>
          <p:cNvSpPr txBox="1"/>
          <p:nvPr/>
        </p:nvSpPr>
        <p:spPr>
          <a:xfrm>
            <a:off x="1624083" y="7146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PERILAKU KERJA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26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477854" y="632818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9722" t="26146" r="10301" b="12504"/>
          <a:stretch/>
        </p:blipFill>
        <p:spPr bwMode="auto">
          <a:xfrm>
            <a:off x="389965" y="134472"/>
            <a:ext cx="11632229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94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477854" y="632818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9606" t="15441" r="10417" b="7151"/>
          <a:stretch/>
        </p:blipFill>
        <p:spPr bwMode="auto">
          <a:xfrm>
            <a:off x="672353" y="443753"/>
            <a:ext cx="10972799" cy="6010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1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477854" y="632818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9143" t="19764" r="10186" b="28356"/>
          <a:stretch/>
        </p:blipFill>
        <p:spPr bwMode="auto">
          <a:xfrm>
            <a:off x="457201" y="793375"/>
            <a:ext cx="11362764" cy="5392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37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14" t="15252" r="13147" b="17211"/>
          <a:stretch/>
        </p:blipFill>
        <p:spPr>
          <a:xfrm>
            <a:off x="1351129" y="723331"/>
            <a:ext cx="10548514" cy="5431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83563" y="1238633"/>
            <a:ext cx="44435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K</a:t>
            </a:r>
          </a:p>
          <a:p>
            <a:pPr algn="ctr"/>
            <a:r>
              <a:rPr lang="en-US" sz="2800" b="1" dirty="0" smtClean="0"/>
              <a:t>U</a:t>
            </a:r>
          </a:p>
          <a:p>
            <a:pPr algn="ctr"/>
            <a:r>
              <a:rPr lang="en-US" sz="2800" b="1" dirty="0" smtClean="0"/>
              <a:t>A</a:t>
            </a:r>
          </a:p>
          <a:p>
            <a:pPr algn="ctr"/>
            <a:r>
              <a:rPr lang="en-US" sz="2800" b="1" dirty="0" smtClean="0"/>
              <a:t>N</a:t>
            </a:r>
          </a:p>
          <a:p>
            <a:pPr algn="ctr"/>
            <a:r>
              <a:rPr lang="en-US" sz="2800" b="1" dirty="0"/>
              <a:t>T</a:t>
            </a:r>
            <a:endParaRPr lang="en-US" sz="2800" b="1" dirty="0" smtClean="0"/>
          </a:p>
          <a:p>
            <a:pPr algn="ctr"/>
            <a:r>
              <a:rPr lang="en-US" sz="2800" b="1" dirty="0"/>
              <a:t>I</a:t>
            </a:r>
            <a:endParaRPr lang="en-US" sz="2800" b="1" dirty="0" smtClean="0"/>
          </a:p>
          <a:p>
            <a:pPr algn="ctr"/>
            <a:r>
              <a:rPr lang="en-US" sz="2800" b="1" dirty="0"/>
              <a:t>T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</a:t>
            </a:r>
          </a:p>
          <a:p>
            <a:pPr algn="ctr"/>
            <a:r>
              <a:rPr lang="en-US" sz="2800" b="1" dirty="0" smtClean="0"/>
              <a:t>T</a:t>
            </a:r>
          </a:p>
          <a:p>
            <a:pPr algn="ctr"/>
            <a:r>
              <a:rPr lang="en-US" sz="2800" b="1" dirty="0" smtClean="0"/>
              <a:t>I</a:t>
            </a:r>
          </a:p>
          <a:p>
            <a:pPr algn="ctr"/>
            <a:r>
              <a:rPr lang="en-US" sz="28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255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69" y="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PERILAKU</a:t>
            </a:r>
          </a:p>
          <a:p>
            <a:r>
              <a:rPr lang="en-US" b="1" dirty="0" smtClean="0"/>
              <a:t>KERJA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12" y="184666"/>
            <a:ext cx="9997980" cy="65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4"/>
          <p:cNvSpPr txBox="1"/>
          <p:nvPr/>
        </p:nvSpPr>
        <p:spPr>
          <a:xfrm>
            <a:off x="1808498" y="802252"/>
            <a:ext cx="2205990" cy="46762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spcBef>
                <a:spcPts val="605"/>
              </a:spcBef>
            </a:pPr>
            <a:r>
              <a:rPr sz="1600" b="1" spc="-80" dirty="0">
                <a:solidFill>
                  <a:srgbClr val="1E1E1E"/>
                </a:solidFill>
                <a:cs typeface="Arial"/>
              </a:rPr>
              <a:t>Kuantitatif</a:t>
            </a:r>
            <a:endParaRPr sz="1600" dirty="0">
              <a:solidFill>
                <a:prstClr val="black"/>
              </a:solidFill>
              <a:cs typeface="Arial"/>
            </a:endParaRPr>
          </a:p>
          <a:p>
            <a:pPr marL="34290" marR="5080">
              <a:lnSpc>
                <a:spcPct val="118600"/>
              </a:lnSpc>
              <a:spcBef>
                <a:spcPts val="190"/>
              </a:spcBef>
            </a:pPr>
            <a:r>
              <a:rPr sz="1600" spc="-100" dirty="0">
                <a:solidFill>
                  <a:srgbClr val="1E1E1E"/>
                </a:solidFill>
                <a:latin typeface="Microsoft Sans Serif"/>
                <a:cs typeface="Microsoft Sans Serif"/>
              </a:rPr>
              <a:t>Ekspektasi</a:t>
            </a:r>
            <a:r>
              <a:rPr sz="1600" spc="-95" dirty="0">
                <a:solidFill>
                  <a:srgbClr val="1E1E1E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1E1E1E"/>
                </a:solidFill>
                <a:latin typeface="Microsoft Sans Serif"/>
                <a:cs typeface="Microsoft Sans Serif"/>
              </a:rPr>
              <a:t>pimpinan </a:t>
            </a:r>
            <a:r>
              <a:rPr sz="1600" spc="-40" dirty="0">
                <a:solidFill>
                  <a:srgbClr val="1E1E1E"/>
                </a:solidFill>
                <a:latin typeface="Microsoft Sans Serif"/>
                <a:cs typeface="Microsoft Sans Serif"/>
              </a:rPr>
              <a:t>dalam </a:t>
            </a:r>
            <a:r>
              <a:rPr sz="1600" spc="-35" dirty="0">
                <a:solidFill>
                  <a:srgbClr val="1E1E1E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E1E1E"/>
                </a:solidFill>
                <a:latin typeface="Microsoft Sans Serif"/>
                <a:cs typeface="Microsoft Sans Serif"/>
              </a:rPr>
              <a:t>Indikator</a:t>
            </a:r>
            <a:r>
              <a:rPr sz="1600" spc="20" dirty="0">
                <a:solidFill>
                  <a:srgbClr val="1E1E1E"/>
                </a:solidFill>
                <a:latin typeface="Microsoft Sans Serif"/>
                <a:cs typeface="Microsoft Sans Serif"/>
              </a:rPr>
              <a:t> </a:t>
            </a:r>
            <a:r>
              <a:rPr sz="1600" spc="-100" dirty="0">
                <a:solidFill>
                  <a:srgbClr val="1E1E1E"/>
                </a:solidFill>
                <a:latin typeface="Microsoft Sans Serif"/>
                <a:cs typeface="Microsoft Sans Serif"/>
              </a:rPr>
              <a:t>menekankan</a:t>
            </a:r>
            <a:r>
              <a:rPr sz="1600" spc="25" dirty="0">
                <a:solidFill>
                  <a:srgbClr val="1E1E1E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85" dirty="0">
                <a:solidFill>
                  <a:srgbClr val="1E1E1E"/>
                </a:solidFill>
                <a:cs typeface="Arial"/>
              </a:rPr>
              <a:t>satuan </a:t>
            </a:r>
            <a:r>
              <a:rPr sz="1600" b="1" spc="-375" dirty="0">
                <a:solidFill>
                  <a:srgbClr val="1E1E1E"/>
                </a:solidFill>
                <a:cs typeface="Arial"/>
              </a:rPr>
              <a:t> </a:t>
            </a:r>
            <a:r>
              <a:rPr sz="1600" b="1" spc="-95" dirty="0">
                <a:solidFill>
                  <a:srgbClr val="1E1E1E"/>
                </a:solidFill>
                <a:cs typeface="Arial"/>
              </a:rPr>
              <a:t>pengukuran</a:t>
            </a:r>
            <a:r>
              <a:rPr sz="1600" b="1" dirty="0">
                <a:solidFill>
                  <a:srgbClr val="1E1E1E"/>
                </a:solidFill>
                <a:cs typeface="Arial"/>
              </a:rPr>
              <a:t> </a:t>
            </a:r>
            <a:r>
              <a:rPr sz="1600" b="1" spc="-90" dirty="0">
                <a:solidFill>
                  <a:srgbClr val="1E1E1E"/>
                </a:solidFill>
                <a:cs typeface="Arial"/>
              </a:rPr>
              <a:t>tertentu</a:t>
            </a:r>
            <a:endParaRPr sz="1600" dirty="0">
              <a:solidFill>
                <a:prstClr val="black"/>
              </a:solidFill>
              <a:cs typeface="Arial"/>
            </a:endParaRPr>
          </a:p>
          <a:p>
            <a:endParaRPr sz="1600" dirty="0">
              <a:solidFill>
                <a:prstClr val="black"/>
              </a:solidFill>
              <a:cs typeface="Arial"/>
            </a:endParaRPr>
          </a:p>
          <a:p>
            <a:pPr>
              <a:spcBef>
                <a:spcPts val="45"/>
              </a:spcBef>
            </a:pPr>
            <a:endParaRPr lang="en-US" sz="1600" dirty="0" smtClean="0">
              <a:solidFill>
                <a:prstClr val="black"/>
              </a:solidFill>
              <a:cs typeface="Arial"/>
            </a:endParaRPr>
          </a:p>
          <a:p>
            <a:pPr>
              <a:spcBef>
                <a:spcPts val="45"/>
              </a:spcBef>
            </a:pPr>
            <a:endParaRPr lang="en-US" sz="1600" dirty="0">
              <a:solidFill>
                <a:prstClr val="black"/>
              </a:solidFill>
              <a:cs typeface="Arial"/>
            </a:endParaRPr>
          </a:p>
          <a:p>
            <a:pPr>
              <a:spcBef>
                <a:spcPts val="45"/>
              </a:spcBef>
            </a:pPr>
            <a:endParaRPr lang="en-US" sz="1600" dirty="0" smtClean="0">
              <a:solidFill>
                <a:prstClr val="black"/>
              </a:solidFill>
              <a:cs typeface="Arial"/>
            </a:endParaRPr>
          </a:p>
          <a:p>
            <a:pPr>
              <a:spcBef>
                <a:spcPts val="45"/>
              </a:spcBef>
            </a:pPr>
            <a:endParaRPr lang="en-US" sz="1600" dirty="0" smtClean="0">
              <a:solidFill>
                <a:prstClr val="black"/>
              </a:solidFill>
              <a:cs typeface="Arial"/>
            </a:endParaRPr>
          </a:p>
          <a:p>
            <a:pPr>
              <a:spcBef>
                <a:spcPts val="45"/>
              </a:spcBef>
            </a:pPr>
            <a:endParaRPr lang="en-US" sz="1600" dirty="0" smtClean="0">
              <a:solidFill>
                <a:prstClr val="black"/>
              </a:solidFill>
              <a:cs typeface="Arial"/>
            </a:endParaRPr>
          </a:p>
          <a:p>
            <a:pPr>
              <a:spcBef>
                <a:spcPts val="45"/>
              </a:spcBef>
            </a:pPr>
            <a:endParaRPr sz="1600" dirty="0">
              <a:solidFill>
                <a:prstClr val="black"/>
              </a:solidFill>
              <a:cs typeface="Arial"/>
            </a:endParaRPr>
          </a:p>
          <a:p>
            <a:pPr marL="12700"/>
            <a:r>
              <a:rPr sz="1600" b="1" spc="-70" dirty="0">
                <a:solidFill>
                  <a:srgbClr val="1E1E1E"/>
                </a:solidFill>
                <a:cs typeface="Arial"/>
              </a:rPr>
              <a:t>Kualitatif</a:t>
            </a:r>
            <a:endParaRPr sz="1600" dirty="0">
              <a:solidFill>
                <a:prstClr val="black"/>
              </a:solidFill>
              <a:cs typeface="Arial"/>
            </a:endParaRPr>
          </a:p>
          <a:p>
            <a:pPr marL="12700" marR="147320" algn="just">
              <a:lnSpc>
                <a:spcPct val="118600"/>
              </a:lnSpc>
              <a:spcBef>
                <a:spcPts val="70"/>
              </a:spcBef>
            </a:pPr>
            <a:r>
              <a:rPr sz="1600" spc="-100" dirty="0">
                <a:solidFill>
                  <a:srgbClr val="1E1E1E"/>
                </a:solidFill>
                <a:latin typeface="Microsoft Sans Serif"/>
                <a:cs typeface="Microsoft Sans Serif"/>
              </a:rPr>
              <a:t>Ekspektasi </a:t>
            </a:r>
            <a:r>
              <a:rPr sz="1600" spc="-65" dirty="0">
                <a:solidFill>
                  <a:srgbClr val="1E1E1E"/>
                </a:solidFill>
                <a:latin typeface="Microsoft Sans Serif"/>
                <a:cs typeface="Microsoft Sans Serif"/>
              </a:rPr>
              <a:t>pimpinan </a:t>
            </a:r>
            <a:r>
              <a:rPr sz="1600" spc="-40" dirty="0">
                <a:solidFill>
                  <a:srgbClr val="1E1E1E"/>
                </a:solidFill>
                <a:latin typeface="Microsoft Sans Serif"/>
                <a:cs typeface="Microsoft Sans Serif"/>
              </a:rPr>
              <a:t>dalam </a:t>
            </a:r>
            <a:r>
              <a:rPr sz="1600" spc="-35" dirty="0">
                <a:solidFill>
                  <a:srgbClr val="1E1E1E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E1E1E"/>
                </a:solidFill>
                <a:latin typeface="Microsoft Sans Serif"/>
                <a:cs typeface="Microsoft Sans Serif"/>
              </a:rPr>
              <a:t>indikator </a:t>
            </a:r>
            <a:r>
              <a:rPr sz="1600" spc="-25" dirty="0">
                <a:solidFill>
                  <a:srgbClr val="1E1E1E"/>
                </a:solidFill>
                <a:latin typeface="Microsoft Sans Serif"/>
                <a:cs typeface="Microsoft Sans Serif"/>
              </a:rPr>
              <a:t>bersifat deskriptif </a:t>
            </a:r>
            <a:r>
              <a:rPr sz="1600" spc="-20" dirty="0">
                <a:solidFill>
                  <a:srgbClr val="1E1E1E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1E1E1E"/>
                </a:solidFill>
                <a:latin typeface="Microsoft Sans Serif"/>
                <a:cs typeface="Microsoft Sans Serif"/>
              </a:rPr>
              <a:t>dan</a:t>
            </a:r>
            <a:r>
              <a:rPr sz="1600" dirty="0">
                <a:solidFill>
                  <a:srgbClr val="1E1E1E"/>
                </a:solidFill>
                <a:latin typeface="Microsoft Sans Serif"/>
                <a:cs typeface="Microsoft Sans Serif"/>
              </a:rPr>
              <a:t> </a:t>
            </a:r>
            <a:r>
              <a:rPr sz="1600" spc="-75" dirty="0">
                <a:solidFill>
                  <a:srgbClr val="1E1E1E"/>
                </a:solidFill>
                <a:latin typeface="Microsoft Sans Serif"/>
                <a:cs typeface="Microsoft Sans Serif"/>
              </a:rPr>
              <a:t>menggabungkan</a:t>
            </a:r>
            <a:r>
              <a:rPr sz="1600" spc="5" dirty="0">
                <a:solidFill>
                  <a:srgbClr val="1E1E1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1E1E"/>
                </a:solidFill>
                <a:latin typeface="Microsoft Sans Serif"/>
                <a:cs typeface="Microsoft Sans Serif"/>
              </a:rPr>
              <a:t>target</a:t>
            </a:r>
            <a:endParaRPr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aphicFrame>
        <p:nvGraphicFramePr>
          <p:cNvPr id="15" name="objec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81487"/>
              </p:ext>
            </p:extLst>
          </p:nvPr>
        </p:nvGraphicFramePr>
        <p:xfrm>
          <a:off x="4375296" y="3864242"/>
          <a:ext cx="7225030" cy="2455876"/>
        </p:xfrm>
        <a:graphic>
          <a:graphicData uri="http://schemas.openxmlformats.org/drawingml/2006/table">
            <a:tbl>
              <a:tblPr firstRow="1" bandRow="1"/>
              <a:tblGrid>
                <a:gridCol w="321310"/>
                <a:gridCol w="6903720"/>
              </a:tblGrid>
              <a:tr h="4660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609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HASIL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KERJA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911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609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Rencana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Kinerja: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Usulan Persetujuan Teknis Kenaikan Pangkat</a:t>
                      </a:r>
                      <a:r>
                        <a:rPr sz="1400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Pegawai Disusun Secara Akurat Dan Diselesaikan Tepat Waktu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2906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609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Ukuran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keberhasilan/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Indikator Kinerja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dan Target: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Tidak ada usulan persetujuan teknis yang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BTL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karena kesalahan data/pengetikan/verifikasi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0960" marR="347345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Usulan kenaikan pangkat disampaikan kepada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BKN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Oktober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2014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disampaikan tidak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melebihi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Juli </a:t>
                      </a:r>
                      <a:r>
                        <a:rPr sz="14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20214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18670"/>
              </p:ext>
            </p:extLst>
          </p:nvPr>
        </p:nvGraphicFramePr>
        <p:xfrm>
          <a:off x="4355107" y="416264"/>
          <a:ext cx="7181215" cy="3137812"/>
        </p:xfrm>
        <a:graphic>
          <a:graphicData uri="http://schemas.openxmlformats.org/drawingml/2006/table">
            <a:tbl>
              <a:tblPr firstRow="1" bandRow="1"/>
              <a:tblGrid>
                <a:gridCol w="569595"/>
                <a:gridCol w="1645285"/>
                <a:gridCol w="135255"/>
                <a:gridCol w="611505"/>
                <a:gridCol w="203200"/>
                <a:gridCol w="1329055"/>
                <a:gridCol w="949325"/>
                <a:gridCol w="1737995"/>
              </a:tblGrid>
              <a:tr h="71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RENCANA</a:t>
                      </a:r>
                      <a:r>
                        <a:rPr sz="1400" b="1" spc="-3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KINERJA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288925">
                        <a:lnSpc>
                          <a:spcPts val="1310"/>
                        </a:lnSpc>
                      </a:pP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ASPEK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635" algn="ctr">
                        <a:lnSpc>
                          <a:spcPts val="1215"/>
                        </a:lnSpc>
                      </a:pP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INDIKATOR</a:t>
                      </a:r>
                      <a:r>
                        <a:rPr sz="1400" b="1" spc="-2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KINERJA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b="1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INDIVIDU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212090">
                        <a:lnSpc>
                          <a:spcPts val="1215"/>
                        </a:lnSpc>
                      </a:pP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SUMBER</a:t>
                      </a:r>
                      <a:r>
                        <a:rPr sz="1400" b="1" spc="-1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sz="1400" b="1" spc="-2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50215" marR="282575" indent="-160655"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400" b="1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PENGUKURAN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</a:tr>
              <a:tr h="256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(3)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(4)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(5)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(6)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(7)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</a:tr>
              <a:tr h="256361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HASIL</a:t>
                      </a:r>
                      <a:r>
                        <a:rPr sz="1400" b="1" spc="-3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04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108585" algn="just">
                        <a:lnSpc>
                          <a:spcPts val="1310"/>
                        </a:lnSpc>
                      </a:pP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Usulan</a:t>
                      </a:r>
                      <a:r>
                        <a:rPr sz="1400" spc="-3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Persetujuan</a:t>
                      </a:r>
                      <a:r>
                        <a:rPr sz="1400" spc="-3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Teknis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3345" marR="23495" algn="just">
                        <a:lnSpc>
                          <a:spcPct val="113599"/>
                        </a:lnSpc>
                        <a:spcBef>
                          <a:spcPts val="105"/>
                        </a:spcBef>
                      </a:pP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Kenaikan Pangkat Pegawai </a:t>
                      </a:r>
                      <a:r>
                        <a:rPr sz="1400" spc="-23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Disusun Secara Akurat Dan </a:t>
                      </a:r>
                      <a:r>
                        <a:rPr sz="1400" spc="-24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Diselesaikan</a:t>
                      </a:r>
                      <a:r>
                        <a:rPr sz="1400" spc="-2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Tepat</a:t>
                      </a:r>
                      <a:r>
                        <a:rPr sz="1400" spc="-2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1240"/>
                        </a:lnSpc>
                      </a:pP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Ku</a:t>
                      </a:r>
                      <a:r>
                        <a:rPr sz="1400" b="1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tit</a:t>
                      </a:r>
                      <a:r>
                        <a:rPr sz="1400" b="1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1358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Persentase</a:t>
                      </a:r>
                      <a:r>
                        <a:rPr sz="1400" b="1" spc="-4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Usulan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21285" marR="127000">
                        <a:lnSpc>
                          <a:spcPct val="113599"/>
                        </a:lnSpc>
                        <a:spcBef>
                          <a:spcPts val="85"/>
                        </a:spcBef>
                      </a:pPr>
                      <a:r>
                        <a:rPr sz="1400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ujua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kni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Yang Memenuhi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Syarat/Tidak</a:t>
                      </a:r>
                      <a:r>
                        <a:rPr sz="1400" spc="-2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BTL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21462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400" spc="-2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2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95%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1270">
                        <a:lnSpc>
                          <a:spcPts val="1310"/>
                        </a:lnSpc>
                      </a:pP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Surat</a:t>
                      </a:r>
                      <a:r>
                        <a:rPr sz="1400" spc="-2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pengajuan</a:t>
                      </a:r>
                      <a:r>
                        <a:rPr sz="1400" spc="-1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nota</a:t>
                      </a:r>
                      <a:r>
                        <a:rPr sz="1400" spc="-2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dinas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usulan</a:t>
                      </a:r>
                      <a:r>
                        <a:rPr sz="1400" spc="-3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kenaikan</a:t>
                      </a:r>
                      <a:r>
                        <a:rPr sz="1400" spc="-30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pangkat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04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134620">
                        <a:lnSpc>
                          <a:spcPts val="1315"/>
                        </a:lnSpc>
                      </a:pPr>
                      <a:r>
                        <a:rPr sz="1400" b="1" spc="-5" dirty="0">
                          <a:solidFill>
                            <a:srgbClr val="1E1E1E"/>
                          </a:solidFill>
                          <a:latin typeface="Calibri"/>
                          <a:cs typeface="Calibri"/>
                        </a:rPr>
                        <a:t>Kualitas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Isosceles Triangle 1"/>
          <p:cNvSpPr/>
          <p:nvPr/>
        </p:nvSpPr>
        <p:spPr>
          <a:xfrm rot="5400000">
            <a:off x="793714" y="1358490"/>
            <a:ext cx="705164" cy="55818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793714" y="4294432"/>
            <a:ext cx="705164" cy="55818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04" y="-286603"/>
            <a:ext cx="1553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9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DF9DF-F69E-446A-9BC1-1BD3D58EE9A4}"/>
              </a:ext>
            </a:extLst>
          </p:cNvPr>
          <p:cNvSpPr txBox="1"/>
          <p:nvPr/>
        </p:nvSpPr>
        <p:spPr>
          <a:xfrm>
            <a:off x="2419602" y="191910"/>
            <a:ext cx="944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MENYUSUN MANUAL IKU BAGI JPT DAN </a:t>
            </a:r>
          </a:p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PIMPINAN UNIT MANDIRI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96" t="27379" r="16714" b="15532"/>
          <a:stretch/>
        </p:blipFill>
        <p:spPr>
          <a:xfrm>
            <a:off x="874710" y="1146412"/>
            <a:ext cx="11108026" cy="5363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2895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7DF9DF-F69E-446A-9BC1-1BD3D58EE9A4}"/>
              </a:ext>
            </a:extLst>
          </p:cNvPr>
          <p:cNvSpPr txBox="1"/>
          <p:nvPr/>
        </p:nvSpPr>
        <p:spPr>
          <a:xfrm>
            <a:off x="1777435" y="165063"/>
            <a:ext cx="7858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MENYUSUN STRATEGI PENCAPAIAN</a:t>
            </a:r>
          </a:p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 KERJA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04" y="-81158"/>
            <a:ext cx="1553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tx2"/>
                </a:solidFill>
                <a:cs typeface="Arial" pitchFamily="34" charset="0"/>
              </a:rPr>
              <a:t>04</a:t>
            </a:r>
            <a:endParaRPr lang="ko-KR" altLang="en-US" sz="96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242281"/>
            <a:ext cx="9486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7911" y="1323902"/>
            <a:ext cx="10405927" cy="4844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D3A6E"/>
                </a:solidFill>
              </a:rPr>
              <a:t>POIN – POIN PERUBAHAN DENGAN PERMENPANRB 8/2021</a:t>
            </a:r>
          </a:p>
        </p:txBody>
      </p:sp>
      <p:grpSp>
        <p:nvGrpSpPr>
          <p:cNvPr id="157" name="Google Shape;689;p26"/>
          <p:cNvGrpSpPr/>
          <p:nvPr/>
        </p:nvGrpSpPr>
        <p:grpSpPr>
          <a:xfrm>
            <a:off x="9043034" y="2332944"/>
            <a:ext cx="2441952" cy="3823185"/>
            <a:chOff x="5440162" y="1407471"/>
            <a:chExt cx="1712101" cy="2867389"/>
          </a:xfrm>
        </p:grpSpPr>
        <p:sp>
          <p:nvSpPr>
            <p:cNvPr id="158" name="Google Shape;690;p26"/>
            <p:cNvSpPr/>
            <p:nvPr/>
          </p:nvSpPr>
          <p:spPr>
            <a:xfrm>
              <a:off x="6559702" y="1407471"/>
              <a:ext cx="156140" cy="139322"/>
            </a:xfrm>
            <a:custGeom>
              <a:avLst/>
              <a:gdLst/>
              <a:ahLst/>
              <a:cxnLst/>
              <a:rect l="l" t="t" r="r" b="b"/>
              <a:pathLst>
                <a:path w="5359" h="4716" extrusionOk="0">
                  <a:moveTo>
                    <a:pt x="953" y="0"/>
                  </a:moveTo>
                  <a:lnTo>
                    <a:pt x="0" y="4715"/>
                  </a:lnTo>
                  <a:lnTo>
                    <a:pt x="5358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000"/>
            </a:p>
          </p:txBody>
        </p:sp>
        <p:sp>
          <p:nvSpPr>
            <p:cNvPr id="159" name="Google Shape;691;p26"/>
            <p:cNvSpPr/>
            <p:nvPr/>
          </p:nvSpPr>
          <p:spPr>
            <a:xfrm>
              <a:off x="5781689" y="4105265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6084" y="1"/>
                  </a:moveTo>
                  <a:lnTo>
                    <a:pt x="0" y="703"/>
                  </a:lnTo>
                  <a:lnTo>
                    <a:pt x="4798" y="5739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60" name="Google Shape;692;p26"/>
            <p:cNvSpPr/>
            <p:nvPr/>
          </p:nvSpPr>
          <p:spPr>
            <a:xfrm>
              <a:off x="6580134" y="4105265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1" y="1"/>
                  </a:moveTo>
                  <a:lnTo>
                    <a:pt x="1287" y="5739"/>
                  </a:lnTo>
                  <a:lnTo>
                    <a:pt x="6085" y="7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61" name="Google Shape;693;p26"/>
            <p:cNvSpPr/>
            <p:nvPr/>
          </p:nvSpPr>
          <p:spPr>
            <a:xfrm>
              <a:off x="5440162" y="2045142"/>
              <a:ext cx="163334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1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62" name="Google Shape;694;p26"/>
            <p:cNvSpPr/>
            <p:nvPr/>
          </p:nvSpPr>
          <p:spPr>
            <a:xfrm>
              <a:off x="5537935" y="1496097"/>
              <a:ext cx="1563040" cy="2632899"/>
            </a:xfrm>
            <a:custGeom>
              <a:avLst/>
              <a:gdLst/>
              <a:ahLst/>
              <a:cxnLst/>
              <a:rect l="l" t="t" r="r" b="b"/>
              <a:pathLst>
                <a:path w="52305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305" y="84273"/>
                  </a:lnTo>
                  <a:lnTo>
                    <a:pt x="52305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  <a:prstDash val="sysDash"/>
            </a:ln>
          </p:spPr>
          <p:txBody>
            <a:bodyPr spcFirstLastPara="1" wrap="square" lIns="243833" tIns="121900" rIns="243833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695;p26"/>
            <p:cNvSpPr/>
            <p:nvPr/>
          </p:nvSpPr>
          <p:spPr>
            <a:xfrm>
              <a:off x="5440162" y="1407472"/>
              <a:ext cx="1176720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4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GB" sz="1600" dirty="0">
                  <a:solidFill>
                    <a:schemeClr val="lt1"/>
                  </a:solidFill>
                  <a:latin typeface="Tw Cen MT" panose="020B0602020104020603" pitchFamily="34" charset="77"/>
                  <a:ea typeface="Fira Sans Extra Condensed Medium"/>
                  <a:cs typeface="Fira Sans Extra Condensed Medium"/>
                  <a:sym typeface="Fira Sans Extra Condensed Medium"/>
                </a:rPr>
                <a:t>SKP DAN ANGKA KREDIT</a:t>
              </a:r>
            </a:p>
          </p:txBody>
        </p:sp>
        <p:sp>
          <p:nvSpPr>
            <p:cNvPr id="164" name="Google Shape;696;p26"/>
            <p:cNvSpPr/>
            <p:nvPr/>
          </p:nvSpPr>
          <p:spPr>
            <a:xfrm>
              <a:off x="5918493" y="3719786"/>
              <a:ext cx="698389" cy="555074"/>
            </a:xfrm>
            <a:custGeom>
              <a:avLst/>
              <a:gdLst/>
              <a:ahLst/>
              <a:cxnLst/>
              <a:rect l="l" t="t" r="r" b="b"/>
              <a:pathLst>
                <a:path w="24492" h="18789" extrusionOk="0">
                  <a:moveTo>
                    <a:pt x="4489" y="0"/>
                  </a:moveTo>
                  <a:cubicBezTo>
                    <a:pt x="2013" y="0"/>
                    <a:pt x="0" y="2012"/>
                    <a:pt x="0" y="4489"/>
                  </a:cubicBezTo>
                  <a:lnTo>
                    <a:pt x="0" y="18788"/>
                  </a:lnTo>
                  <a:lnTo>
                    <a:pt x="24492" y="18788"/>
                  </a:lnTo>
                  <a:lnTo>
                    <a:pt x="24492" y="4489"/>
                  </a:lnTo>
                  <a:cubicBezTo>
                    <a:pt x="24492" y="2012"/>
                    <a:pt x="22491" y="0"/>
                    <a:pt x="20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800"/>
            </a:p>
          </p:txBody>
        </p:sp>
        <p:sp>
          <p:nvSpPr>
            <p:cNvPr id="165" name="Google Shape;697;p26"/>
            <p:cNvSpPr txBox="1"/>
            <p:nvPr/>
          </p:nvSpPr>
          <p:spPr>
            <a:xfrm>
              <a:off x="5647860" y="2188090"/>
              <a:ext cx="1408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600" b="1" dirty="0" err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Memisahkan</a:t>
              </a:r>
              <a:r>
                <a:rPr lang="en-GB" sz="16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GB" sz="1600" b="1" dirty="0" err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antara</a:t>
              </a:r>
              <a:r>
                <a:rPr lang="en-GB" sz="16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SKP dan Angka </a:t>
              </a:r>
              <a:r>
                <a:rPr lang="en-GB" sz="1600" b="1" dirty="0" err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Kredit</a:t>
              </a:r>
            </a:p>
          </p:txBody>
        </p:sp>
        <p:sp>
          <p:nvSpPr>
            <p:cNvPr id="166" name="Google Shape;698;p26"/>
            <p:cNvSpPr txBox="1"/>
            <p:nvPr/>
          </p:nvSpPr>
          <p:spPr>
            <a:xfrm>
              <a:off x="5518171" y="2876749"/>
              <a:ext cx="1634092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100" i="1" dirty="0">
                  <a:latin typeface="Roboto"/>
                  <a:ea typeface="Roboto"/>
                  <a:cs typeface="Roboto"/>
                  <a:sym typeface="Roboto"/>
                </a:rPr>
                <a:t>Predefined task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tidak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lagi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menjadi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acuan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utama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dalam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menentukan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kinerja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pegawai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Klarifikasi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ekspektasi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dan dialog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kinerja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diharapkan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lebih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sering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dilakukan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oleh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pimpinan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dan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pegawai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167" name="Google Shape;699;p26"/>
            <p:cNvSpPr/>
            <p:nvPr/>
          </p:nvSpPr>
          <p:spPr>
            <a:xfrm>
              <a:off x="6110138" y="3863651"/>
              <a:ext cx="300058" cy="310911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68" name="Google Shape;700;p26"/>
            <p:cNvSpPr/>
            <p:nvPr/>
          </p:nvSpPr>
          <p:spPr>
            <a:xfrm>
              <a:off x="6151951" y="3951601"/>
              <a:ext cx="258245" cy="146592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</p:grpSp>
      <p:grpSp>
        <p:nvGrpSpPr>
          <p:cNvPr id="169" name="Google Shape;701;p26"/>
          <p:cNvGrpSpPr/>
          <p:nvPr/>
        </p:nvGrpSpPr>
        <p:grpSpPr>
          <a:xfrm>
            <a:off x="3586058" y="2308948"/>
            <a:ext cx="2594747" cy="3823184"/>
            <a:chOff x="2119896" y="1712272"/>
            <a:chExt cx="1547769" cy="2867388"/>
          </a:xfrm>
        </p:grpSpPr>
        <p:sp>
          <p:nvSpPr>
            <p:cNvPr id="171" name="Google Shape;702;p26"/>
            <p:cNvSpPr/>
            <p:nvPr/>
          </p:nvSpPr>
          <p:spPr>
            <a:xfrm>
              <a:off x="2119906" y="2349943"/>
              <a:ext cx="163305" cy="185025"/>
            </a:xfrm>
            <a:custGeom>
              <a:avLst/>
              <a:gdLst/>
              <a:ahLst/>
              <a:cxnLst/>
              <a:rect l="l" t="t" r="r" b="b"/>
              <a:pathLst>
                <a:path w="5727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75" name="Google Shape;703;p26"/>
            <p:cNvSpPr/>
            <p:nvPr/>
          </p:nvSpPr>
          <p:spPr>
            <a:xfrm>
              <a:off x="2461395" y="4410066"/>
              <a:ext cx="173856" cy="169574"/>
            </a:xfrm>
            <a:custGeom>
              <a:avLst/>
              <a:gdLst/>
              <a:ahLst/>
              <a:cxnLst/>
              <a:rect l="l" t="t" r="r" b="b"/>
              <a:pathLst>
                <a:path w="6097" h="5740" extrusionOk="0">
                  <a:moveTo>
                    <a:pt x="6097" y="1"/>
                  </a:moveTo>
                  <a:lnTo>
                    <a:pt x="1" y="703"/>
                  </a:lnTo>
                  <a:lnTo>
                    <a:pt x="4799" y="5739"/>
                  </a:lnTo>
                  <a:lnTo>
                    <a:pt x="6097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76" name="Google Shape;704;p26"/>
            <p:cNvSpPr/>
            <p:nvPr/>
          </p:nvSpPr>
          <p:spPr>
            <a:xfrm>
              <a:off x="3259868" y="4410066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0" y="1"/>
                  </a:moveTo>
                  <a:lnTo>
                    <a:pt x="1286" y="5739"/>
                  </a:lnTo>
                  <a:lnTo>
                    <a:pt x="6084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77" name="Google Shape;705;p26"/>
            <p:cNvSpPr/>
            <p:nvPr/>
          </p:nvSpPr>
          <p:spPr>
            <a:xfrm>
              <a:off x="3244243" y="1712272"/>
              <a:ext cx="153154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0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78" name="Google Shape;706;p26"/>
            <p:cNvSpPr/>
            <p:nvPr/>
          </p:nvSpPr>
          <p:spPr>
            <a:xfrm>
              <a:off x="2217984" y="1800897"/>
              <a:ext cx="1412991" cy="2632899"/>
            </a:xfrm>
            <a:custGeom>
              <a:avLst/>
              <a:gdLst/>
              <a:ahLst/>
              <a:cxnLst/>
              <a:rect l="l" t="t" r="r" b="b"/>
              <a:pathLst>
                <a:path w="52294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293" y="84273"/>
                  </a:lnTo>
                  <a:lnTo>
                    <a:pt x="52293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C000"/>
              </a:solidFill>
              <a:prstDash val="sysDash"/>
            </a:ln>
          </p:spPr>
          <p:txBody>
            <a:bodyPr spcFirstLastPara="1" wrap="square" lIns="243833" tIns="121900" rIns="243833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707;p26"/>
            <p:cNvSpPr/>
            <p:nvPr/>
          </p:nvSpPr>
          <p:spPr>
            <a:xfrm>
              <a:off x="2119896" y="1712272"/>
              <a:ext cx="1151635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909" y="22420"/>
                  </a:lnTo>
                  <a:cubicBezTo>
                    <a:pt x="38386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GB" dirty="0">
                  <a:solidFill>
                    <a:schemeClr val="lt1"/>
                  </a:solidFill>
                  <a:latin typeface="Tw Cen MT" panose="020B0602020104020603" pitchFamily="34" charset="77"/>
                  <a:ea typeface="Fira Sans Extra Condensed Medium"/>
                  <a:cs typeface="Fira Sans Extra Condensed Medium"/>
                  <a:sym typeface="Fira Sans Extra Condensed Medium"/>
                </a:rPr>
                <a:t>PERILAKU KERJA</a:t>
              </a:r>
            </a:p>
          </p:txBody>
        </p:sp>
        <p:sp>
          <p:nvSpPr>
            <p:cNvPr id="180" name="Google Shape;708;p26"/>
            <p:cNvSpPr/>
            <p:nvPr/>
          </p:nvSpPr>
          <p:spPr>
            <a:xfrm>
              <a:off x="2598199" y="4024586"/>
              <a:ext cx="698760" cy="555074"/>
            </a:xfrm>
            <a:custGeom>
              <a:avLst/>
              <a:gdLst/>
              <a:ahLst/>
              <a:cxnLst/>
              <a:rect l="l" t="t" r="r" b="b"/>
              <a:pathLst>
                <a:path w="24505" h="18789" extrusionOk="0">
                  <a:moveTo>
                    <a:pt x="4490" y="0"/>
                  </a:moveTo>
                  <a:cubicBezTo>
                    <a:pt x="2013" y="0"/>
                    <a:pt x="1" y="2012"/>
                    <a:pt x="1" y="4489"/>
                  </a:cubicBezTo>
                  <a:lnTo>
                    <a:pt x="1" y="18788"/>
                  </a:lnTo>
                  <a:lnTo>
                    <a:pt x="24504" y="18788"/>
                  </a:lnTo>
                  <a:lnTo>
                    <a:pt x="24504" y="4489"/>
                  </a:lnTo>
                  <a:cubicBezTo>
                    <a:pt x="24504" y="2012"/>
                    <a:pt x="22492" y="0"/>
                    <a:pt x="20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800"/>
            </a:p>
          </p:txBody>
        </p:sp>
        <p:sp>
          <p:nvSpPr>
            <p:cNvPr id="181" name="Google Shape;709;p26"/>
            <p:cNvSpPr txBox="1"/>
            <p:nvPr/>
          </p:nvSpPr>
          <p:spPr>
            <a:xfrm>
              <a:off x="2243204" y="2491874"/>
              <a:ext cx="1408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Core Values </a:t>
              </a:r>
            </a:p>
            <a:p>
              <a:pPr algn="ctr"/>
              <a:r>
                <a:rPr lang="en-GB" sz="16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Ber-</a:t>
              </a:r>
              <a:r>
                <a:rPr lang="en-GB" sz="1600" b="1" dirty="0" err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Akhlak</a:t>
              </a:r>
            </a:p>
          </p:txBody>
        </p:sp>
        <p:sp>
          <p:nvSpPr>
            <p:cNvPr id="182" name="Google Shape;710;p26"/>
            <p:cNvSpPr txBox="1"/>
            <p:nvPr/>
          </p:nvSpPr>
          <p:spPr>
            <a:xfrm>
              <a:off x="2259465" y="3109702"/>
              <a:ext cx="14082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Memasukkan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i="1" dirty="0">
                  <a:latin typeface="Roboto"/>
                  <a:ea typeface="Roboto"/>
                  <a:cs typeface="Roboto"/>
                  <a:sym typeface="Roboto"/>
                </a:rPr>
                <a:t>Core Values 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Ber-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Akhlak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dan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panduan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perilakunya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sebagai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perilaku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kerja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 yang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akan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mempengaruhi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predikat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kinerja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ASN</a:t>
              </a:r>
            </a:p>
          </p:txBody>
        </p:sp>
        <p:sp>
          <p:nvSpPr>
            <p:cNvPr id="183" name="Google Shape;711;p26"/>
            <p:cNvSpPr/>
            <p:nvPr/>
          </p:nvSpPr>
          <p:spPr>
            <a:xfrm>
              <a:off x="2954576" y="4122462"/>
              <a:ext cx="18778" cy="49610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84" name="Google Shape;712;p26"/>
            <p:cNvSpPr/>
            <p:nvPr/>
          </p:nvSpPr>
          <p:spPr>
            <a:xfrm>
              <a:off x="3011694" y="4143487"/>
              <a:ext cx="38368" cy="38339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85" name="Google Shape;713;p26"/>
            <p:cNvSpPr/>
            <p:nvPr/>
          </p:nvSpPr>
          <p:spPr>
            <a:xfrm>
              <a:off x="3067081" y="4259711"/>
              <a:ext cx="38395" cy="20406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86" name="Google Shape;714;p26"/>
            <p:cNvSpPr/>
            <p:nvPr/>
          </p:nvSpPr>
          <p:spPr>
            <a:xfrm>
              <a:off x="2805380" y="4259711"/>
              <a:ext cx="38395" cy="19507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87" name="Google Shape;715;p26"/>
            <p:cNvSpPr/>
            <p:nvPr/>
          </p:nvSpPr>
          <p:spPr>
            <a:xfrm>
              <a:off x="2879545" y="4143487"/>
              <a:ext cx="38395" cy="38339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88" name="Google Shape;716;p26"/>
            <p:cNvSpPr/>
            <p:nvPr/>
          </p:nvSpPr>
          <p:spPr>
            <a:xfrm>
              <a:off x="2822427" y="4181629"/>
              <a:ext cx="40099" cy="29204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89" name="Google Shape;717;p26"/>
            <p:cNvSpPr/>
            <p:nvPr/>
          </p:nvSpPr>
          <p:spPr>
            <a:xfrm>
              <a:off x="3047491" y="4181966"/>
              <a:ext cx="40072" cy="30131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90" name="Google Shape;718;p26"/>
            <p:cNvSpPr/>
            <p:nvPr/>
          </p:nvSpPr>
          <p:spPr>
            <a:xfrm>
              <a:off x="2856546" y="4180027"/>
              <a:ext cx="191811" cy="274048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</p:grpSp>
      <p:grpSp>
        <p:nvGrpSpPr>
          <p:cNvPr id="191" name="Google Shape;719;p26"/>
          <p:cNvGrpSpPr/>
          <p:nvPr/>
        </p:nvGrpSpPr>
        <p:grpSpPr>
          <a:xfrm>
            <a:off x="6435266" y="2270789"/>
            <a:ext cx="2368800" cy="3823184"/>
            <a:chOff x="3777477" y="1559871"/>
            <a:chExt cx="1594355" cy="2867388"/>
          </a:xfrm>
        </p:grpSpPr>
        <p:sp>
          <p:nvSpPr>
            <p:cNvPr id="192" name="Google Shape;720;p26"/>
            <p:cNvSpPr/>
            <p:nvPr/>
          </p:nvSpPr>
          <p:spPr>
            <a:xfrm>
              <a:off x="4119004" y="4257665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6085" y="1"/>
                  </a:moveTo>
                  <a:lnTo>
                    <a:pt x="1" y="703"/>
                  </a:lnTo>
                  <a:lnTo>
                    <a:pt x="4799" y="5739"/>
                  </a:lnTo>
                  <a:lnTo>
                    <a:pt x="6085" y="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93" name="Google Shape;721;p26"/>
            <p:cNvSpPr/>
            <p:nvPr/>
          </p:nvSpPr>
          <p:spPr>
            <a:xfrm>
              <a:off x="4917136" y="4257665"/>
              <a:ext cx="173856" cy="169574"/>
            </a:xfrm>
            <a:custGeom>
              <a:avLst/>
              <a:gdLst/>
              <a:ahLst/>
              <a:cxnLst/>
              <a:rect l="l" t="t" r="r" b="b"/>
              <a:pathLst>
                <a:path w="6097" h="5740" extrusionOk="0">
                  <a:moveTo>
                    <a:pt x="0" y="1"/>
                  </a:moveTo>
                  <a:lnTo>
                    <a:pt x="1298" y="5739"/>
                  </a:lnTo>
                  <a:lnTo>
                    <a:pt x="6096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94" name="Google Shape;722;p26"/>
            <p:cNvSpPr/>
            <p:nvPr/>
          </p:nvSpPr>
          <p:spPr>
            <a:xfrm>
              <a:off x="4901853" y="1559871"/>
              <a:ext cx="152812" cy="139322"/>
            </a:xfrm>
            <a:custGeom>
              <a:avLst/>
              <a:gdLst/>
              <a:ahLst/>
              <a:cxnLst/>
              <a:rect l="l" t="t" r="r" b="b"/>
              <a:pathLst>
                <a:path w="5359" h="4716" extrusionOk="0">
                  <a:moveTo>
                    <a:pt x="953" y="0"/>
                  </a:moveTo>
                  <a:lnTo>
                    <a:pt x="0" y="4715"/>
                  </a:lnTo>
                  <a:lnTo>
                    <a:pt x="5358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95" name="Google Shape;723;p26"/>
            <p:cNvSpPr/>
            <p:nvPr/>
          </p:nvSpPr>
          <p:spPr>
            <a:xfrm>
              <a:off x="3777477" y="2197542"/>
              <a:ext cx="162992" cy="185025"/>
            </a:xfrm>
            <a:custGeom>
              <a:avLst/>
              <a:gdLst/>
              <a:ahLst/>
              <a:cxnLst/>
              <a:rect l="l" t="t" r="r" b="b"/>
              <a:pathLst>
                <a:path w="5716" h="6263" extrusionOk="0">
                  <a:moveTo>
                    <a:pt x="5395" y="0"/>
                  </a:moveTo>
                  <a:lnTo>
                    <a:pt x="1" y="834"/>
                  </a:lnTo>
                  <a:lnTo>
                    <a:pt x="5716" y="6263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96" name="Google Shape;724;p26"/>
            <p:cNvSpPr/>
            <p:nvPr/>
          </p:nvSpPr>
          <p:spPr>
            <a:xfrm>
              <a:off x="3880355" y="1653713"/>
              <a:ext cx="1491477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1" y="0"/>
                  </a:moveTo>
                  <a:lnTo>
                    <a:pt x="1" y="84284"/>
                  </a:lnTo>
                  <a:lnTo>
                    <a:pt x="52305" y="84284"/>
                  </a:lnTo>
                  <a:lnTo>
                    <a:pt x="5230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  <a:prstDash val="sysDot"/>
            </a:ln>
          </p:spPr>
          <p:txBody>
            <a:bodyPr spcFirstLastPara="1" wrap="square" lIns="243833" tIns="121900" rIns="243833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725;p26"/>
            <p:cNvSpPr/>
            <p:nvPr/>
          </p:nvSpPr>
          <p:spPr>
            <a:xfrm>
              <a:off x="3777477" y="1559871"/>
              <a:ext cx="1151635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5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rgbClr val="274E95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GB" dirty="0">
                  <a:solidFill>
                    <a:schemeClr val="lt1"/>
                  </a:solidFill>
                  <a:latin typeface="Tw Cen MT" panose="020B0602020104020603" pitchFamily="34" charset="77"/>
                  <a:ea typeface="Fira Sans Extra Condensed Medium"/>
                  <a:cs typeface="Fira Sans Extra Condensed Medium"/>
                  <a:sym typeface="Fira Sans Extra Condensed Medium"/>
                </a:rPr>
                <a:t>MEKANISME KERJA </a:t>
              </a:r>
            </a:p>
          </p:txBody>
        </p:sp>
        <p:sp>
          <p:nvSpPr>
            <p:cNvPr id="198" name="Google Shape;726;p26"/>
            <p:cNvSpPr/>
            <p:nvPr/>
          </p:nvSpPr>
          <p:spPr>
            <a:xfrm>
              <a:off x="4255809" y="3872185"/>
              <a:ext cx="698389" cy="555074"/>
            </a:xfrm>
            <a:custGeom>
              <a:avLst/>
              <a:gdLst/>
              <a:ahLst/>
              <a:cxnLst/>
              <a:rect l="l" t="t" r="r" b="b"/>
              <a:pathLst>
                <a:path w="24492" h="18789" extrusionOk="0">
                  <a:moveTo>
                    <a:pt x="4478" y="0"/>
                  </a:moveTo>
                  <a:cubicBezTo>
                    <a:pt x="2001" y="0"/>
                    <a:pt x="1" y="2012"/>
                    <a:pt x="1" y="4489"/>
                  </a:cubicBezTo>
                  <a:lnTo>
                    <a:pt x="1" y="18788"/>
                  </a:lnTo>
                  <a:lnTo>
                    <a:pt x="24492" y="18788"/>
                  </a:lnTo>
                  <a:lnTo>
                    <a:pt x="24492" y="4489"/>
                  </a:lnTo>
                  <a:cubicBezTo>
                    <a:pt x="24492" y="2012"/>
                    <a:pt x="22480" y="0"/>
                    <a:pt x="20003" y="0"/>
                  </a:cubicBezTo>
                  <a:close/>
                </a:path>
              </a:pathLst>
            </a:custGeom>
            <a:solidFill>
              <a:srgbClr val="1D3A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800"/>
            </a:p>
          </p:txBody>
        </p:sp>
        <p:sp>
          <p:nvSpPr>
            <p:cNvPr id="199" name="Google Shape;727;p26"/>
            <p:cNvSpPr txBox="1"/>
            <p:nvPr/>
          </p:nvSpPr>
          <p:spPr>
            <a:xfrm>
              <a:off x="3903630" y="2339175"/>
              <a:ext cx="1408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600" b="1" dirty="0" err="1">
                  <a:solidFill>
                    <a:srgbClr val="1D3A6E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Mekansime</a:t>
              </a:r>
              <a:r>
                <a:rPr lang="en-GB" sz="1600" b="1" dirty="0">
                  <a:solidFill>
                    <a:srgbClr val="1D3A6E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GB" sz="1600" b="1" dirty="0" err="1">
                  <a:solidFill>
                    <a:srgbClr val="1D3A6E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Kerja</a:t>
              </a:r>
              <a:r>
                <a:rPr lang="en-GB" sz="1600" b="1" dirty="0">
                  <a:solidFill>
                    <a:srgbClr val="1D3A6E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GB" sz="1600" b="1" i="1" dirty="0">
                  <a:solidFill>
                    <a:srgbClr val="1D3A6E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Agile</a:t>
              </a:r>
            </a:p>
          </p:txBody>
        </p:sp>
        <p:sp>
          <p:nvSpPr>
            <p:cNvPr id="200" name="Google Shape;728;p26"/>
            <p:cNvSpPr txBox="1"/>
            <p:nvPr/>
          </p:nvSpPr>
          <p:spPr>
            <a:xfrm>
              <a:off x="3911306" y="3016040"/>
              <a:ext cx="14082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Memasukkan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mekanisme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kerja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i="1" dirty="0">
                  <a:latin typeface="Roboto"/>
                  <a:ea typeface="Roboto"/>
                  <a:cs typeface="Roboto"/>
                  <a:sym typeface="Roboto"/>
                </a:rPr>
                <a:t>agile 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yang 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mendukung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kebutuhan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organisasi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yang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lincah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dan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dinamis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dalam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menghadapi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perubahan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dunia yang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semakin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100" dirty="0" err="1">
                  <a:latin typeface="Roboto"/>
                  <a:ea typeface="Roboto"/>
                  <a:cs typeface="Roboto"/>
                  <a:sym typeface="Roboto"/>
                </a:rPr>
                <a:t>cepat</a:t>
              </a:r>
              <a:r>
                <a:rPr lang="en-GB" sz="1100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201" name="Google Shape;729;p26"/>
            <p:cNvSpPr/>
            <p:nvPr/>
          </p:nvSpPr>
          <p:spPr>
            <a:xfrm>
              <a:off x="4497596" y="4243800"/>
              <a:ext cx="18341" cy="19077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02" name="Google Shape;730;p26"/>
            <p:cNvSpPr/>
            <p:nvPr/>
          </p:nvSpPr>
          <p:spPr>
            <a:xfrm>
              <a:off x="4445075" y="4041536"/>
              <a:ext cx="230040" cy="273571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03" name="Google Shape;731;p26"/>
            <p:cNvSpPr/>
            <p:nvPr/>
          </p:nvSpPr>
          <p:spPr>
            <a:xfrm>
              <a:off x="4505554" y="4004225"/>
              <a:ext cx="107467" cy="56388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04" name="Google Shape;732;p26"/>
            <p:cNvSpPr/>
            <p:nvPr/>
          </p:nvSpPr>
          <p:spPr>
            <a:xfrm>
              <a:off x="4691006" y="4132709"/>
              <a:ext cx="52546" cy="111118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05" name="Google Shape;733;p26"/>
            <p:cNvSpPr/>
            <p:nvPr/>
          </p:nvSpPr>
          <p:spPr>
            <a:xfrm>
              <a:off x="4692597" y="4078005"/>
              <a:ext cx="52546" cy="3649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06" name="Google Shape;734;p26"/>
            <p:cNvSpPr/>
            <p:nvPr/>
          </p:nvSpPr>
          <p:spPr>
            <a:xfrm>
              <a:off x="4696564" y="4252904"/>
              <a:ext cx="43805" cy="45626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</p:grpSp>
      <p:grpSp>
        <p:nvGrpSpPr>
          <p:cNvPr id="219" name="Google Shape;747;p26"/>
          <p:cNvGrpSpPr/>
          <p:nvPr/>
        </p:nvGrpSpPr>
        <p:grpSpPr>
          <a:xfrm>
            <a:off x="738419" y="2308948"/>
            <a:ext cx="2615869" cy="3823184"/>
            <a:chOff x="457211" y="1864672"/>
            <a:chExt cx="1649804" cy="2867388"/>
          </a:xfrm>
        </p:grpSpPr>
        <p:sp>
          <p:nvSpPr>
            <p:cNvPr id="220" name="Google Shape;748;p26"/>
            <p:cNvSpPr/>
            <p:nvPr/>
          </p:nvSpPr>
          <p:spPr>
            <a:xfrm>
              <a:off x="457211" y="2502342"/>
              <a:ext cx="163334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DA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21" name="Google Shape;749;p26"/>
            <p:cNvSpPr/>
            <p:nvPr/>
          </p:nvSpPr>
          <p:spPr>
            <a:xfrm>
              <a:off x="798738" y="4562465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6084" y="1"/>
                  </a:moveTo>
                  <a:lnTo>
                    <a:pt x="0" y="703"/>
                  </a:lnTo>
                  <a:lnTo>
                    <a:pt x="4798" y="5739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DA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22" name="Google Shape;750;p26"/>
            <p:cNvSpPr/>
            <p:nvPr/>
          </p:nvSpPr>
          <p:spPr>
            <a:xfrm>
              <a:off x="1597184" y="4562465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1" y="1"/>
                  </a:moveTo>
                  <a:lnTo>
                    <a:pt x="1287" y="5739"/>
                  </a:lnTo>
                  <a:lnTo>
                    <a:pt x="6085" y="7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23" name="Google Shape;751;p26"/>
            <p:cNvSpPr/>
            <p:nvPr/>
          </p:nvSpPr>
          <p:spPr>
            <a:xfrm>
              <a:off x="1581559" y="1864672"/>
              <a:ext cx="153154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1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DA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24" name="Google Shape;752;p26"/>
            <p:cNvSpPr/>
            <p:nvPr/>
          </p:nvSpPr>
          <p:spPr>
            <a:xfrm>
              <a:off x="560090" y="1958514"/>
              <a:ext cx="1491477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0" y="0"/>
                  </a:moveTo>
                  <a:lnTo>
                    <a:pt x="0" y="84284"/>
                  </a:lnTo>
                  <a:lnTo>
                    <a:pt x="52304" y="84284"/>
                  </a:lnTo>
                  <a:lnTo>
                    <a:pt x="52304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  <a:prstDash val="sysDash"/>
            </a:ln>
          </p:spPr>
          <p:txBody>
            <a:bodyPr spcFirstLastPara="1" wrap="square" lIns="243833" tIns="121900" rIns="243833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753;p26"/>
            <p:cNvSpPr/>
            <p:nvPr/>
          </p:nvSpPr>
          <p:spPr>
            <a:xfrm>
              <a:off x="457211" y="1864672"/>
              <a:ext cx="1151635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898" y="22420"/>
                  </a:lnTo>
                  <a:cubicBezTo>
                    <a:pt x="38374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GB" dirty="0">
                  <a:solidFill>
                    <a:srgbClr val="FFFFFF"/>
                  </a:solidFill>
                  <a:latin typeface="Tw Cen MT" panose="020B0602020104020603" pitchFamily="34" charset="77"/>
                  <a:ea typeface="Fira Sans Extra Condensed Medium"/>
                  <a:cs typeface="Fira Sans Extra Condensed Medium"/>
                  <a:sym typeface="Fira Sans Extra Condensed Medium"/>
                </a:rPr>
                <a:t>JUDUL</a:t>
              </a:r>
            </a:p>
          </p:txBody>
        </p:sp>
        <p:sp>
          <p:nvSpPr>
            <p:cNvPr id="226" name="Google Shape;754;p26"/>
            <p:cNvSpPr/>
            <p:nvPr/>
          </p:nvSpPr>
          <p:spPr>
            <a:xfrm>
              <a:off x="935543" y="4176986"/>
              <a:ext cx="698389" cy="555074"/>
            </a:xfrm>
            <a:custGeom>
              <a:avLst/>
              <a:gdLst/>
              <a:ahLst/>
              <a:cxnLst/>
              <a:rect l="l" t="t" r="r" b="b"/>
              <a:pathLst>
                <a:path w="24492" h="18789" extrusionOk="0">
                  <a:moveTo>
                    <a:pt x="4489" y="0"/>
                  </a:moveTo>
                  <a:cubicBezTo>
                    <a:pt x="2013" y="0"/>
                    <a:pt x="0" y="2012"/>
                    <a:pt x="0" y="4489"/>
                  </a:cubicBezTo>
                  <a:lnTo>
                    <a:pt x="0" y="18788"/>
                  </a:lnTo>
                  <a:lnTo>
                    <a:pt x="24492" y="18788"/>
                  </a:lnTo>
                  <a:lnTo>
                    <a:pt x="24492" y="4489"/>
                  </a:lnTo>
                  <a:cubicBezTo>
                    <a:pt x="24492" y="2012"/>
                    <a:pt x="22491" y="0"/>
                    <a:pt x="20015" y="0"/>
                  </a:cubicBezTo>
                  <a:close/>
                </a:path>
              </a:pathLst>
            </a:custGeom>
            <a:solidFill>
              <a:srgbClr val="96BF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800" dirty="0"/>
            </a:p>
          </p:txBody>
        </p:sp>
        <p:sp>
          <p:nvSpPr>
            <p:cNvPr id="227" name="Google Shape;755;p26"/>
            <p:cNvSpPr txBox="1"/>
            <p:nvPr/>
          </p:nvSpPr>
          <p:spPr>
            <a:xfrm>
              <a:off x="601734" y="2744436"/>
              <a:ext cx="1408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600" b="1" dirty="0" err="1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PermenPANRB</a:t>
              </a:r>
              <a:r>
                <a:rPr lang="en-GB" sz="16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GB" sz="1600" b="1" dirty="0" err="1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Pengelolaan</a:t>
              </a:r>
              <a:r>
                <a:rPr lang="en-GB" sz="16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GB" sz="1600" b="1" dirty="0" err="1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Kineja</a:t>
              </a:r>
              <a:r>
                <a:rPr lang="en-GB" sz="16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ASN</a:t>
              </a:r>
            </a:p>
          </p:txBody>
        </p:sp>
        <p:sp>
          <p:nvSpPr>
            <p:cNvPr id="228" name="Google Shape;756;p26"/>
            <p:cNvSpPr txBox="1"/>
            <p:nvPr/>
          </p:nvSpPr>
          <p:spPr>
            <a:xfrm>
              <a:off x="527099" y="3332767"/>
              <a:ext cx="1579916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Kebijakan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pengelolaan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kinerja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juga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berlaku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untuk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PPPK. Pada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prinsipnya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Pengelolaan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kinerja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pegawai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antara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PNS dan PPPK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adalah</a:t>
              </a: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Roboto"/>
                  <a:ea typeface="Roboto"/>
                  <a:cs typeface="Roboto"/>
                  <a:sym typeface="Roboto"/>
                </a:rPr>
                <a:t>sama</a:t>
              </a:r>
            </a:p>
          </p:txBody>
        </p:sp>
        <p:sp>
          <p:nvSpPr>
            <p:cNvPr id="229" name="Google Shape;757;p26"/>
            <p:cNvSpPr/>
            <p:nvPr/>
          </p:nvSpPr>
          <p:spPr>
            <a:xfrm>
              <a:off x="1335730" y="4314328"/>
              <a:ext cx="99044" cy="104227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30" name="Google Shape;758;p26"/>
            <p:cNvSpPr/>
            <p:nvPr/>
          </p:nvSpPr>
          <p:spPr>
            <a:xfrm>
              <a:off x="1262753" y="4546725"/>
              <a:ext cx="80445" cy="7848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31" name="Google Shape;759;p26"/>
            <p:cNvSpPr/>
            <p:nvPr/>
          </p:nvSpPr>
          <p:spPr>
            <a:xfrm>
              <a:off x="1150333" y="4341624"/>
              <a:ext cx="257642" cy="268816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232" name="Google Shape;760;p26"/>
            <p:cNvSpPr/>
            <p:nvPr/>
          </p:nvSpPr>
          <p:spPr>
            <a:xfrm>
              <a:off x="1134712" y="4408446"/>
              <a:ext cx="75955" cy="83909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/>
            </a:p>
          </p:txBody>
        </p:sp>
      </p:grpSp>
      <p:sp>
        <p:nvSpPr>
          <p:cNvPr id="67" name="Title 1">
            <a:extLst>
              <a:ext uri="{FF2B5EF4-FFF2-40B4-BE49-F238E27FC236}">
                <a16:creationId xmlns="" xmlns:a16="http://schemas.microsoft.com/office/drawing/2014/main" id="{2DAAD75F-DE5A-6FEA-F574-4FF173397013}"/>
              </a:ext>
            </a:extLst>
          </p:cNvPr>
          <p:cNvSpPr txBox="1">
            <a:spLocks/>
          </p:cNvSpPr>
          <p:nvPr/>
        </p:nvSpPr>
        <p:spPr>
          <a:xfrm>
            <a:off x="1359632" y="867877"/>
            <a:ext cx="9988141" cy="5340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B42B2D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US" sz="2800" dirty="0">
                <a:solidFill>
                  <a:srgbClr val="1D3A6E"/>
                </a:solidFill>
              </a:rPr>
              <a:t>TRANSFORMASI PENGELOLAAN KINERJA PEGAWAI ASN</a:t>
            </a:r>
          </a:p>
        </p:txBody>
      </p:sp>
    </p:spTree>
    <p:extLst>
      <p:ext uri="{BB962C8B-B14F-4D97-AF65-F5344CB8AC3E}">
        <p14:creationId xmlns:p14="http://schemas.microsoft.com/office/powerpoint/2010/main" val="4148286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"/>
          <a:stretch/>
        </p:blipFill>
        <p:spPr>
          <a:xfrm>
            <a:off x="6105099" y="0"/>
            <a:ext cx="60869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>
          <a:xfrm>
            <a:off x="0" y="0"/>
            <a:ext cx="6091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9" t="36147" r="25525" b="9188"/>
          <a:stretch/>
        </p:blipFill>
        <p:spPr>
          <a:xfrm>
            <a:off x="2483892" y="586853"/>
            <a:ext cx="9426692" cy="59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7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04" y="-81158"/>
            <a:ext cx="1553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tx2"/>
                </a:solidFill>
                <a:cs typeface="Arial" pitchFamily="34" charset="0"/>
              </a:rPr>
              <a:t>05</a:t>
            </a:r>
            <a:endParaRPr lang="ko-KR" altLang="en-US" sz="9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2397" y="23797"/>
            <a:ext cx="8743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MEMBAGI PERAN PEGAWAI BERDASARKAN STRATEGI PENCAIAN HASIL KERJA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56" t="23461" r="25525" b="7509"/>
          <a:stretch/>
        </p:blipFill>
        <p:spPr>
          <a:xfrm>
            <a:off x="1628558" y="854794"/>
            <a:ext cx="10231346" cy="5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96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04" y="-81158"/>
            <a:ext cx="1553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tx2"/>
                </a:solidFill>
                <a:cs typeface="Arial" pitchFamily="34" charset="0"/>
              </a:rPr>
              <a:t>06</a:t>
            </a:r>
            <a:endParaRPr lang="ko-KR" altLang="en-US" sz="9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9825" y="226618"/>
            <a:ext cx="9617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MENETAPKAN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 RENCANA HASIL 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 (UTAMA/TAMBAHAN)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9825" y="12245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8609" y="23607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1814" y="39867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rendah</a:t>
            </a:r>
            <a:r>
              <a:rPr lang="en-US" dirty="0"/>
              <a:t> (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1497" y="5117322"/>
            <a:ext cx="76154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penugasan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(</a:t>
            </a:r>
            <a:r>
              <a:rPr lang="en-US" dirty="0" err="1"/>
              <a:t>Plh</a:t>
            </a:r>
            <a:r>
              <a:rPr lang="en-US" dirty="0"/>
              <a:t>.),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(</a:t>
            </a:r>
            <a:r>
              <a:rPr lang="en-US" dirty="0" err="1"/>
              <a:t>Plt</a:t>
            </a:r>
            <a:r>
              <a:rPr lang="en-US" dirty="0"/>
              <a:t>.),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penugasan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menduduki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penugasan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1449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8065" y="261774"/>
            <a:ext cx="963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PENETAPAN KLARIFIKASI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EKSPEKTASI HASIL KERJA DAN PERILAKU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 DAN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JF MENUANGKAN DALAM FORMAT SKP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8065" y="1842448"/>
            <a:ext cx="96307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SKP DISUSUN DENGAN 2 PENDEKATAN KUANTITATIF DAN KUALITATIF</a:t>
            </a:r>
          </a:p>
          <a:p>
            <a:pPr marL="342900" indent="-342900">
              <a:buAutoNum type="arabicPeriod"/>
            </a:pPr>
            <a:r>
              <a:rPr lang="en-US" dirty="0" smtClean="0"/>
              <a:t>KARAKTERISTIK PENDEKATAN KUALITATIF (</a:t>
            </a:r>
            <a:r>
              <a:rPr lang="en-US" dirty="0" err="1" smtClean="0"/>
              <a:t>Ekspektasi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deskriptif</a:t>
            </a:r>
            <a:r>
              <a:rPr lang="en-US" dirty="0" smtClean="0"/>
              <a:t>, IKI </a:t>
            </a:r>
            <a:r>
              <a:rPr lang="en-US" dirty="0" err="1" smtClean="0"/>
              <a:t>dan</a:t>
            </a:r>
            <a:r>
              <a:rPr lang="en-US" dirty="0" smtClean="0"/>
              <a:t> target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KARAKTERISTIK PENDEKATAN KUANTITATIF (</a:t>
            </a:r>
            <a:r>
              <a:rPr lang="en-US" dirty="0" err="1" smtClean="0"/>
              <a:t>Ekspektasi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terukur</a:t>
            </a:r>
            <a:r>
              <a:rPr lang="en-US" dirty="0" smtClean="0"/>
              <a:t>, IKI </a:t>
            </a:r>
            <a:r>
              <a:rPr lang="en-US" dirty="0" err="1" smtClean="0"/>
              <a:t>dan</a:t>
            </a:r>
            <a:r>
              <a:rPr lang="en-US" dirty="0" smtClean="0"/>
              <a:t> Target </a:t>
            </a:r>
            <a:r>
              <a:rPr lang="en-US" dirty="0" err="1" smtClean="0"/>
              <a:t>dinarasikan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,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(IKI) </a:t>
            </a:r>
            <a:r>
              <a:rPr lang="en-US" dirty="0" err="1" smtClean="0"/>
              <a:t>berupa</a:t>
            </a:r>
            <a:r>
              <a:rPr lang="en-US" dirty="0" smtClean="0"/>
              <a:t> (a) </a:t>
            </a:r>
            <a:r>
              <a:rPr lang="en-US" dirty="0" err="1" smtClean="0"/>
              <a:t>kuantitas</a:t>
            </a:r>
            <a:r>
              <a:rPr lang="en-US" dirty="0" smtClean="0"/>
              <a:t>, (b) </a:t>
            </a:r>
            <a:r>
              <a:rPr lang="en-US" dirty="0" err="1" smtClean="0"/>
              <a:t>Kualitas</a:t>
            </a:r>
            <a:r>
              <a:rPr lang="en-US" dirty="0" smtClean="0"/>
              <a:t>, (c) </a:t>
            </a:r>
            <a:r>
              <a:rPr lang="en-US" dirty="0" err="1" smtClean="0"/>
              <a:t>waktu</a:t>
            </a:r>
            <a:r>
              <a:rPr lang="en-US" dirty="0" smtClean="0"/>
              <a:t>, (d)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dipadukan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IKI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Kecuali</a:t>
            </a:r>
            <a:r>
              <a:rPr lang="en-US" dirty="0" smtClean="0"/>
              <a:t> 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nyawa</a:t>
            </a:r>
            <a:r>
              <a:rPr lang="en-US" dirty="0" smtClean="0"/>
              <a:t>, </a:t>
            </a:r>
            <a:r>
              <a:rPr lang="en-US" dirty="0" err="1" smtClean="0"/>
              <a:t>cedera</a:t>
            </a:r>
            <a:r>
              <a:rPr lang="en-US" dirty="0" smtClean="0"/>
              <a:t>,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,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moneter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IKI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Realistis</a:t>
            </a:r>
            <a:r>
              <a:rPr lang="en-US" dirty="0" smtClean="0"/>
              <a:t>,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internal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6204" y="71242"/>
            <a:ext cx="1553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tx2"/>
                </a:solidFill>
                <a:cs typeface="Arial" pitchFamily="34" charset="0"/>
              </a:rPr>
              <a:t>07</a:t>
            </a:r>
            <a:endParaRPr lang="ko-KR" altLang="en-US" sz="96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45" t="33759" r="13013" b="9551"/>
          <a:stretch/>
        </p:blipFill>
        <p:spPr>
          <a:xfrm>
            <a:off x="491319" y="611791"/>
            <a:ext cx="11327641" cy="6048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19" y="27016"/>
            <a:ext cx="8132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SKP JA / JF PENDEKATAN KUANTITATIF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0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69" y="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PERILAKU</a:t>
            </a:r>
          </a:p>
          <a:p>
            <a:r>
              <a:rPr lang="en-US" b="1" dirty="0" smtClean="0"/>
              <a:t>KERJA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12" y="184666"/>
            <a:ext cx="9997980" cy="65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55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27016"/>
            <a:ext cx="7805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SKP JA / JF PENDEKATAN KUALITATIF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57" t="30364" r="13042" b="11054"/>
          <a:stretch/>
        </p:blipFill>
        <p:spPr>
          <a:xfrm>
            <a:off x="641444" y="611790"/>
            <a:ext cx="11333077" cy="59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22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42" t="20289" r="13042" b="12919"/>
          <a:stretch/>
        </p:blipFill>
        <p:spPr>
          <a:xfrm>
            <a:off x="409432" y="272956"/>
            <a:ext cx="11548445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6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Klarifikasi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Ekspektasi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DE45C6-3A34-4E73-B944-14767D6DB4CC}"/>
              </a:ext>
            </a:extLst>
          </p:cNvPr>
          <p:cNvSpPr txBox="1"/>
          <p:nvPr/>
        </p:nvSpPr>
        <p:spPr>
          <a:xfrm>
            <a:off x="7372515" y="5410384"/>
            <a:ext cx="402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PRIORITAS DALAM RANGKA PENCAPAIAN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A01D9F-F804-488B-8799-EA89D1976DF8}"/>
              </a:ext>
            </a:extLst>
          </p:cNvPr>
          <p:cNvSpPr txBox="1"/>
          <p:nvPr/>
        </p:nvSpPr>
        <p:spPr>
          <a:xfrm>
            <a:off x="7372515" y="1701797"/>
            <a:ext cx="481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cs typeface="Arial" pitchFamily="34" charset="0"/>
              </a:rPr>
              <a:t>SUMBER DAYA YANG DIBUTUHKAN</a:t>
            </a:r>
          </a:p>
          <a:p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SDM, ANGGARAN, PERALATAN KERJA, PENDAMPINGAN DAN SARPRAS</a:t>
            </a:r>
            <a:endParaRPr lang="ko-KR" altLang="en-US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EDBC88F-8C54-4777-9C76-902AB91944EE}"/>
              </a:ext>
            </a:extLst>
          </p:cNvPr>
          <p:cNvSpPr txBox="1"/>
          <p:nvPr/>
        </p:nvSpPr>
        <p:spPr>
          <a:xfrm>
            <a:off x="7372515" y="2628944"/>
            <a:ext cx="402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cs typeface="Arial" pitchFamily="34" charset="0"/>
              </a:rPr>
              <a:t>SKEMA PERTANGGUNGJAWABAN</a:t>
            </a:r>
          </a:p>
          <a:p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JADWAL PELAPORAN DAN BUKTI KINERJA</a:t>
            </a:r>
            <a:endParaRPr lang="ko-KR" altLang="en-US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8A31C7-87EF-4112-86A7-8513C05F2495}"/>
              </a:ext>
            </a:extLst>
          </p:cNvPr>
          <p:cNvSpPr txBox="1"/>
          <p:nvPr/>
        </p:nvSpPr>
        <p:spPr>
          <a:xfrm>
            <a:off x="7372515" y="3556090"/>
            <a:ext cx="402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cs typeface="Arial" pitchFamily="34" charset="0"/>
              </a:rPr>
              <a:t>KONSEKUENSI ATAS PENCAPAIAN KINERJA</a:t>
            </a:r>
          </a:p>
          <a:p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KONSEKUENSI POSITIF / NEGATIF</a:t>
            </a:r>
            <a:endParaRPr lang="ko-KR" altLang="en-US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EEF9525-3095-4E61-A531-F496FDC81331}"/>
              </a:ext>
            </a:extLst>
          </p:cNvPr>
          <p:cNvSpPr txBox="1"/>
          <p:nvPr/>
        </p:nvSpPr>
        <p:spPr>
          <a:xfrm>
            <a:off x="7372515" y="4483246"/>
            <a:ext cx="402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RENSTRA, PERJANJIAN KINERJA, OTK, RENCANA KINERJA PIMPINAN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C2236C3-6D91-4C39-8AEF-62B59F976C6E}"/>
              </a:ext>
            </a:extLst>
          </p:cNvPr>
          <p:cNvGrpSpPr/>
          <p:nvPr/>
        </p:nvGrpSpPr>
        <p:grpSpPr>
          <a:xfrm rot="10800000" flipH="1">
            <a:off x="610098" y="2848602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5D91D10-2E82-4E26-BE2C-FB245387843D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500C7F7E-E3E2-4473-8865-2D815BBF4B2B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17D228D-F8EE-4EF6-BF19-E5ED36B07CF8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E8AD252-B15C-4FAA-AFCD-2D068116B006}"/>
              </a:ext>
            </a:extLst>
          </p:cNvPr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34729A2-AA5C-4386-8FB7-AFF9099D5026}"/>
              </a:ext>
            </a:extLst>
          </p:cNvPr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EAF33D4-53C6-4654-87DF-FA3200BD8091}"/>
              </a:ext>
            </a:extLst>
          </p:cNvPr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DBBE4F95-770A-4C8F-A922-29D7F9EBD886}"/>
              </a:ext>
            </a:extLst>
          </p:cNvPr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A548837-27F3-44D8-9806-70D9BA2390BD}"/>
              </a:ext>
            </a:extLst>
          </p:cNvPr>
          <p:cNvSpPr/>
          <p:nvPr/>
        </p:nvSpPr>
        <p:spPr>
          <a:xfrm>
            <a:off x="6656598" y="5418031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F467687-5868-4CEC-849B-B81581D8C59F}"/>
              </a:ext>
            </a:extLst>
          </p:cNvPr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Down Arrow 1">
            <a:extLst>
              <a:ext uri="{FF2B5EF4-FFF2-40B4-BE49-F238E27FC236}">
                <a16:creationId xmlns="" xmlns:a16="http://schemas.microsoft.com/office/drawing/2014/main" id="{24D05BE8-37D4-4260-BE8B-5F88FDF27FA8}"/>
              </a:ext>
            </a:extLst>
          </p:cNvPr>
          <p:cNvSpPr/>
          <p:nvPr/>
        </p:nvSpPr>
        <p:spPr>
          <a:xfrm rot="10800000" flipH="1">
            <a:off x="6807125" y="5560006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="" xmlns:a16="http://schemas.microsoft.com/office/drawing/2014/main" id="{E4E7B5C9-70D5-4620-A227-DCED17EA7890}"/>
              </a:ext>
            </a:extLst>
          </p:cNvPr>
          <p:cNvSpPr/>
          <p:nvPr/>
        </p:nvSpPr>
        <p:spPr>
          <a:xfrm>
            <a:off x="6781332" y="1905484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="" xmlns:a16="http://schemas.microsoft.com/office/drawing/2014/main" id="{3F61F607-3EEE-4B4B-BA72-66B6D4FB8220}"/>
              </a:ext>
            </a:extLst>
          </p:cNvPr>
          <p:cNvSpPr>
            <a:spLocks noChangeAspect="1"/>
          </p:cNvSpPr>
          <p:nvPr/>
        </p:nvSpPr>
        <p:spPr>
          <a:xfrm>
            <a:off x="6784782" y="4645996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="" xmlns:a16="http://schemas.microsoft.com/office/drawing/2014/main" id="{FF5BADD0-89AC-4A36-8899-0A3C2FB1B811}"/>
              </a:ext>
            </a:extLst>
          </p:cNvPr>
          <p:cNvSpPr>
            <a:spLocks noChangeAspect="1"/>
          </p:cNvSpPr>
          <p:nvPr/>
        </p:nvSpPr>
        <p:spPr>
          <a:xfrm>
            <a:off x="6788799" y="3793801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="" xmlns:a16="http://schemas.microsoft.com/office/drawing/2014/main" id="{74830E45-35D2-4A53-88E6-8F7E5B63EA62}"/>
              </a:ext>
            </a:extLst>
          </p:cNvPr>
          <p:cNvSpPr>
            <a:spLocks noChangeAspect="1"/>
          </p:cNvSpPr>
          <p:nvPr/>
        </p:nvSpPr>
        <p:spPr>
          <a:xfrm rot="8580000">
            <a:off x="6788325" y="2836159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74F7E98-9A6A-427D-A8EA-B6A10396F1AB}"/>
              </a:ext>
            </a:extLst>
          </p:cNvPr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5446436-1FA1-478D-981E-09C894613D9A}"/>
              </a:ext>
            </a:extLst>
          </p:cNvPr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DDFF66C-24F9-46F2-8E3D-53D4E7D98F92}"/>
              </a:ext>
            </a:extLst>
          </p:cNvPr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FCFAC98-5DCC-47AC-B08E-0B868BD29A1F}"/>
              </a:ext>
            </a:extLst>
          </p:cNvPr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BDA5CBF-2F27-456E-AC50-585DF26538D4}"/>
              </a:ext>
            </a:extLst>
          </p:cNvPr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0B72B4C-E60B-4521-A784-1C75CD960E35}"/>
              </a:ext>
            </a:extLst>
          </p:cNvPr>
          <p:cNvGrpSpPr/>
          <p:nvPr/>
        </p:nvGrpSpPr>
        <p:grpSpPr>
          <a:xfrm>
            <a:off x="1673863" y="3262299"/>
            <a:ext cx="3404656" cy="1346565"/>
            <a:chOff x="903886" y="3331350"/>
            <a:chExt cx="3297058" cy="1304009"/>
          </a:xfrm>
        </p:grpSpPr>
        <p:sp>
          <p:nvSpPr>
            <p:cNvPr id="39" name="Rectangle 34">
              <a:extLst>
                <a:ext uri="{FF2B5EF4-FFF2-40B4-BE49-F238E27FC236}">
                  <a16:creationId xmlns="" xmlns:a16="http://schemas.microsoft.com/office/drawing/2014/main" id="{922B958C-B1A1-40A4-877D-E3D05D8A5670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C2FB8D89-2299-4885-9D5E-78AFAB6FF7C5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="" xmlns:a16="http://schemas.microsoft.com/office/drawing/2014/main" id="{8E4075BB-606B-44C0-9F81-99A2EC74363C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="" xmlns:a16="http://schemas.microsoft.com/office/drawing/2014/main" id="{D33FFA48-F6CB-42C9-ACED-1B300A112AC0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A22E7544-78AC-4E4A-A980-F8A9B1B1C971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5" name="Trapezoid 33">
                  <a:extLst>
                    <a:ext uri="{FF2B5EF4-FFF2-40B4-BE49-F238E27FC236}">
                      <a16:creationId xmlns="" xmlns:a16="http://schemas.microsoft.com/office/drawing/2014/main" id="{5BA960D9-1A94-429D-97B9-0195421D0955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Chord 45">
                  <a:extLst>
                    <a:ext uri="{FF2B5EF4-FFF2-40B4-BE49-F238E27FC236}">
                      <a16:creationId xmlns="" xmlns:a16="http://schemas.microsoft.com/office/drawing/2014/main" id="{1A74EF70-4054-4842-B0C9-00B5E04A7916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37">
                  <a:extLst>
                    <a:ext uri="{FF2B5EF4-FFF2-40B4-BE49-F238E27FC236}">
                      <a16:creationId xmlns="" xmlns:a16="http://schemas.microsoft.com/office/drawing/2014/main" id="{38EC9F45-8A0B-4ED1-A2D4-6276796CD6C6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4" name="Parallelogram 43">
                <a:extLst>
                  <a:ext uri="{FF2B5EF4-FFF2-40B4-BE49-F238E27FC236}">
                    <a16:creationId xmlns="" xmlns:a16="http://schemas.microsoft.com/office/drawing/2014/main" id="{F5C54F3C-2F67-483B-B0CA-0F73D0294A30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="" xmlns:a16="http://schemas.microsoft.com/office/drawing/2014/main" id="{1C008D6D-6049-4FB5-B9AD-3C7E6C897275}"/>
              </a:ext>
            </a:extLst>
          </p:cNvPr>
          <p:cNvSpPr/>
          <p:nvPr/>
        </p:nvSpPr>
        <p:spPr>
          <a:xfrm>
            <a:off x="5453688" y="1781144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Freeform 48">
            <a:extLst>
              <a:ext uri="{FF2B5EF4-FFF2-40B4-BE49-F238E27FC236}">
                <a16:creationId xmlns="" xmlns:a16="http://schemas.microsoft.com/office/drawing/2014/main" id="{D19C6EB6-581D-4266-97BE-766EF9A6C8EC}"/>
              </a:ext>
            </a:extLst>
          </p:cNvPr>
          <p:cNvSpPr/>
          <p:nvPr/>
        </p:nvSpPr>
        <p:spPr>
          <a:xfrm>
            <a:off x="5453785" y="2703994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49">
            <a:extLst>
              <a:ext uri="{FF2B5EF4-FFF2-40B4-BE49-F238E27FC236}">
                <a16:creationId xmlns="" xmlns:a16="http://schemas.microsoft.com/office/drawing/2014/main" id="{2C410D4A-D4BC-44E9-9156-F50DB20350B1}"/>
              </a:ext>
            </a:extLst>
          </p:cNvPr>
          <p:cNvSpPr/>
          <p:nvPr/>
        </p:nvSpPr>
        <p:spPr>
          <a:xfrm>
            <a:off x="5453727" y="3626724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Freeform 50">
            <a:extLst>
              <a:ext uri="{FF2B5EF4-FFF2-40B4-BE49-F238E27FC236}">
                <a16:creationId xmlns="" xmlns:a16="http://schemas.microsoft.com/office/drawing/2014/main" id="{9606E935-F4B5-497D-A4EE-7D02170D005F}"/>
              </a:ext>
            </a:extLst>
          </p:cNvPr>
          <p:cNvSpPr/>
          <p:nvPr/>
        </p:nvSpPr>
        <p:spPr>
          <a:xfrm flipV="1">
            <a:off x="5455871" y="4050099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51">
            <a:extLst>
              <a:ext uri="{FF2B5EF4-FFF2-40B4-BE49-F238E27FC236}">
                <a16:creationId xmlns="" xmlns:a16="http://schemas.microsoft.com/office/drawing/2014/main" id="{DD1A63AE-E941-42BA-A15F-F673A9456BFE}"/>
              </a:ext>
            </a:extLst>
          </p:cNvPr>
          <p:cNvSpPr/>
          <p:nvPr/>
        </p:nvSpPr>
        <p:spPr>
          <a:xfrm flipV="1">
            <a:off x="5453785" y="3973701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Rectangle 52">
            <a:hlinkClick r:id="rId2" action="ppaction://hlinksldjump"/>
            <a:extLst>
              <a:ext uri="{FF2B5EF4-FFF2-40B4-BE49-F238E27FC236}">
                <a16:creationId xmlns="" xmlns:a16="http://schemas.microsoft.com/office/drawing/2014/main" id="{3A548837-27F3-44D8-9806-70D9BA2390BD}"/>
              </a:ext>
            </a:extLst>
          </p:cNvPr>
          <p:cNvSpPr/>
          <p:nvPr/>
        </p:nvSpPr>
        <p:spPr>
          <a:xfrm>
            <a:off x="11580315" y="6250269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Down Arrow 1">
            <a:extLst>
              <a:ext uri="{FF2B5EF4-FFF2-40B4-BE49-F238E27FC236}">
                <a16:creationId xmlns="" xmlns:a16="http://schemas.microsoft.com/office/drawing/2014/main" id="{24D05BE8-37D4-4260-BE8B-5F88FDF27FA8}"/>
              </a:ext>
            </a:extLst>
          </p:cNvPr>
          <p:cNvSpPr/>
          <p:nvPr/>
        </p:nvSpPr>
        <p:spPr>
          <a:xfrm rot="10800000" flipH="1">
            <a:off x="11690765" y="6386174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3804" y="-81158"/>
            <a:ext cx="1553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tx2"/>
                </a:solidFill>
                <a:cs typeface="Arial" pitchFamily="34" charset="0"/>
              </a:rPr>
              <a:t>08</a:t>
            </a:r>
            <a:endParaRPr lang="ko-KR" altLang="en-US" sz="96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riangle 294"/>
          <p:cNvSpPr/>
          <p:nvPr/>
        </p:nvSpPr>
        <p:spPr>
          <a:xfrm>
            <a:off x="1401707" y="1787843"/>
            <a:ext cx="5426351" cy="3415101"/>
          </a:xfrm>
          <a:prstGeom prst="triangl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prstClr val="white"/>
              </a:solidFill>
              <a:latin typeface="Calibri" panose="020F0502020204030204"/>
              <a:sym typeface="Arial" panose="020B0704020202020204"/>
            </a:endParaRPr>
          </a:p>
        </p:txBody>
      </p:sp>
      <p:cxnSp>
        <p:nvCxnSpPr>
          <p:cNvPr id="304" name="Straight Connector 303"/>
          <p:cNvCxnSpPr>
            <a:cxnSpLocks/>
          </p:cNvCxnSpPr>
          <p:nvPr/>
        </p:nvCxnSpPr>
        <p:spPr>
          <a:xfrm>
            <a:off x="4114883" y="2970194"/>
            <a:ext cx="0" cy="27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3270321" y="3247706"/>
            <a:ext cx="177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3280940" y="3257584"/>
            <a:ext cx="0" cy="18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045503" y="3247706"/>
            <a:ext cx="0" cy="18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264602" y="3904872"/>
            <a:ext cx="0" cy="27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2420040" y="4182384"/>
            <a:ext cx="177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2420040" y="4182384"/>
            <a:ext cx="0" cy="18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4195222" y="4182384"/>
            <a:ext cx="0" cy="18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Group 327"/>
          <p:cNvGrpSpPr/>
          <p:nvPr/>
        </p:nvGrpSpPr>
        <p:grpSpPr>
          <a:xfrm>
            <a:off x="2225151" y="4397839"/>
            <a:ext cx="796400" cy="458711"/>
            <a:chOff x="1188301" y="1120331"/>
            <a:chExt cx="1023275" cy="588150"/>
          </a:xfrm>
        </p:grpSpPr>
        <p:grpSp>
          <p:nvGrpSpPr>
            <p:cNvPr id="329" name="Group 328"/>
            <p:cNvGrpSpPr/>
            <p:nvPr/>
          </p:nvGrpSpPr>
          <p:grpSpPr>
            <a:xfrm>
              <a:off x="1188301" y="1120331"/>
              <a:ext cx="519550" cy="588150"/>
              <a:chOff x="1413739" y="1083002"/>
              <a:chExt cx="519550" cy="588150"/>
            </a:xfrm>
          </p:grpSpPr>
          <p:sp>
            <p:nvSpPr>
              <p:cNvPr id="331" name="Google Shape;2097;p35"/>
              <p:cNvSpPr/>
              <p:nvPr/>
            </p:nvSpPr>
            <p:spPr>
              <a:xfrm>
                <a:off x="1637214" y="1407602"/>
                <a:ext cx="742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572" extrusionOk="0">
                    <a:moveTo>
                      <a:pt x="1469" y="0"/>
                    </a:moveTo>
                    <a:lnTo>
                      <a:pt x="268" y="834"/>
                    </a:lnTo>
                    <a:lnTo>
                      <a:pt x="601" y="1801"/>
                    </a:lnTo>
                    <a:lnTo>
                      <a:pt x="1" y="4303"/>
                    </a:lnTo>
                    <a:lnTo>
                      <a:pt x="1402" y="6572"/>
                    </a:lnTo>
                    <a:lnTo>
                      <a:pt x="2970" y="4203"/>
                    </a:lnTo>
                    <a:lnTo>
                      <a:pt x="2336" y="1801"/>
                    </a:lnTo>
                    <a:lnTo>
                      <a:pt x="2669" y="834"/>
                    </a:lnTo>
                    <a:lnTo>
                      <a:pt x="14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332" name="Google Shape;2098;p35"/>
              <p:cNvSpPr/>
              <p:nvPr/>
            </p:nvSpPr>
            <p:spPr>
              <a:xfrm>
                <a:off x="1557164" y="1083002"/>
                <a:ext cx="2377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12117" extrusionOk="0">
                    <a:moveTo>
                      <a:pt x="5096" y="0"/>
                    </a:moveTo>
                    <a:cubicBezTo>
                      <a:pt x="3483" y="0"/>
                      <a:pt x="3003" y="1009"/>
                      <a:pt x="3003" y="1009"/>
                    </a:cubicBezTo>
                    <a:cubicBezTo>
                      <a:pt x="34" y="1476"/>
                      <a:pt x="401" y="5279"/>
                      <a:pt x="501" y="5979"/>
                    </a:cubicBezTo>
                    <a:cubicBezTo>
                      <a:pt x="201" y="6213"/>
                      <a:pt x="1" y="6680"/>
                      <a:pt x="1" y="7180"/>
                    </a:cubicBezTo>
                    <a:cubicBezTo>
                      <a:pt x="1" y="7880"/>
                      <a:pt x="568" y="8481"/>
                      <a:pt x="1101" y="8581"/>
                    </a:cubicBezTo>
                    <a:cubicBezTo>
                      <a:pt x="1302" y="10382"/>
                      <a:pt x="2803" y="12117"/>
                      <a:pt x="4604" y="12117"/>
                    </a:cubicBezTo>
                    <a:cubicBezTo>
                      <a:pt x="6472" y="12117"/>
                      <a:pt x="7973" y="10349"/>
                      <a:pt x="8140" y="8548"/>
                    </a:cubicBezTo>
                    <a:cubicBezTo>
                      <a:pt x="8240" y="8581"/>
                      <a:pt x="8373" y="8614"/>
                      <a:pt x="8473" y="8614"/>
                    </a:cubicBezTo>
                    <a:cubicBezTo>
                      <a:pt x="9074" y="8614"/>
                      <a:pt x="9507" y="7981"/>
                      <a:pt x="9507" y="7180"/>
                    </a:cubicBezTo>
                    <a:cubicBezTo>
                      <a:pt x="9507" y="6646"/>
                      <a:pt x="9407" y="6179"/>
                      <a:pt x="9174" y="5912"/>
                    </a:cubicBezTo>
                    <a:cubicBezTo>
                      <a:pt x="9207" y="2910"/>
                      <a:pt x="8407" y="575"/>
                      <a:pt x="6072" y="108"/>
                    </a:cubicBezTo>
                    <a:cubicBezTo>
                      <a:pt x="5708" y="32"/>
                      <a:pt x="5384" y="0"/>
                      <a:pt x="5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333" name="Google Shape;2099;p35"/>
              <p:cNvSpPr/>
              <p:nvPr/>
            </p:nvSpPr>
            <p:spPr>
              <a:xfrm>
                <a:off x="1413739" y="1416777"/>
                <a:ext cx="51955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20782" h="10175" extrusionOk="0">
                    <a:moveTo>
                      <a:pt x="14677" y="0"/>
                    </a:moveTo>
                    <a:cubicBezTo>
                      <a:pt x="13743" y="1601"/>
                      <a:pt x="10374" y="7439"/>
                      <a:pt x="10374" y="7472"/>
                    </a:cubicBezTo>
                    <a:cubicBezTo>
                      <a:pt x="10374" y="7472"/>
                      <a:pt x="7039" y="1668"/>
                      <a:pt x="6071" y="33"/>
                    </a:cubicBezTo>
                    <a:lnTo>
                      <a:pt x="3736" y="567"/>
                    </a:lnTo>
                    <a:cubicBezTo>
                      <a:pt x="2702" y="934"/>
                      <a:pt x="1835" y="1735"/>
                      <a:pt x="1368" y="2735"/>
                    </a:cubicBezTo>
                    <a:lnTo>
                      <a:pt x="0" y="7005"/>
                    </a:lnTo>
                    <a:cubicBezTo>
                      <a:pt x="2435" y="8940"/>
                      <a:pt x="6238" y="10174"/>
                      <a:pt x="10474" y="10174"/>
                    </a:cubicBezTo>
                    <a:cubicBezTo>
                      <a:pt x="14644" y="10174"/>
                      <a:pt x="18347" y="8973"/>
                      <a:pt x="20782" y="7139"/>
                    </a:cubicBezTo>
                    <a:lnTo>
                      <a:pt x="19381" y="2735"/>
                    </a:lnTo>
                    <a:cubicBezTo>
                      <a:pt x="18914" y="1735"/>
                      <a:pt x="18046" y="934"/>
                      <a:pt x="17012" y="567"/>
                    </a:cubicBezTo>
                    <a:lnTo>
                      <a:pt x="146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</p:grpSp>
        <p:sp>
          <p:nvSpPr>
            <p:cNvPr id="330" name="Google Shape;2108;p35"/>
            <p:cNvSpPr/>
            <p:nvPr/>
          </p:nvSpPr>
          <p:spPr>
            <a:xfrm>
              <a:off x="1707851" y="1129271"/>
              <a:ext cx="503725" cy="576100"/>
            </a:xfrm>
            <a:custGeom>
              <a:avLst/>
              <a:gdLst/>
              <a:ahLst/>
              <a:cxnLst/>
              <a:rect l="l" t="t" r="r" b="b"/>
              <a:pathLst>
                <a:path w="20149" h="23044" extrusionOk="0">
                  <a:moveTo>
                    <a:pt x="8173" y="12636"/>
                  </a:moveTo>
                  <a:cubicBezTo>
                    <a:pt x="8173" y="12636"/>
                    <a:pt x="6739" y="14837"/>
                    <a:pt x="10074" y="17539"/>
                  </a:cubicBezTo>
                  <a:cubicBezTo>
                    <a:pt x="13376" y="14837"/>
                    <a:pt x="11942" y="12636"/>
                    <a:pt x="11942" y="12636"/>
                  </a:cubicBezTo>
                  <a:lnTo>
                    <a:pt x="11942" y="12636"/>
                  </a:lnTo>
                  <a:cubicBezTo>
                    <a:pt x="14744" y="12903"/>
                    <a:pt x="14511" y="16772"/>
                    <a:pt x="14511" y="16772"/>
                  </a:cubicBezTo>
                  <a:lnTo>
                    <a:pt x="13210" y="16172"/>
                  </a:lnTo>
                  <a:cubicBezTo>
                    <a:pt x="12776" y="17539"/>
                    <a:pt x="10108" y="20642"/>
                    <a:pt x="10074" y="20708"/>
                  </a:cubicBezTo>
                  <a:cubicBezTo>
                    <a:pt x="10007" y="20642"/>
                    <a:pt x="7339" y="17539"/>
                    <a:pt x="6905" y="16172"/>
                  </a:cubicBezTo>
                  <a:lnTo>
                    <a:pt x="5638" y="16772"/>
                  </a:lnTo>
                  <a:cubicBezTo>
                    <a:pt x="5638" y="16772"/>
                    <a:pt x="5371" y="12903"/>
                    <a:pt x="8173" y="12636"/>
                  </a:cubicBezTo>
                  <a:close/>
                  <a:moveTo>
                    <a:pt x="10516" y="0"/>
                  </a:moveTo>
                  <a:cubicBezTo>
                    <a:pt x="10081" y="0"/>
                    <a:pt x="9602" y="31"/>
                    <a:pt x="9073" y="94"/>
                  </a:cubicBezTo>
                  <a:cubicBezTo>
                    <a:pt x="3503" y="761"/>
                    <a:pt x="6772" y="5698"/>
                    <a:pt x="3636" y="10468"/>
                  </a:cubicBezTo>
                  <a:cubicBezTo>
                    <a:pt x="2602" y="12035"/>
                    <a:pt x="3002" y="13036"/>
                    <a:pt x="3836" y="13670"/>
                  </a:cubicBezTo>
                  <a:lnTo>
                    <a:pt x="3636" y="13737"/>
                  </a:lnTo>
                  <a:cubicBezTo>
                    <a:pt x="2602" y="14104"/>
                    <a:pt x="1768" y="14871"/>
                    <a:pt x="1301" y="15838"/>
                  </a:cubicBezTo>
                  <a:lnTo>
                    <a:pt x="0" y="19974"/>
                  </a:lnTo>
                  <a:cubicBezTo>
                    <a:pt x="2335" y="21842"/>
                    <a:pt x="6005" y="23043"/>
                    <a:pt x="10141" y="23043"/>
                  </a:cubicBezTo>
                  <a:cubicBezTo>
                    <a:pt x="14177" y="23043"/>
                    <a:pt x="17780" y="21909"/>
                    <a:pt x="20148" y="20108"/>
                  </a:cubicBezTo>
                  <a:lnTo>
                    <a:pt x="18780" y="15838"/>
                  </a:lnTo>
                  <a:cubicBezTo>
                    <a:pt x="18347" y="14937"/>
                    <a:pt x="17613" y="14204"/>
                    <a:pt x="16679" y="13803"/>
                  </a:cubicBezTo>
                  <a:cubicBezTo>
                    <a:pt x="16846" y="13637"/>
                    <a:pt x="16979" y="13436"/>
                    <a:pt x="17113" y="13203"/>
                  </a:cubicBezTo>
                  <a:cubicBezTo>
                    <a:pt x="18947" y="10468"/>
                    <a:pt x="15678" y="9867"/>
                    <a:pt x="15178" y="5998"/>
                  </a:cubicBezTo>
                  <a:cubicBezTo>
                    <a:pt x="14727" y="2512"/>
                    <a:pt x="14466" y="0"/>
                    <a:pt x="10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3591370" y="4392159"/>
            <a:ext cx="796400" cy="458711"/>
            <a:chOff x="1188301" y="1120331"/>
            <a:chExt cx="1023275" cy="588150"/>
          </a:xfrm>
        </p:grpSpPr>
        <p:grpSp>
          <p:nvGrpSpPr>
            <p:cNvPr id="335" name="Group 334"/>
            <p:cNvGrpSpPr/>
            <p:nvPr/>
          </p:nvGrpSpPr>
          <p:grpSpPr>
            <a:xfrm>
              <a:off x="1188301" y="1120331"/>
              <a:ext cx="519550" cy="588150"/>
              <a:chOff x="1413739" y="1083002"/>
              <a:chExt cx="519550" cy="588150"/>
            </a:xfrm>
          </p:grpSpPr>
          <p:sp>
            <p:nvSpPr>
              <p:cNvPr id="337" name="Google Shape;2097;p35"/>
              <p:cNvSpPr/>
              <p:nvPr/>
            </p:nvSpPr>
            <p:spPr>
              <a:xfrm>
                <a:off x="1637214" y="1407602"/>
                <a:ext cx="742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572" extrusionOk="0">
                    <a:moveTo>
                      <a:pt x="1469" y="0"/>
                    </a:moveTo>
                    <a:lnTo>
                      <a:pt x="268" y="834"/>
                    </a:lnTo>
                    <a:lnTo>
                      <a:pt x="601" y="1801"/>
                    </a:lnTo>
                    <a:lnTo>
                      <a:pt x="1" y="4303"/>
                    </a:lnTo>
                    <a:lnTo>
                      <a:pt x="1402" y="6572"/>
                    </a:lnTo>
                    <a:lnTo>
                      <a:pt x="2970" y="4203"/>
                    </a:lnTo>
                    <a:lnTo>
                      <a:pt x="2336" y="1801"/>
                    </a:lnTo>
                    <a:lnTo>
                      <a:pt x="2669" y="834"/>
                    </a:lnTo>
                    <a:lnTo>
                      <a:pt x="14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338" name="Google Shape;2098;p35"/>
              <p:cNvSpPr/>
              <p:nvPr/>
            </p:nvSpPr>
            <p:spPr>
              <a:xfrm>
                <a:off x="1557164" y="1083002"/>
                <a:ext cx="2377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12117" extrusionOk="0">
                    <a:moveTo>
                      <a:pt x="5096" y="0"/>
                    </a:moveTo>
                    <a:cubicBezTo>
                      <a:pt x="3483" y="0"/>
                      <a:pt x="3003" y="1009"/>
                      <a:pt x="3003" y="1009"/>
                    </a:cubicBezTo>
                    <a:cubicBezTo>
                      <a:pt x="34" y="1476"/>
                      <a:pt x="401" y="5279"/>
                      <a:pt x="501" y="5979"/>
                    </a:cubicBezTo>
                    <a:cubicBezTo>
                      <a:pt x="201" y="6213"/>
                      <a:pt x="1" y="6680"/>
                      <a:pt x="1" y="7180"/>
                    </a:cubicBezTo>
                    <a:cubicBezTo>
                      <a:pt x="1" y="7880"/>
                      <a:pt x="568" y="8481"/>
                      <a:pt x="1101" y="8581"/>
                    </a:cubicBezTo>
                    <a:cubicBezTo>
                      <a:pt x="1302" y="10382"/>
                      <a:pt x="2803" y="12117"/>
                      <a:pt x="4604" y="12117"/>
                    </a:cubicBezTo>
                    <a:cubicBezTo>
                      <a:pt x="6472" y="12117"/>
                      <a:pt x="7973" y="10349"/>
                      <a:pt x="8140" y="8548"/>
                    </a:cubicBezTo>
                    <a:cubicBezTo>
                      <a:pt x="8240" y="8581"/>
                      <a:pt x="8373" y="8614"/>
                      <a:pt x="8473" y="8614"/>
                    </a:cubicBezTo>
                    <a:cubicBezTo>
                      <a:pt x="9074" y="8614"/>
                      <a:pt x="9507" y="7981"/>
                      <a:pt x="9507" y="7180"/>
                    </a:cubicBezTo>
                    <a:cubicBezTo>
                      <a:pt x="9507" y="6646"/>
                      <a:pt x="9407" y="6179"/>
                      <a:pt x="9174" y="5912"/>
                    </a:cubicBezTo>
                    <a:cubicBezTo>
                      <a:pt x="9207" y="2910"/>
                      <a:pt x="8407" y="575"/>
                      <a:pt x="6072" y="108"/>
                    </a:cubicBezTo>
                    <a:cubicBezTo>
                      <a:pt x="5708" y="32"/>
                      <a:pt x="5384" y="0"/>
                      <a:pt x="5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339" name="Google Shape;2099;p35"/>
              <p:cNvSpPr/>
              <p:nvPr/>
            </p:nvSpPr>
            <p:spPr>
              <a:xfrm>
                <a:off x="1413739" y="1416777"/>
                <a:ext cx="51955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20782" h="10175" extrusionOk="0">
                    <a:moveTo>
                      <a:pt x="14677" y="0"/>
                    </a:moveTo>
                    <a:cubicBezTo>
                      <a:pt x="13743" y="1601"/>
                      <a:pt x="10374" y="7439"/>
                      <a:pt x="10374" y="7472"/>
                    </a:cubicBezTo>
                    <a:cubicBezTo>
                      <a:pt x="10374" y="7472"/>
                      <a:pt x="7039" y="1668"/>
                      <a:pt x="6071" y="33"/>
                    </a:cubicBezTo>
                    <a:lnTo>
                      <a:pt x="3736" y="567"/>
                    </a:lnTo>
                    <a:cubicBezTo>
                      <a:pt x="2702" y="934"/>
                      <a:pt x="1835" y="1735"/>
                      <a:pt x="1368" y="2735"/>
                    </a:cubicBezTo>
                    <a:lnTo>
                      <a:pt x="0" y="7005"/>
                    </a:lnTo>
                    <a:cubicBezTo>
                      <a:pt x="2435" y="8940"/>
                      <a:pt x="6238" y="10174"/>
                      <a:pt x="10474" y="10174"/>
                    </a:cubicBezTo>
                    <a:cubicBezTo>
                      <a:pt x="14644" y="10174"/>
                      <a:pt x="18347" y="8973"/>
                      <a:pt x="20782" y="7139"/>
                    </a:cubicBezTo>
                    <a:lnTo>
                      <a:pt x="19381" y="2735"/>
                    </a:lnTo>
                    <a:cubicBezTo>
                      <a:pt x="18914" y="1735"/>
                      <a:pt x="18046" y="934"/>
                      <a:pt x="17012" y="567"/>
                    </a:cubicBezTo>
                    <a:lnTo>
                      <a:pt x="146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</p:grpSp>
        <p:sp>
          <p:nvSpPr>
            <p:cNvPr id="336" name="Google Shape;2108;p35"/>
            <p:cNvSpPr/>
            <p:nvPr/>
          </p:nvSpPr>
          <p:spPr>
            <a:xfrm>
              <a:off x="1707851" y="1129271"/>
              <a:ext cx="503725" cy="576100"/>
            </a:xfrm>
            <a:custGeom>
              <a:avLst/>
              <a:gdLst/>
              <a:ahLst/>
              <a:cxnLst/>
              <a:rect l="l" t="t" r="r" b="b"/>
              <a:pathLst>
                <a:path w="20149" h="23044" extrusionOk="0">
                  <a:moveTo>
                    <a:pt x="8173" y="12636"/>
                  </a:moveTo>
                  <a:cubicBezTo>
                    <a:pt x="8173" y="12636"/>
                    <a:pt x="6739" y="14837"/>
                    <a:pt x="10074" y="17539"/>
                  </a:cubicBezTo>
                  <a:cubicBezTo>
                    <a:pt x="13376" y="14837"/>
                    <a:pt x="11942" y="12636"/>
                    <a:pt x="11942" y="12636"/>
                  </a:cubicBezTo>
                  <a:lnTo>
                    <a:pt x="11942" y="12636"/>
                  </a:lnTo>
                  <a:cubicBezTo>
                    <a:pt x="14744" y="12903"/>
                    <a:pt x="14511" y="16772"/>
                    <a:pt x="14511" y="16772"/>
                  </a:cubicBezTo>
                  <a:lnTo>
                    <a:pt x="13210" y="16172"/>
                  </a:lnTo>
                  <a:cubicBezTo>
                    <a:pt x="12776" y="17539"/>
                    <a:pt x="10108" y="20642"/>
                    <a:pt x="10074" y="20708"/>
                  </a:cubicBezTo>
                  <a:cubicBezTo>
                    <a:pt x="10007" y="20642"/>
                    <a:pt x="7339" y="17539"/>
                    <a:pt x="6905" y="16172"/>
                  </a:cubicBezTo>
                  <a:lnTo>
                    <a:pt x="5638" y="16772"/>
                  </a:lnTo>
                  <a:cubicBezTo>
                    <a:pt x="5638" y="16772"/>
                    <a:pt x="5371" y="12903"/>
                    <a:pt x="8173" y="12636"/>
                  </a:cubicBezTo>
                  <a:close/>
                  <a:moveTo>
                    <a:pt x="10516" y="0"/>
                  </a:moveTo>
                  <a:cubicBezTo>
                    <a:pt x="10081" y="0"/>
                    <a:pt x="9602" y="31"/>
                    <a:pt x="9073" y="94"/>
                  </a:cubicBezTo>
                  <a:cubicBezTo>
                    <a:pt x="3503" y="761"/>
                    <a:pt x="6772" y="5698"/>
                    <a:pt x="3636" y="10468"/>
                  </a:cubicBezTo>
                  <a:cubicBezTo>
                    <a:pt x="2602" y="12035"/>
                    <a:pt x="3002" y="13036"/>
                    <a:pt x="3836" y="13670"/>
                  </a:cubicBezTo>
                  <a:lnTo>
                    <a:pt x="3636" y="13737"/>
                  </a:lnTo>
                  <a:cubicBezTo>
                    <a:pt x="2602" y="14104"/>
                    <a:pt x="1768" y="14871"/>
                    <a:pt x="1301" y="15838"/>
                  </a:cubicBezTo>
                  <a:lnTo>
                    <a:pt x="0" y="19974"/>
                  </a:lnTo>
                  <a:cubicBezTo>
                    <a:pt x="2335" y="21842"/>
                    <a:pt x="6005" y="23043"/>
                    <a:pt x="10141" y="23043"/>
                  </a:cubicBezTo>
                  <a:cubicBezTo>
                    <a:pt x="14177" y="23043"/>
                    <a:pt x="17780" y="21909"/>
                    <a:pt x="20148" y="20108"/>
                  </a:cubicBezTo>
                  <a:lnTo>
                    <a:pt x="18780" y="15838"/>
                  </a:lnTo>
                  <a:cubicBezTo>
                    <a:pt x="18347" y="14937"/>
                    <a:pt x="17613" y="14204"/>
                    <a:pt x="16679" y="13803"/>
                  </a:cubicBezTo>
                  <a:cubicBezTo>
                    <a:pt x="16846" y="13637"/>
                    <a:pt x="16979" y="13436"/>
                    <a:pt x="17113" y="13203"/>
                  </a:cubicBezTo>
                  <a:cubicBezTo>
                    <a:pt x="18947" y="10468"/>
                    <a:pt x="15678" y="9867"/>
                    <a:pt x="15178" y="5998"/>
                  </a:cubicBezTo>
                  <a:cubicBezTo>
                    <a:pt x="14727" y="2512"/>
                    <a:pt x="14466" y="0"/>
                    <a:pt x="10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</p:grpSp>
      <p:cxnSp>
        <p:nvCxnSpPr>
          <p:cNvPr id="340" name="Straight Connector 339"/>
          <p:cNvCxnSpPr>
            <a:cxnSpLocks/>
          </p:cNvCxnSpPr>
          <p:nvPr/>
        </p:nvCxnSpPr>
        <p:spPr>
          <a:xfrm flipH="1">
            <a:off x="5041684" y="3956128"/>
            <a:ext cx="5547" cy="41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2" name="Group 341"/>
          <p:cNvGrpSpPr/>
          <p:nvPr/>
        </p:nvGrpSpPr>
        <p:grpSpPr>
          <a:xfrm>
            <a:off x="4654325" y="4390018"/>
            <a:ext cx="796400" cy="458711"/>
            <a:chOff x="1188301" y="1120331"/>
            <a:chExt cx="1023275" cy="588150"/>
          </a:xfrm>
        </p:grpSpPr>
        <p:grpSp>
          <p:nvGrpSpPr>
            <p:cNvPr id="343" name="Group 342"/>
            <p:cNvGrpSpPr/>
            <p:nvPr/>
          </p:nvGrpSpPr>
          <p:grpSpPr>
            <a:xfrm>
              <a:off x="1188301" y="1120331"/>
              <a:ext cx="519550" cy="588150"/>
              <a:chOff x="1413739" y="1083002"/>
              <a:chExt cx="519550" cy="588150"/>
            </a:xfrm>
          </p:grpSpPr>
          <p:sp>
            <p:nvSpPr>
              <p:cNvPr id="345" name="Google Shape;2097;p35"/>
              <p:cNvSpPr/>
              <p:nvPr/>
            </p:nvSpPr>
            <p:spPr>
              <a:xfrm>
                <a:off x="1637214" y="1407602"/>
                <a:ext cx="742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572" extrusionOk="0">
                    <a:moveTo>
                      <a:pt x="1469" y="0"/>
                    </a:moveTo>
                    <a:lnTo>
                      <a:pt x="268" y="834"/>
                    </a:lnTo>
                    <a:lnTo>
                      <a:pt x="601" y="1801"/>
                    </a:lnTo>
                    <a:lnTo>
                      <a:pt x="1" y="4303"/>
                    </a:lnTo>
                    <a:lnTo>
                      <a:pt x="1402" y="6572"/>
                    </a:lnTo>
                    <a:lnTo>
                      <a:pt x="2970" y="4203"/>
                    </a:lnTo>
                    <a:lnTo>
                      <a:pt x="2336" y="1801"/>
                    </a:lnTo>
                    <a:lnTo>
                      <a:pt x="2669" y="834"/>
                    </a:lnTo>
                    <a:lnTo>
                      <a:pt x="14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346" name="Google Shape;2098;p35"/>
              <p:cNvSpPr/>
              <p:nvPr/>
            </p:nvSpPr>
            <p:spPr>
              <a:xfrm>
                <a:off x="1557164" y="1083002"/>
                <a:ext cx="2377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12117" extrusionOk="0">
                    <a:moveTo>
                      <a:pt x="5096" y="0"/>
                    </a:moveTo>
                    <a:cubicBezTo>
                      <a:pt x="3483" y="0"/>
                      <a:pt x="3003" y="1009"/>
                      <a:pt x="3003" y="1009"/>
                    </a:cubicBezTo>
                    <a:cubicBezTo>
                      <a:pt x="34" y="1476"/>
                      <a:pt x="401" y="5279"/>
                      <a:pt x="501" y="5979"/>
                    </a:cubicBezTo>
                    <a:cubicBezTo>
                      <a:pt x="201" y="6213"/>
                      <a:pt x="1" y="6680"/>
                      <a:pt x="1" y="7180"/>
                    </a:cubicBezTo>
                    <a:cubicBezTo>
                      <a:pt x="1" y="7880"/>
                      <a:pt x="568" y="8481"/>
                      <a:pt x="1101" y="8581"/>
                    </a:cubicBezTo>
                    <a:cubicBezTo>
                      <a:pt x="1302" y="10382"/>
                      <a:pt x="2803" y="12117"/>
                      <a:pt x="4604" y="12117"/>
                    </a:cubicBezTo>
                    <a:cubicBezTo>
                      <a:pt x="6472" y="12117"/>
                      <a:pt x="7973" y="10349"/>
                      <a:pt x="8140" y="8548"/>
                    </a:cubicBezTo>
                    <a:cubicBezTo>
                      <a:pt x="8240" y="8581"/>
                      <a:pt x="8373" y="8614"/>
                      <a:pt x="8473" y="8614"/>
                    </a:cubicBezTo>
                    <a:cubicBezTo>
                      <a:pt x="9074" y="8614"/>
                      <a:pt x="9507" y="7981"/>
                      <a:pt x="9507" y="7180"/>
                    </a:cubicBezTo>
                    <a:cubicBezTo>
                      <a:pt x="9507" y="6646"/>
                      <a:pt x="9407" y="6179"/>
                      <a:pt x="9174" y="5912"/>
                    </a:cubicBezTo>
                    <a:cubicBezTo>
                      <a:pt x="9207" y="2910"/>
                      <a:pt x="8407" y="575"/>
                      <a:pt x="6072" y="108"/>
                    </a:cubicBezTo>
                    <a:cubicBezTo>
                      <a:pt x="5708" y="32"/>
                      <a:pt x="5384" y="0"/>
                      <a:pt x="5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347" name="Google Shape;2099;p35"/>
              <p:cNvSpPr/>
              <p:nvPr/>
            </p:nvSpPr>
            <p:spPr>
              <a:xfrm>
                <a:off x="1413739" y="1416777"/>
                <a:ext cx="51955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20782" h="10175" extrusionOk="0">
                    <a:moveTo>
                      <a:pt x="14677" y="0"/>
                    </a:moveTo>
                    <a:cubicBezTo>
                      <a:pt x="13743" y="1601"/>
                      <a:pt x="10374" y="7439"/>
                      <a:pt x="10374" y="7472"/>
                    </a:cubicBezTo>
                    <a:cubicBezTo>
                      <a:pt x="10374" y="7472"/>
                      <a:pt x="7039" y="1668"/>
                      <a:pt x="6071" y="33"/>
                    </a:cubicBezTo>
                    <a:lnTo>
                      <a:pt x="3736" y="567"/>
                    </a:lnTo>
                    <a:cubicBezTo>
                      <a:pt x="2702" y="934"/>
                      <a:pt x="1835" y="1735"/>
                      <a:pt x="1368" y="2735"/>
                    </a:cubicBezTo>
                    <a:lnTo>
                      <a:pt x="0" y="7005"/>
                    </a:lnTo>
                    <a:cubicBezTo>
                      <a:pt x="2435" y="8940"/>
                      <a:pt x="6238" y="10174"/>
                      <a:pt x="10474" y="10174"/>
                    </a:cubicBezTo>
                    <a:cubicBezTo>
                      <a:pt x="14644" y="10174"/>
                      <a:pt x="18347" y="8973"/>
                      <a:pt x="20782" y="7139"/>
                    </a:cubicBezTo>
                    <a:lnTo>
                      <a:pt x="19381" y="2735"/>
                    </a:lnTo>
                    <a:cubicBezTo>
                      <a:pt x="18914" y="1735"/>
                      <a:pt x="18046" y="934"/>
                      <a:pt x="17012" y="567"/>
                    </a:cubicBezTo>
                    <a:lnTo>
                      <a:pt x="146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</p:grpSp>
        <p:sp>
          <p:nvSpPr>
            <p:cNvPr id="344" name="Google Shape;2108;p35"/>
            <p:cNvSpPr/>
            <p:nvPr/>
          </p:nvSpPr>
          <p:spPr>
            <a:xfrm>
              <a:off x="1707851" y="1129271"/>
              <a:ext cx="503725" cy="576100"/>
            </a:xfrm>
            <a:custGeom>
              <a:avLst/>
              <a:gdLst/>
              <a:ahLst/>
              <a:cxnLst/>
              <a:rect l="l" t="t" r="r" b="b"/>
              <a:pathLst>
                <a:path w="20149" h="23044" extrusionOk="0">
                  <a:moveTo>
                    <a:pt x="8173" y="12636"/>
                  </a:moveTo>
                  <a:cubicBezTo>
                    <a:pt x="8173" y="12636"/>
                    <a:pt x="6739" y="14837"/>
                    <a:pt x="10074" y="17539"/>
                  </a:cubicBezTo>
                  <a:cubicBezTo>
                    <a:pt x="13376" y="14837"/>
                    <a:pt x="11942" y="12636"/>
                    <a:pt x="11942" y="12636"/>
                  </a:cubicBezTo>
                  <a:lnTo>
                    <a:pt x="11942" y="12636"/>
                  </a:lnTo>
                  <a:cubicBezTo>
                    <a:pt x="14744" y="12903"/>
                    <a:pt x="14511" y="16772"/>
                    <a:pt x="14511" y="16772"/>
                  </a:cubicBezTo>
                  <a:lnTo>
                    <a:pt x="13210" y="16172"/>
                  </a:lnTo>
                  <a:cubicBezTo>
                    <a:pt x="12776" y="17539"/>
                    <a:pt x="10108" y="20642"/>
                    <a:pt x="10074" y="20708"/>
                  </a:cubicBezTo>
                  <a:cubicBezTo>
                    <a:pt x="10007" y="20642"/>
                    <a:pt x="7339" y="17539"/>
                    <a:pt x="6905" y="16172"/>
                  </a:cubicBezTo>
                  <a:lnTo>
                    <a:pt x="5638" y="16772"/>
                  </a:lnTo>
                  <a:cubicBezTo>
                    <a:pt x="5638" y="16772"/>
                    <a:pt x="5371" y="12903"/>
                    <a:pt x="8173" y="12636"/>
                  </a:cubicBezTo>
                  <a:close/>
                  <a:moveTo>
                    <a:pt x="10516" y="0"/>
                  </a:moveTo>
                  <a:cubicBezTo>
                    <a:pt x="10081" y="0"/>
                    <a:pt x="9602" y="31"/>
                    <a:pt x="9073" y="94"/>
                  </a:cubicBezTo>
                  <a:cubicBezTo>
                    <a:pt x="3503" y="761"/>
                    <a:pt x="6772" y="5698"/>
                    <a:pt x="3636" y="10468"/>
                  </a:cubicBezTo>
                  <a:cubicBezTo>
                    <a:pt x="2602" y="12035"/>
                    <a:pt x="3002" y="13036"/>
                    <a:pt x="3836" y="13670"/>
                  </a:cubicBezTo>
                  <a:lnTo>
                    <a:pt x="3636" y="13737"/>
                  </a:lnTo>
                  <a:cubicBezTo>
                    <a:pt x="2602" y="14104"/>
                    <a:pt x="1768" y="14871"/>
                    <a:pt x="1301" y="15838"/>
                  </a:cubicBezTo>
                  <a:lnTo>
                    <a:pt x="0" y="19974"/>
                  </a:lnTo>
                  <a:cubicBezTo>
                    <a:pt x="2335" y="21842"/>
                    <a:pt x="6005" y="23043"/>
                    <a:pt x="10141" y="23043"/>
                  </a:cubicBezTo>
                  <a:cubicBezTo>
                    <a:pt x="14177" y="23043"/>
                    <a:pt x="17780" y="21909"/>
                    <a:pt x="20148" y="20108"/>
                  </a:cubicBezTo>
                  <a:lnTo>
                    <a:pt x="18780" y="15838"/>
                  </a:lnTo>
                  <a:cubicBezTo>
                    <a:pt x="18347" y="14937"/>
                    <a:pt x="17613" y="14204"/>
                    <a:pt x="16679" y="13803"/>
                  </a:cubicBezTo>
                  <a:cubicBezTo>
                    <a:pt x="16846" y="13637"/>
                    <a:pt x="16979" y="13436"/>
                    <a:pt x="17113" y="13203"/>
                  </a:cubicBezTo>
                  <a:cubicBezTo>
                    <a:pt x="18947" y="10468"/>
                    <a:pt x="15678" y="9867"/>
                    <a:pt x="15178" y="5998"/>
                  </a:cubicBezTo>
                  <a:cubicBezTo>
                    <a:pt x="14727" y="2512"/>
                    <a:pt x="14466" y="0"/>
                    <a:pt x="10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</p:grpSp>
      <p:sp>
        <p:nvSpPr>
          <p:cNvPr id="406" name="TextBox 405"/>
          <p:cNvSpPr txBox="1"/>
          <p:nvPr/>
        </p:nvSpPr>
        <p:spPr>
          <a:xfrm>
            <a:off x="2744116" y="4872588"/>
            <a:ext cx="27415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1335" i="1" kern="0" dirty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rPr>
              <a:t>Top Down Organization</a:t>
            </a:r>
          </a:p>
        </p:txBody>
      </p:sp>
      <p:sp>
        <p:nvSpPr>
          <p:cNvPr id="296" name="Oval 295"/>
          <p:cNvSpPr/>
          <p:nvPr/>
        </p:nvSpPr>
        <p:spPr>
          <a:xfrm>
            <a:off x="7164924" y="1578842"/>
            <a:ext cx="3869979" cy="3752956"/>
          </a:xfrm>
          <a:prstGeom prst="ellipse">
            <a:avLst/>
          </a:prstGeom>
          <a:noFill/>
          <a:ln w="12700">
            <a:solidFill>
              <a:srgbClr val="1D3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 dirty="0">
              <a:solidFill>
                <a:prstClr val="white"/>
              </a:solidFill>
              <a:latin typeface="Calibri" panose="020F0502020204030204"/>
              <a:sym typeface="Arial" panose="020B0704020202020204"/>
            </a:endParaRPr>
          </a:p>
        </p:txBody>
      </p:sp>
      <p:grpSp>
        <p:nvGrpSpPr>
          <p:cNvPr id="354" name="Group 353"/>
          <p:cNvGrpSpPr/>
          <p:nvPr/>
        </p:nvGrpSpPr>
        <p:grpSpPr>
          <a:xfrm>
            <a:off x="8042195" y="2341047"/>
            <a:ext cx="395253" cy="486757"/>
            <a:chOff x="1413739" y="1083002"/>
            <a:chExt cx="519550" cy="588150"/>
          </a:xfrm>
        </p:grpSpPr>
        <p:sp>
          <p:nvSpPr>
            <p:cNvPr id="356" name="Google Shape;2097;p35"/>
            <p:cNvSpPr/>
            <p:nvPr/>
          </p:nvSpPr>
          <p:spPr>
            <a:xfrm>
              <a:off x="1637214" y="1407602"/>
              <a:ext cx="74250" cy="164300"/>
            </a:xfrm>
            <a:custGeom>
              <a:avLst/>
              <a:gdLst/>
              <a:ahLst/>
              <a:cxnLst/>
              <a:rect l="l" t="t" r="r" b="b"/>
              <a:pathLst>
                <a:path w="2970" h="6572" extrusionOk="0">
                  <a:moveTo>
                    <a:pt x="1469" y="0"/>
                  </a:moveTo>
                  <a:lnTo>
                    <a:pt x="268" y="834"/>
                  </a:lnTo>
                  <a:lnTo>
                    <a:pt x="601" y="1801"/>
                  </a:lnTo>
                  <a:lnTo>
                    <a:pt x="1" y="4303"/>
                  </a:lnTo>
                  <a:lnTo>
                    <a:pt x="1402" y="6572"/>
                  </a:lnTo>
                  <a:lnTo>
                    <a:pt x="2970" y="4203"/>
                  </a:lnTo>
                  <a:lnTo>
                    <a:pt x="2336" y="1801"/>
                  </a:lnTo>
                  <a:lnTo>
                    <a:pt x="2669" y="834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  <p:sp>
          <p:nvSpPr>
            <p:cNvPr id="357" name="Google Shape;2098;p35"/>
            <p:cNvSpPr/>
            <p:nvPr/>
          </p:nvSpPr>
          <p:spPr>
            <a:xfrm>
              <a:off x="1557164" y="1083002"/>
              <a:ext cx="237700" cy="302925"/>
            </a:xfrm>
            <a:custGeom>
              <a:avLst/>
              <a:gdLst/>
              <a:ahLst/>
              <a:cxnLst/>
              <a:rect l="l" t="t" r="r" b="b"/>
              <a:pathLst>
                <a:path w="9508" h="12117" extrusionOk="0">
                  <a:moveTo>
                    <a:pt x="5096" y="0"/>
                  </a:moveTo>
                  <a:cubicBezTo>
                    <a:pt x="3483" y="0"/>
                    <a:pt x="3003" y="1009"/>
                    <a:pt x="3003" y="1009"/>
                  </a:cubicBezTo>
                  <a:cubicBezTo>
                    <a:pt x="34" y="1476"/>
                    <a:pt x="401" y="5279"/>
                    <a:pt x="501" y="5979"/>
                  </a:cubicBezTo>
                  <a:cubicBezTo>
                    <a:pt x="201" y="6213"/>
                    <a:pt x="1" y="6680"/>
                    <a:pt x="1" y="7180"/>
                  </a:cubicBezTo>
                  <a:cubicBezTo>
                    <a:pt x="1" y="7880"/>
                    <a:pt x="568" y="8481"/>
                    <a:pt x="1101" y="8581"/>
                  </a:cubicBezTo>
                  <a:cubicBezTo>
                    <a:pt x="1302" y="10382"/>
                    <a:pt x="2803" y="12117"/>
                    <a:pt x="4604" y="12117"/>
                  </a:cubicBezTo>
                  <a:cubicBezTo>
                    <a:pt x="6472" y="12117"/>
                    <a:pt x="7973" y="10349"/>
                    <a:pt x="8140" y="8548"/>
                  </a:cubicBezTo>
                  <a:cubicBezTo>
                    <a:pt x="8240" y="8581"/>
                    <a:pt x="8373" y="8614"/>
                    <a:pt x="8473" y="8614"/>
                  </a:cubicBezTo>
                  <a:cubicBezTo>
                    <a:pt x="9074" y="8614"/>
                    <a:pt x="9507" y="7981"/>
                    <a:pt x="9507" y="7180"/>
                  </a:cubicBezTo>
                  <a:cubicBezTo>
                    <a:pt x="9507" y="6646"/>
                    <a:pt x="9407" y="6179"/>
                    <a:pt x="9174" y="5912"/>
                  </a:cubicBezTo>
                  <a:cubicBezTo>
                    <a:pt x="9207" y="2910"/>
                    <a:pt x="8407" y="575"/>
                    <a:pt x="6072" y="108"/>
                  </a:cubicBezTo>
                  <a:cubicBezTo>
                    <a:pt x="5708" y="32"/>
                    <a:pt x="5384" y="0"/>
                    <a:pt x="5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  <p:sp>
          <p:nvSpPr>
            <p:cNvPr id="358" name="Google Shape;2099;p35"/>
            <p:cNvSpPr/>
            <p:nvPr/>
          </p:nvSpPr>
          <p:spPr>
            <a:xfrm>
              <a:off x="1413739" y="1416777"/>
              <a:ext cx="519550" cy="254375"/>
            </a:xfrm>
            <a:custGeom>
              <a:avLst/>
              <a:gdLst/>
              <a:ahLst/>
              <a:cxnLst/>
              <a:rect l="l" t="t" r="r" b="b"/>
              <a:pathLst>
                <a:path w="20782" h="10175" extrusionOk="0">
                  <a:moveTo>
                    <a:pt x="14677" y="0"/>
                  </a:moveTo>
                  <a:cubicBezTo>
                    <a:pt x="13743" y="1601"/>
                    <a:pt x="10374" y="7439"/>
                    <a:pt x="10374" y="7472"/>
                  </a:cubicBezTo>
                  <a:cubicBezTo>
                    <a:pt x="10374" y="7472"/>
                    <a:pt x="7039" y="1668"/>
                    <a:pt x="6071" y="33"/>
                  </a:cubicBezTo>
                  <a:lnTo>
                    <a:pt x="3736" y="567"/>
                  </a:lnTo>
                  <a:cubicBezTo>
                    <a:pt x="2702" y="934"/>
                    <a:pt x="1835" y="1735"/>
                    <a:pt x="1368" y="2735"/>
                  </a:cubicBezTo>
                  <a:lnTo>
                    <a:pt x="0" y="7005"/>
                  </a:lnTo>
                  <a:cubicBezTo>
                    <a:pt x="2435" y="8940"/>
                    <a:pt x="6238" y="10174"/>
                    <a:pt x="10474" y="10174"/>
                  </a:cubicBezTo>
                  <a:cubicBezTo>
                    <a:pt x="14644" y="10174"/>
                    <a:pt x="18347" y="8973"/>
                    <a:pt x="20782" y="7139"/>
                  </a:cubicBezTo>
                  <a:lnTo>
                    <a:pt x="19381" y="2735"/>
                  </a:lnTo>
                  <a:cubicBezTo>
                    <a:pt x="18914" y="1735"/>
                    <a:pt x="18046" y="934"/>
                    <a:pt x="17012" y="567"/>
                  </a:cubicBezTo>
                  <a:lnTo>
                    <a:pt x="1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</p:grpSp>
      <p:sp>
        <p:nvSpPr>
          <p:cNvPr id="355" name="Google Shape;2108;p35"/>
          <p:cNvSpPr/>
          <p:nvPr/>
        </p:nvSpPr>
        <p:spPr>
          <a:xfrm>
            <a:off x="8437449" y="2348445"/>
            <a:ext cx="383215" cy="476784"/>
          </a:xfrm>
          <a:custGeom>
            <a:avLst/>
            <a:gdLst/>
            <a:ahLst/>
            <a:cxnLst/>
            <a:rect l="l" t="t" r="r" b="b"/>
            <a:pathLst>
              <a:path w="20149" h="23044" extrusionOk="0">
                <a:moveTo>
                  <a:pt x="8173" y="12636"/>
                </a:moveTo>
                <a:cubicBezTo>
                  <a:pt x="8173" y="12636"/>
                  <a:pt x="6739" y="14837"/>
                  <a:pt x="10074" y="17539"/>
                </a:cubicBezTo>
                <a:cubicBezTo>
                  <a:pt x="13376" y="14837"/>
                  <a:pt x="11942" y="12636"/>
                  <a:pt x="11942" y="12636"/>
                </a:cubicBezTo>
                <a:lnTo>
                  <a:pt x="11942" y="12636"/>
                </a:lnTo>
                <a:cubicBezTo>
                  <a:pt x="14744" y="12903"/>
                  <a:pt x="14511" y="16772"/>
                  <a:pt x="14511" y="16772"/>
                </a:cubicBezTo>
                <a:lnTo>
                  <a:pt x="13210" y="16172"/>
                </a:lnTo>
                <a:cubicBezTo>
                  <a:pt x="12776" y="17539"/>
                  <a:pt x="10108" y="20642"/>
                  <a:pt x="10074" y="20708"/>
                </a:cubicBezTo>
                <a:cubicBezTo>
                  <a:pt x="10007" y="20642"/>
                  <a:pt x="7339" y="17539"/>
                  <a:pt x="6905" y="16172"/>
                </a:cubicBezTo>
                <a:lnTo>
                  <a:pt x="5638" y="16772"/>
                </a:lnTo>
                <a:cubicBezTo>
                  <a:pt x="5638" y="16772"/>
                  <a:pt x="5371" y="12903"/>
                  <a:pt x="8173" y="12636"/>
                </a:cubicBezTo>
                <a:close/>
                <a:moveTo>
                  <a:pt x="10516" y="0"/>
                </a:moveTo>
                <a:cubicBezTo>
                  <a:pt x="10081" y="0"/>
                  <a:pt x="9602" y="31"/>
                  <a:pt x="9073" y="94"/>
                </a:cubicBezTo>
                <a:cubicBezTo>
                  <a:pt x="3503" y="761"/>
                  <a:pt x="6772" y="5698"/>
                  <a:pt x="3636" y="10468"/>
                </a:cubicBezTo>
                <a:cubicBezTo>
                  <a:pt x="2602" y="12035"/>
                  <a:pt x="3002" y="13036"/>
                  <a:pt x="3836" y="13670"/>
                </a:cubicBezTo>
                <a:lnTo>
                  <a:pt x="3636" y="13737"/>
                </a:lnTo>
                <a:cubicBezTo>
                  <a:pt x="2602" y="14104"/>
                  <a:pt x="1768" y="14871"/>
                  <a:pt x="1301" y="15838"/>
                </a:cubicBezTo>
                <a:lnTo>
                  <a:pt x="0" y="19974"/>
                </a:lnTo>
                <a:cubicBezTo>
                  <a:pt x="2335" y="21842"/>
                  <a:pt x="6005" y="23043"/>
                  <a:pt x="10141" y="23043"/>
                </a:cubicBezTo>
                <a:cubicBezTo>
                  <a:pt x="14177" y="23043"/>
                  <a:pt x="17780" y="21909"/>
                  <a:pt x="20148" y="20108"/>
                </a:cubicBezTo>
                <a:lnTo>
                  <a:pt x="18780" y="15838"/>
                </a:lnTo>
                <a:cubicBezTo>
                  <a:pt x="18347" y="14937"/>
                  <a:pt x="17613" y="14204"/>
                  <a:pt x="16679" y="13803"/>
                </a:cubicBezTo>
                <a:cubicBezTo>
                  <a:pt x="16846" y="13637"/>
                  <a:pt x="16979" y="13436"/>
                  <a:pt x="17113" y="13203"/>
                </a:cubicBezTo>
                <a:cubicBezTo>
                  <a:pt x="18947" y="10468"/>
                  <a:pt x="15678" y="9867"/>
                  <a:pt x="15178" y="5998"/>
                </a:cubicBezTo>
                <a:cubicBezTo>
                  <a:pt x="14727" y="2512"/>
                  <a:pt x="14466" y="0"/>
                  <a:pt x="10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8565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704020202020204"/>
              <a:cs typeface="Arial" panose="020B0704020202020204"/>
              <a:sym typeface="Arial" panose="020B0704020202020204"/>
            </a:endParaRPr>
          </a:p>
        </p:txBody>
      </p:sp>
      <p:sp>
        <p:nvSpPr>
          <p:cNvPr id="359" name="Google Shape;2108;p35"/>
          <p:cNvSpPr/>
          <p:nvPr/>
        </p:nvSpPr>
        <p:spPr>
          <a:xfrm>
            <a:off x="10195665" y="3097688"/>
            <a:ext cx="383215" cy="476784"/>
          </a:xfrm>
          <a:custGeom>
            <a:avLst/>
            <a:gdLst/>
            <a:ahLst/>
            <a:cxnLst/>
            <a:rect l="l" t="t" r="r" b="b"/>
            <a:pathLst>
              <a:path w="20149" h="23044" extrusionOk="0">
                <a:moveTo>
                  <a:pt x="8173" y="12636"/>
                </a:moveTo>
                <a:cubicBezTo>
                  <a:pt x="8173" y="12636"/>
                  <a:pt x="6739" y="14837"/>
                  <a:pt x="10074" y="17539"/>
                </a:cubicBezTo>
                <a:cubicBezTo>
                  <a:pt x="13376" y="14837"/>
                  <a:pt x="11942" y="12636"/>
                  <a:pt x="11942" y="12636"/>
                </a:cubicBezTo>
                <a:lnTo>
                  <a:pt x="11942" y="12636"/>
                </a:lnTo>
                <a:cubicBezTo>
                  <a:pt x="14744" y="12903"/>
                  <a:pt x="14511" y="16772"/>
                  <a:pt x="14511" y="16772"/>
                </a:cubicBezTo>
                <a:lnTo>
                  <a:pt x="13210" y="16172"/>
                </a:lnTo>
                <a:cubicBezTo>
                  <a:pt x="12776" y="17539"/>
                  <a:pt x="10108" y="20642"/>
                  <a:pt x="10074" y="20708"/>
                </a:cubicBezTo>
                <a:cubicBezTo>
                  <a:pt x="10007" y="20642"/>
                  <a:pt x="7339" y="17539"/>
                  <a:pt x="6905" y="16172"/>
                </a:cubicBezTo>
                <a:lnTo>
                  <a:pt x="5638" y="16772"/>
                </a:lnTo>
                <a:cubicBezTo>
                  <a:pt x="5638" y="16772"/>
                  <a:pt x="5371" y="12903"/>
                  <a:pt x="8173" y="12636"/>
                </a:cubicBezTo>
                <a:close/>
                <a:moveTo>
                  <a:pt x="10516" y="0"/>
                </a:moveTo>
                <a:cubicBezTo>
                  <a:pt x="10081" y="0"/>
                  <a:pt x="9602" y="31"/>
                  <a:pt x="9073" y="94"/>
                </a:cubicBezTo>
                <a:cubicBezTo>
                  <a:pt x="3503" y="761"/>
                  <a:pt x="6772" y="5698"/>
                  <a:pt x="3636" y="10468"/>
                </a:cubicBezTo>
                <a:cubicBezTo>
                  <a:pt x="2602" y="12035"/>
                  <a:pt x="3002" y="13036"/>
                  <a:pt x="3836" y="13670"/>
                </a:cubicBezTo>
                <a:lnTo>
                  <a:pt x="3636" y="13737"/>
                </a:lnTo>
                <a:cubicBezTo>
                  <a:pt x="2602" y="14104"/>
                  <a:pt x="1768" y="14871"/>
                  <a:pt x="1301" y="15838"/>
                </a:cubicBezTo>
                <a:lnTo>
                  <a:pt x="0" y="19974"/>
                </a:lnTo>
                <a:cubicBezTo>
                  <a:pt x="2335" y="21842"/>
                  <a:pt x="6005" y="23043"/>
                  <a:pt x="10141" y="23043"/>
                </a:cubicBezTo>
                <a:cubicBezTo>
                  <a:pt x="14177" y="23043"/>
                  <a:pt x="17780" y="21909"/>
                  <a:pt x="20148" y="20108"/>
                </a:cubicBezTo>
                <a:lnTo>
                  <a:pt x="18780" y="15838"/>
                </a:lnTo>
                <a:cubicBezTo>
                  <a:pt x="18347" y="14937"/>
                  <a:pt x="17613" y="14204"/>
                  <a:pt x="16679" y="13803"/>
                </a:cubicBezTo>
                <a:cubicBezTo>
                  <a:pt x="16846" y="13637"/>
                  <a:pt x="16979" y="13436"/>
                  <a:pt x="17113" y="13203"/>
                </a:cubicBezTo>
                <a:cubicBezTo>
                  <a:pt x="18947" y="10468"/>
                  <a:pt x="15678" y="9867"/>
                  <a:pt x="15178" y="5998"/>
                </a:cubicBezTo>
                <a:cubicBezTo>
                  <a:pt x="14727" y="2512"/>
                  <a:pt x="14466" y="0"/>
                  <a:pt x="10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8565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704020202020204"/>
              <a:cs typeface="Arial" panose="020B0704020202020204"/>
              <a:sym typeface="Arial" panose="020B0704020202020204"/>
            </a:endParaRPr>
          </a:p>
        </p:txBody>
      </p:sp>
      <p:grpSp>
        <p:nvGrpSpPr>
          <p:cNvPr id="360" name="Group 359"/>
          <p:cNvGrpSpPr/>
          <p:nvPr/>
        </p:nvGrpSpPr>
        <p:grpSpPr>
          <a:xfrm>
            <a:off x="7497916" y="3619499"/>
            <a:ext cx="395253" cy="486757"/>
            <a:chOff x="1413739" y="1083002"/>
            <a:chExt cx="519550" cy="588150"/>
          </a:xfrm>
        </p:grpSpPr>
        <p:sp>
          <p:nvSpPr>
            <p:cNvPr id="361" name="Google Shape;2097;p35"/>
            <p:cNvSpPr/>
            <p:nvPr/>
          </p:nvSpPr>
          <p:spPr>
            <a:xfrm>
              <a:off x="1637214" y="1407602"/>
              <a:ext cx="74250" cy="164300"/>
            </a:xfrm>
            <a:custGeom>
              <a:avLst/>
              <a:gdLst/>
              <a:ahLst/>
              <a:cxnLst/>
              <a:rect l="l" t="t" r="r" b="b"/>
              <a:pathLst>
                <a:path w="2970" h="6572" extrusionOk="0">
                  <a:moveTo>
                    <a:pt x="1469" y="0"/>
                  </a:moveTo>
                  <a:lnTo>
                    <a:pt x="268" y="834"/>
                  </a:lnTo>
                  <a:lnTo>
                    <a:pt x="601" y="1801"/>
                  </a:lnTo>
                  <a:lnTo>
                    <a:pt x="1" y="4303"/>
                  </a:lnTo>
                  <a:lnTo>
                    <a:pt x="1402" y="6572"/>
                  </a:lnTo>
                  <a:lnTo>
                    <a:pt x="2970" y="4203"/>
                  </a:lnTo>
                  <a:lnTo>
                    <a:pt x="2336" y="1801"/>
                  </a:lnTo>
                  <a:lnTo>
                    <a:pt x="2669" y="834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  <p:sp>
          <p:nvSpPr>
            <p:cNvPr id="362" name="Google Shape;2098;p35"/>
            <p:cNvSpPr/>
            <p:nvPr/>
          </p:nvSpPr>
          <p:spPr>
            <a:xfrm>
              <a:off x="1557164" y="1083002"/>
              <a:ext cx="237700" cy="302925"/>
            </a:xfrm>
            <a:custGeom>
              <a:avLst/>
              <a:gdLst/>
              <a:ahLst/>
              <a:cxnLst/>
              <a:rect l="l" t="t" r="r" b="b"/>
              <a:pathLst>
                <a:path w="9508" h="12117" extrusionOk="0">
                  <a:moveTo>
                    <a:pt x="5096" y="0"/>
                  </a:moveTo>
                  <a:cubicBezTo>
                    <a:pt x="3483" y="0"/>
                    <a:pt x="3003" y="1009"/>
                    <a:pt x="3003" y="1009"/>
                  </a:cubicBezTo>
                  <a:cubicBezTo>
                    <a:pt x="34" y="1476"/>
                    <a:pt x="401" y="5279"/>
                    <a:pt x="501" y="5979"/>
                  </a:cubicBezTo>
                  <a:cubicBezTo>
                    <a:pt x="201" y="6213"/>
                    <a:pt x="1" y="6680"/>
                    <a:pt x="1" y="7180"/>
                  </a:cubicBezTo>
                  <a:cubicBezTo>
                    <a:pt x="1" y="7880"/>
                    <a:pt x="568" y="8481"/>
                    <a:pt x="1101" y="8581"/>
                  </a:cubicBezTo>
                  <a:cubicBezTo>
                    <a:pt x="1302" y="10382"/>
                    <a:pt x="2803" y="12117"/>
                    <a:pt x="4604" y="12117"/>
                  </a:cubicBezTo>
                  <a:cubicBezTo>
                    <a:pt x="6472" y="12117"/>
                    <a:pt x="7973" y="10349"/>
                    <a:pt x="8140" y="8548"/>
                  </a:cubicBezTo>
                  <a:cubicBezTo>
                    <a:pt x="8240" y="8581"/>
                    <a:pt x="8373" y="8614"/>
                    <a:pt x="8473" y="8614"/>
                  </a:cubicBezTo>
                  <a:cubicBezTo>
                    <a:pt x="9074" y="8614"/>
                    <a:pt x="9507" y="7981"/>
                    <a:pt x="9507" y="7180"/>
                  </a:cubicBezTo>
                  <a:cubicBezTo>
                    <a:pt x="9507" y="6646"/>
                    <a:pt x="9407" y="6179"/>
                    <a:pt x="9174" y="5912"/>
                  </a:cubicBezTo>
                  <a:cubicBezTo>
                    <a:pt x="9207" y="2910"/>
                    <a:pt x="8407" y="575"/>
                    <a:pt x="6072" y="108"/>
                  </a:cubicBezTo>
                  <a:cubicBezTo>
                    <a:pt x="5708" y="32"/>
                    <a:pt x="5384" y="0"/>
                    <a:pt x="5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  <p:sp>
          <p:nvSpPr>
            <p:cNvPr id="363" name="Google Shape;2099;p35"/>
            <p:cNvSpPr/>
            <p:nvPr/>
          </p:nvSpPr>
          <p:spPr>
            <a:xfrm>
              <a:off x="1413739" y="1416777"/>
              <a:ext cx="519550" cy="254375"/>
            </a:xfrm>
            <a:custGeom>
              <a:avLst/>
              <a:gdLst/>
              <a:ahLst/>
              <a:cxnLst/>
              <a:rect l="l" t="t" r="r" b="b"/>
              <a:pathLst>
                <a:path w="20782" h="10175" extrusionOk="0">
                  <a:moveTo>
                    <a:pt x="14677" y="0"/>
                  </a:moveTo>
                  <a:cubicBezTo>
                    <a:pt x="13743" y="1601"/>
                    <a:pt x="10374" y="7439"/>
                    <a:pt x="10374" y="7472"/>
                  </a:cubicBezTo>
                  <a:cubicBezTo>
                    <a:pt x="10374" y="7472"/>
                    <a:pt x="7039" y="1668"/>
                    <a:pt x="6071" y="33"/>
                  </a:cubicBezTo>
                  <a:lnTo>
                    <a:pt x="3736" y="567"/>
                  </a:lnTo>
                  <a:cubicBezTo>
                    <a:pt x="2702" y="934"/>
                    <a:pt x="1835" y="1735"/>
                    <a:pt x="1368" y="2735"/>
                  </a:cubicBezTo>
                  <a:lnTo>
                    <a:pt x="0" y="7005"/>
                  </a:lnTo>
                  <a:cubicBezTo>
                    <a:pt x="2435" y="8940"/>
                    <a:pt x="6238" y="10174"/>
                    <a:pt x="10474" y="10174"/>
                  </a:cubicBezTo>
                  <a:cubicBezTo>
                    <a:pt x="14644" y="10174"/>
                    <a:pt x="18347" y="8973"/>
                    <a:pt x="20782" y="7139"/>
                  </a:cubicBezTo>
                  <a:lnTo>
                    <a:pt x="19381" y="2735"/>
                  </a:lnTo>
                  <a:cubicBezTo>
                    <a:pt x="18914" y="1735"/>
                    <a:pt x="18046" y="934"/>
                    <a:pt x="17012" y="567"/>
                  </a:cubicBezTo>
                  <a:lnTo>
                    <a:pt x="1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9054039" y="4386914"/>
            <a:ext cx="395253" cy="486757"/>
            <a:chOff x="1413739" y="1083002"/>
            <a:chExt cx="519550" cy="588150"/>
          </a:xfrm>
        </p:grpSpPr>
        <p:sp>
          <p:nvSpPr>
            <p:cNvPr id="365" name="Google Shape;2097;p35"/>
            <p:cNvSpPr/>
            <p:nvPr/>
          </p:nvSpPr>
          <p:spPr>
            <a:xfrm>
              <a:off x="1637214" y="1407602"/>
              <a:ext cx="74250" cy="164300"/>
            </a:xfrm>
            <a:custGeom>
              <a:avLst/>
              <a:gdLst/>
              <a:ahLst/>
              <a:cxnLst/>
              <a:rect l="l" t="t" r="r" b="b"/>
              <a:pathLst>
                <a:path w="2970" h="6572" extrusionOk="0">
                  <a:moveTo>
                    <a:pt x="1469" y="0"/>
                  </a:moveTo>
                  <a:lnTo>
                    <a:pt x="268" y="834"/>
                  </a:lnTo>
                  <a:lnTo>
                    <a:pt x="601" y="1801"/>
                  </a:lnTo>
                  <a:lnTo>
                    <a:pt x="1" y="4303"/>
                  </a:lnTo>
                  <a:lnTo>
                    <a:pt x="1402" y="6572"/>
                  </a:lnTo>
                  <a:lnTo>
                    <a:pt x="2970" y="4203"/>
                  </a:lnTo>
                  <a:lnTo>
                    <a:pt x="2336" y="1801"/>
                  </a:lnTo>
                  <a:lnTo>
                    <a:pt x="2669" y="834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  <p:sp>
          <p:nvSpPr>
            <p:cNvPr id="366" name="Google Shape;2098;p35"/>
            <p:cNvSpPr/>
            <p:nvPr/>
          </p:nvSpPr>
          <p:spPr>
            <a:xfrm>
              <a:off x="1557164" y="1083002"/>
              <a:ext cx="237700" cy="302925"/>
            </a:xfrm>
            <a:custGeom>
              <a:avLst/>
              <a:gdLst/>
              <a:ahLst/>
              <a:cxnLst/>
              <a:rect l="l" t="t" r="r" b="b"/>
              <a:pathLst>
                <a:path w="9508" h="12117" extrusionOk="0">
                  <a:moveTo>
                    <a:pt x="5096" y="0"/>
                  </a:moveTo>
                  <a:cubicBezTo>
                    <a:pt x="3483" y="0"/>
                    <a:pt x="3003" y="1009"/>
                    <a:pt x="3003" y="1009"/>
                  </a:cubicBezTo>
                  <a:cubicBezTo>
                    <a:pt x="34" y="1476"/>
                    <a:pt x="401" y="5279"/>
                    <a:pt x="501" y="5979"/>
                  </a:cubicBezTo>
                  <a:cubicBezTo>
                    <a:pt x="201" y="6213"/>
                    <a:pt x="1" y="6680"/>
                    <a:pt x="1" y="7180"/>
                  </a:cubicBezTo>
                  <a:cubicBezTo>
                    <a:pt x="1" y="7880"/>
                    <a:pt x="568" y="8481"/>
                    <a:pt x="1101" y="8581"/>
                  </a:cubicBezTo>
                  <a:cubicBezTo>
                    <a:pt x="1302" y="10382"/>
                    <a:pt x="2803" y="12117"/>
                    <a:pt x="4604" y="12117"/>
                  </a:cubicBezTo>
                  <a:cubicBezTo>
                    <a:pt x="6472" y="12117"/>
                    <a:pt x="7973" y="10349"/>
                    <a:pt x="8140" y="8548"/>
                  </a:cubicBezTo>
                  <a:cubicBezTo>
                    <a:pt x="8240" y="8581"/>
                    <a:pt x="8373" y="8614"/>
                    <a:pt x="8473" y="8614"/>
                  </a:cubicBezTo>
                  <a:cubicBezTo>
                    <a:pt x="9074" y="8614"/>
                    <a:pt x="9507" y="7981"/>
                    <a:pt x="9507" y="7180"/>
                  </a:cubicBezTo>
                  <a:cubicBezTo>
                    <a:pt x="9507" y="6646"/>
                    <a:pt x="9407" y="6179"/>
                    <a:pt x="9174" y="5912"/>
                  </a:cubicBezTo>
                  <a:cubicBezTo>
                    <a:pt x="9207" y="2910"/>
                    <a:pt x="8407" y="575"/>
                    <a:pt x="6072" y="108"/>
                  </a:cubicBezTo>
                  <a:cubicBezTo>
                    <a:pt x="5708" y="32"/>
                    <a:pt x="5384" y="0"/>
                    <a:pt x="5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  <p:sp>
          <p:nvSpPr>
            <p:cNvPr id="367" name="Google Shape;2099;p35"/>
            <p:cNvSpPr/>
            <p:nvPr/>
          </p:nvSpPr>
          <p:spPr>
            <a:xfrm>
              <a:off x="1413739" y="1416777"/>
              <a:ext cx="519550" cy="254375"/>
            </a:xfrm>
            <a:custGeom>
              <a:avLst/>
              <a:gdLst/>
              <a:ahLst/>
              <a:cxnLst/>
              <a:rect l="l" t="t" r="r" b="b"/>
              <a:pathLst>
                <a:path w="20782" h="10175" extrusionOk="0">
                  <a:moveTo>
                    <a:pt x="14677" y="0"/>
                  </a:moveTo>
                  <a:cubicBezTo>
                    <a:pt x="13743" y="1601"/>
                    <a:pt x="10374" y="7439"/>
                    <a:pt x="10374" y="7472"/>
                  </a:cubicBezTo>
                  <a:cubicBezTo>
                    <a:pt x="10374" y="7472"/>
                    <a:pt x="7039" y="1668"/>
                    <a:pt x="6071" y="33"/>
                  </a:cubicBezTo>
                  <a:lnTo>
                    <a:pt x="3736" y="567"/>
                  </a:lnTo>
                  <a:cubicBezTo>
                    <a:pt x="2702" y="934"/>
                    <a:pt x="1835" y="1735"/>
                    <a:pt x="1368" y="2735"/>
                  </a:cubicBezTo>
                  <a:lnTo>
                    <a:pt x="0" y="7005"/>
                  </a:lnTo>
                  <a:cubicBezTo>
                    <a:pt x="2435" y="8940"/>
                    <a:pt x="6238" y="10174"/>
                    <a:pt x="10474" y="10174"/>
                  </a:cubicBezTo>
                  <a:cubicBezTo>
                    <a:pt x="14644" y="10174"/>
                    <a:pt x="18347" y="8973"/>
                    <a:pt x="20782" y="7139"/>
                  </a:cubicBezTo>
                  <a:lnTo>
                    <a:pt x="19381" y="2735"/>
                  </a:lnTo>
                  <a:cubicBezTo>
                    <a:pt x="18914" y="1735"/>
                    <a:pt x="18046" y="934"/>
                    <a:pt x="17012" y="567"/>
                  </a:cubicBezTo>
                  <a:lnTo>
                    <a:pt x="1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565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</p:grpSp>
      <p:sp>
        <p:nvSpPr>
          <p:cNvPr id="368" name="Google Shape;2108;p35"/>
          <p:cNvSpPr/>
          <p:nvPr/>
        </p:nvSpPr>
        <p:spPr>
          <a:xfrm>
            <a:off x="9439703" y="4386913"/>
            <a:ext cx="383215" cy="476784"/>
          </a:xfrm>
          <a:custGeom>
            <a:avLst/>
            <a:gdLst/>
            <a:ahLst/>
            <a:cxnLst/>
            <a:rect l="l" t="t" r="r" b="b"/>
            <a:pathLst>
              <a:path w="20149" h="23044" extrusionOk="0">
                <a:moveTo>
                  <a:pt x="8173" y="12636"/>
                </a:moveTo>
                <a:cubicBezTo>
                  <a:pt x="8173" y="12636"/>
                  <a:pt x="6739" y="14837"/>
                  <a:pt x="10074" y="17539"/>
                </a:cubicBezTo>
                <a:cubicBezTo>
                  <a:pt x="13376" y="14837"/>
                  <a:pt x="11942" y="12636"/>
                  <a:pt x="11942" y="12636"/>
                </a:cubicBezTo>
                <a:lnTo>
                  <a:pt x="11942" y="12636"/>
                </a:lnTo>
                <a:cubicBezTo>
                  <a:pt x="14744" y="12903"/>
                  <a:pt x="14511" y="16772"/>
                  <a:pt x="14511" y="16772"/>
                </a:cubicBezTo>
                <a:lnTo>
                  <a:pt x="13210" y="16172"/>
                </a:lnTo>
                <a:cubicBezTo>
                  <a:pt x="12776" y="17539"/>
                  <a:pt x="10108" y="20642"/>
                  <a:pt x="10074" y="20708"/>
                </a:cubicBezTo>
                <a:cubicBezTo>
                  <a:pt x="10007" y="20642"/>
                  <a:pt x="7339" y="17539"/>
                  <a:pt x="6905" y="16172"/>
                </a:cubicBezTo>
                <a:lnTo>
                  <a:pt x="5638" y="16772"/>
                </a:lnTo>
                <a:cubicBezTo>
                  <a:pt x="5638" y="16772"/>
                  <a:pt x="5371" y="12903"/>
                  <a:pt x="8173" y="12636"/>
                </a:cubicBezTo>
                <a:close/>
                <a:moveTo>
                  <a:pt x="10516" y="0"/>
                </a:moveTo>
                <a:cubicBezTo>
                  <a:pt x="10081" y="0"/>
                  <a:pt x="9602" y="31"/>
                  <a:pt x="9073" y="94"/>
                </a:cubicBezTo>
                <a:cubicBezTo>
                  <a:pt x="3503" y="761"/>
                  <a:pt x="6772" y="5698"/>
                  <a:pt x="3636" y="10468"/>
                </a:cubicBezTo>
                <a:cubicBezTo>
                  <a:pt x="2602" y="12035"/>
                  <a:pt x="3002" y="13036"/>
                  <a:pt x="3836" y="13670"/>
                </a:cubicBezTo>
                <a:lnTo>
                  <a:pt x="3636" y="13737"/>
                </a:lnTo>
                <a:cubicBezTo>
                  <a:pt x="2602" y="14104"/>
                  <a:pt x="1768" y="14871"/>
                  <a:pt x="1301" y="15838"/>
                </a:cubicBezTo>
                <a:lnTo>
                  <a:pt x="0" y="19974"/>
                </a:lnTo>
                <a:cubicBezTo>
                  <a:pt x="2335" y="21842"/>
                  <a:pt x="6005" y="23043"/>
                  <a:pt x="10141" y="23043"/>
                </a:cubicBezTo>
                <a:cubicBezTo>
                  <a:pt x="14177" y="23043"/>
                  <a:pt x="17780" y="21909"/>
                  <a:pt x="20148" y="20108"/>
                </a:cubicBezTo>
                <a:lnTo>
                  <a:pt x="18780" y="15838"/>
                </a:lnTo>
                <a:cubicBezTo>
                  <a:pt x="18347" y="14937"/>
                  <a:pt x="17613" y="14204"/>
                  <a:pt x="16679" y="13803"/>
                </a:cubicBezTo>
                <a:cubicBezTo>
                  <a:pt x="16846" y="13637"/>
                  <a:pt x="16979" y="13436"/>
                  <a:pt x="17113" y="13203"/>
                </a:cubicBezTo>
                <a:cubicBezTo>
                  <a:pt x="18947" y="10468"/>
                  <a:pt x="15678" y="9867"/>
                  <a:pt x="15178" y="5998"/>
                </a:cubicBezTo>
                <a:cubicBezTo>
                  <a:pt x="14727" y="2512"/>
                  <a:pt x="14466" y="0"/>
                  <a:pt x="10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8565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704020202020204"/>
              <a:cs typeface="Arial" panose="020B0704020202020204"/>
              <a:sym typeface="Arial" panose="020B0704020202020204"/>
            </a:endParaRPr>
          </a:p>
        </p:txBody>
      </p:sp>
      <p:pic>
        <p:nvPicPr>
          <p:cNvPr id="373" name="Picture 3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519" y="4402670"/>
            <a:ext cx="391628" cy="493639"/>
          </a:xfrm>
          <a:prstGeom prst="rect">
            <a:avLst/>
          </a:prstGeom>
        </p:spPr>
      </p:pic>
      <p:cxnSp>
        <p:nvCxnSpPr>
          <p:cNvPr id="375" name="Straight Connector 374"/>
          <p:cNvCxnSpPr>
            <a:cxnSpLocks/>
          </p:cNvCxnSpPr>
          <p:nvPr/>
        </p:nvCxnSpPr>
        <p:spPr>
          <a:xfrm flipH="1" flipV="1">
            <a:off x="8540321" y="2796586"/>
            <a:ext cx="493720" cy="355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>
            <a:cxnSpLocks/>
          </p:cNvCxnSpPr>
          <p:nvPr/>
        </p:nvCxnSpPr>
        <p:spPr>
          <a:xfrm flipV="1">
            <a:off x="9393642" y="3363171"/>
            <a:ext cx="802023" cy="15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8571569" y="2809671"/>
            <a:ext cx="1679321" cy="571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>
            <a:cxnSpLocks/>
          </p:cNvCxnSpPr>
          <p:nvPr/>
        </p:nvCxnSpPr>
        <p:spPr>
          <a:xfrm flipH="1" flipV="1">
            <a:off x="9034041" y="3888274"/>
            <a:ext cx="187291" cy="509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flipV="1">
            <a:off x="9310051" y="3557097"/>
            <a:ext cx="1161712" cy="84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>
            <a:stCxn id="373" idx="0"/>
          </p:cNvCxnSpPr>
          <p:nvPr/>
        </p:nvCxnSpPr>
        <p:spPr>
          <a:xfrm flipH="1" flipV="1">
            <a:off x="8266025" y="2796586"/>
            <a:ext cx="616307" cy="160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flipV="1">
            <a:off x="7656775" y="2825229"/>
            <a:ext cx="582741" cy="83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7667927" y="4090793"/>
            <a:ext cx="1162047" cy="61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>
            <a:cxnSpLocks/>
          </p:cNvCxnSpPr>
          <p:nvPr/>
        </p:nvCxnSpPr>
        <p:spPr>
          <a:xfrm flipV="1">
            <a:off x="7819921" y="3519994"/>
            <a:ext cx="854520" cy="263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V="1">
            <a:off x="7849553" y="3513493"/>
            <a:ext cx="2401336" cy="468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TextBox 406"/>
          <p:cNvSpPr txBox="1"/>
          <p:nvPr/>
        </p:nvSpPr>
        <p:spPr>
          <a:xfrm>
            <a:off x="8138270" y="1788264"/>
            <a:ext cx="207366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1335" i="1" kern="0" dirty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rPr>
              <a:t>Cross-functional Agile Team</a:t>
            </a:r>
          </a:p>
        </p:txBody>
      </p:sp>
      <p:sp>
        <p:nvSpPr>
          <p:cNvPr id="410" name="TextBox 409"/>
          <p:cNvSpPr txBox="1"/>
          <p:nvPr/>
        </p:nvSpPr>
        <p:spPr>
          <a:xfrm>
            <a:off x="1873405" y="5370752"/>
            <a:ext cx="459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1600" kern="0" dirty="0" err="1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rPr>
              <a:t>Organisasi</a:t>
            </a:r>
            <a:r>
              <a:rPr lang="en-US" sz="1600" kern="0" dirty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rPr>
              <a:t>Tradisional</a:t>
            </a:r>
            <a:endParaRPr lang="en-US" sz="1600" kern="0" dirty="0">
              <a:solidFill>
                <a:srgbClr val="000000"/>
              </a:solidFill>
              <a:latin typeface="Arial" panose="020B0704020202020204"/>
              <a:cs typeface="Arial" panose="020B0704020202020204"/>
              <a:sym typeface="Arial" panose="020B0704020202020204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6787608" y="5386823"/>
            <a:ext cx="459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1600" kern="0" dirty="0" err="1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rPr>
              <a:t>Organisasi</a:t>
            </a:r>
            <a:r>
              <a:rPr lang="en-US" sz="1600" kern="0" dirty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rPr>
              <a:t> </a:t>
            </a:r>
            <a:r>
              <a:rPr lang="en-US" sz="1600" i="1" kern="0" dirty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rPr>
              <a:t>Agile</a:t>
            </a:r>
          </a:p>
        </p:txBody>
      </p:sp>
      <p:graphicFrame>
        <p:nvGraphicFramePr>
          <p:cNvPr id="412" name="Diagram 411"/>
          <p:cNvGraphicFramePr/>
          <p:nvPr>
            <p:extLst>
              <p:ext uri="{D42A27DB-BD31-4B8C-83A1-F6EECF244321}">
                <p14:modId xmlns:p14="http://schemas.microsoft.com/office/powerpoint/2010/main" val="2599626367"/>
              </p:ext>
            </p:extLst>
          </p:nvPr>
        </p:nvGraphicFramePr>
        <p:xfrm>
          <a:off x="5001833" y="1561564"/>
          <a:ext cx="2783923" cy="168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3" name="Rounded Rectangle 412"/>
          <p:cNvSpPr/>
          <p:nvPr/>
        </p:nvSpPr>
        <p:spPr>
          <a:xfrm>
            <a:off x="7257095" y="5793259"/>
            <a:ext cx="3827869" cy="566667"/>
          </a:xfrm>
          <a:prstGeom prst="roundRect">
            <a:avLst/>
          </a:prstGeom>
          <a:noFill/>
          <a:ln>
            <a:solidFill>
              <a:srgbClr val="B42B2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r>
              <a:rPr lang="en-US" sz="1600" b="1" kern="0" dirty="0" err="1">
                <a:solidFill>
                  <a:sysClr val="windowText" lastClr="000000"/>
                </a:solidFill>
                <a:highlight>
                  <a:srgbClr val="FFFF00"/>
                </a:highlight>
                <a:latin typeface="Calibri" panose="020F0502020204030204"/>
                <a:sym typeface="Arial" panose="020B0704020202020204"/>
              </a:rPr>
              <a:t>Mekanisme</a:t>
            </a:r>
            <a:r>
              <a:rPr lang="en-US" sz="1600" b="1" kern="0" dirty="0">
                <a:solidFill>
                  <a:sysClr val="windowText" lastClr="000000"/>
                </a:solidFill>
                <a:highlight>
                  <a:srgbClr val="FFFF00"/>
                </a:highlight>
                <a:latin typeface="Calibri" panose="020F0502020204030204"/>
                <a:sym typeface="Arial" panose="020B0704020202020204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highlight>
                  <a:srgbClr val="FFFF00"/>
                </a:highlight>
                <a:latin typeface="Calibri" panose="020F0502020204030204"/>
                <a:sym typeface="Arial" panose="020B0704020202020204"/>
              </a:rPr>
              <a:t>Kerja</a:t>
            </a:r>
            <a:r>
              <a:rPr lang="en-US" sz="1600" b="1" kern="0" dirty="0">
                <a:solidFill>
                  <a:sysClr val="windowText" lastClr="000000"/>
                </a:solidFill>
                <a:highlight>
                  <a:srgbClr val="FFFF00"/>
                </a:highlight>
                <a:latin typeface="Calibri" panose="020F0502020204030204"/>
                <a:sym typeface="Arial" panose="020B0704020202020204"/>
              </a:rPr>
              <a:t> yang </a:t>
            </a:r>
            <a:r>
              <a:rPr lang="en-US" sz="1600" b="1" i="1" kern="0" dirty="0">
                <a:solidFill>
                  <a:sysClr val="windowText" lastClr="000000"/>
                </a:solidFill>
                <a:highlight>
                  <a:srgbClr val="FFFF00"/>
                </a:highlight>
                <a:latin typeface="Calibri" panose="020F0502020204030204"/>
                <a:sym typeface="Arial" panose="020B0704020202020204"/>
              </a:rPr>
              <a:t>agile </a:t>
            </a:r>
            <a:r>
              <a:rPr lang="en-US" sz="1600" kern="0" dirty="0" err="1">
                <a:solidFill>
                  <a:sysClr val="windowText" lastClr="000000"/>
                </a:solidFill>
                <a:latin typeface="Calibri" panose="020F0502020204030204"/>
                <a:sym typeface="Arial" panose="020B0704020202020204"/>
              </a:rPr>
              <a:t>mendukung</a:t>
            </a: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/>
                <a:sym typeface="Arial" panose="020B0704020202020204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Calibri" panose="020F0502020204030204"/>
                <a:sym typeface="Arial" panose="020B0704020202020204"/>
              </a:rPr>
              <a:t>pengelolaan</a:t>
            </a: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/>
                <a:sym typeface="Arial" panose="020B0704020202020204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Calibri" panose="020F0502020204030204"/>
                <a:sym typeface="Arial" panose="020B0704020202020204"/>
              </a:rPr>
              <a:t>kinerja</a:t>
            </a: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/>
                <a:sym typeface="Arial" panose="020B0704020202020204"/>
              </a:rPr>
              <a:t> ASN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C6F0AE0-92A5-465A-0E91-A037CBFEDD7D}"/>
              </a:ext>
            </a:extLst>
          </p:cNvPr>
          <p:cNvGrpSpPr/>
          <p:nvPr/>
        </p:nvGrpSpPr>
        <p:grpSpPr>
          <a:xfrm>
            <a:off x="555049" y="1734652"/>
            <a:ext cx="2189066" cy="1117387"/>
            <a:chOff x="542959" y="2023986"/>
            <a:chExt cx="2494314" cy="1273198"/>
          </a:xfrm>
        </p:grpSpPr>
        <p:grpSp>
          <p:nvGrpSpPr>
            <p:cNvPr id="433" name="Group 432"/>
            <p:cNvGrpSpPr/>
            <p:nvPr/>
          </p:nvGrpSpPr>
          <p:grpSpPr>
            <a:xfrm>
              <a:off x="542959" y="2849349"/>
              <a:ext cx="737195" cy="447835"/>
              <a:chOff x="392977" y="1371022"/>
              <a:chExt cx="605605" cy="365068"/>
            </a:xfrm>
          </p:grpSpPr>
          <p:sp>
            <p:nvSpPr>
              <p:cNvPr id="417" name="Google Shape;2108;p35"/>
              <p:cNvSpPr/>
              <p:nvPr/>
            </p:nvSpPr>
            <p:spPr>
              <a:xfrm>
                <a:off x="392977" y="1378502"/>
                <a:ext cx="287411" cy="357588"/>
              </a:xfrm>
              <a:custGeom>
                <a:avLst/>
                <a:gdLst/>
                <a:ahLst/>
                <a:cxnLst/>
                <a:rect l="l" t="t" r="r" b="b"/>
                <a:pathLst>
                  <a:path w="20149" h="23044" extrusionOk="0">
                    <a:moveTo>
                      <a:pt x="8173" y="12636"/>
                    </a:moveTo>
                    <a:cubicBezTo>
                      <a:pt x="8173" y="12636"/>
                      <a:pt x="6739" y="14837"/>
                      <a:pt x="10074" y="17539"/>
                    </a:cubicBezTo>
                    <a:cubicBezTo>
                      <a:pt x="13376" y="14837"/>
                      <a:pt x="11942" y="12636"/>
                      <a:pt x="11942" y="12636"/>
                    </a:cubicBezTo>
                    <a:lnTo>
                      <a:pt x="11942" y="12636"/>
                    </a:lnTo>
                    <a:cubicBezTo>
                      <a:pt x="14744" y="12903"/>
                      <a:pt x="14511" y="16772"/>
                      <a:pt x="14511" y="16772"/>
                    </a:cubicBezTo>
                    <a:lnTo>
                      <a:pt x="13210" y="16172"/>
                    </a:lnTo>
                    <a:cubicBezTo>
                      <a:pt x="12776" y="17539"/>
                      <a:pt x="10108" y="20642"/>
                      <a:pt x="10074" y="20708"/>
                    </a:cubicBezTo>
                    <a:cubicBezTo>
                      <a:pt x="10007" y="20642"/>
                      <a:pt x="7339" y="17539"/>
                      <a:pt x="6905" y="16172"/>
                    </a:cubicBezTo>
                    <a:lnTo>
                      <a:pt x="5638" y="16772"/>
                    </a:lnTo>
                    <a:cubicBezTo>
                      <a:pt x="5638" y="16772"/>
                      <a:pt x="5371" y="12903"/>
                      <a:pt x="8173" y="12636"/>
                    </a:cubicBezTo>
                    <a:close/>
                    <a:moveTo>
                      <a:pt x="10516" y="0"/>
                    </a:moveTo>
                    <a:cubicBezTo>
                      <a:pt x="10081" y="0"/>
                      <a:pt x="9602" y="31"/>
                      <a:pt x="9073" y="94"/>
                    </a:cubicBezTo>
                    <a:cubicBezTo>
                      <a:pt x="3503" y="761"/>
                      <a:pt x="6772" y="5698"/>
                      <a:pt x="3636" y="10468"/>
                    </a:cubicBezTo>
                    <a:cubicBezTo>
                      <a:pt x="2602" y="12035"/>
                      <a:pt x="3002" y="13036"/>
                      <a:pt x="3836" y="13670"/>
                    </a:cubicBezTo>
                    <a:lnTo>
                      <a:pt x="3636" y="13737"/>
                    </a:lnTo>
                    <a:cubicBezTo>
                      <a:pt x="2602" y="14104"/>
                      <a:pt x="1768" y="14871"/>
                      <a:pt x="1301" y="15838"/>
                    </a:cubicBezTo>
                    <a:lnTo>
                      <a:pt x="0" y="19974"/>
                    </a:lnTo>
                    <a:cubicBezTo>
                      <a:pt x="2335" y="21842"/>
                      <a:pt x="6005" y="23043"/>
                      <a:pt x="10141" y="23043"/>
                    </a:cubicBezTo>
                    <a:cubicBezTo>
                      <a:pt x="14177" y="23043"/>
                      <a:pt x="17780" y="21909"/>
                      <a:pt x="20148" y="20108"/>
                    </a:cubicBezTo>
                    <a:lnTo>
                      <a:pt x="18780" y="15838"/>
                    </a:lnTo>
                    <a:cubicBezTo>
                      <a:pt x="18347" y="14937"/>
                      <a:pt x="17613" y="14204"/>
                      <a:pt x="16679" y="13803"/>
                    </a:cubicBezTo>
                    <a:cubicBezTo>
                      <a:pt x="16846" y="13637"/>
                      <a:pt x="16979" y="13436"/>
                      <a:pt x="17113" y="13203"/>
                    </a:cubicBezTo>
                    <a:cubicBezTo>
                      <a:pt x="18947" y="10468"/>
                      <a:pt x="15678" y="9867"/>
                      <a:pt x="15178" y="5998"/>
                    </a:cubicBezTo>
                    <a:cubicBezTo>
                      <a:pt x="14727" y="2512"/>
                      <a:pt x="14466" y="0"/>
                      <a:pt x="10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grpSp>
            <p:nvGrpSpPr>
              <p:cNvPr id="418" name="Group 417"/>
              <p:cNvGrpSpPr/>
              <p:nvPr/>
            </p:nvGrpSpPr>
            <p:grpSpPr>
              <a:xfrm>
                <a:off x="702142" y="1371022"/>
                <a:ext cx="296440" cy="365068"/>
                <a:chOff x="1413739" y="1083002"/>
                <a:chExt cx="519550" cy="588150"/>
              </a:xfrm>
            </p:grpSpPr>
            <p:sp>
              <p:nvSpPr>
                <p:cNvPr id="419" name="Google Shape;2097;p35"/>
                <p:cNvSpPr/>
                <p:nvPr/>
              </p:nvSpPr>
              <p:spPr>
                <a:xfrm>
                  <a:off x="1637214" y="1407602"/>
                  <a:ext cx="74250" cy="16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6572" extrusionOk="0">
                      <a:moveTo>
                        <a:pt x="1469" y="0"/>
                      </a:moveTo>
                      <a:lnTo>
                        <a:pt x="268" y="834"/>
                      </a:lnTo>
                      <a:lnTo>
                        <a:pt x="601" y="1801"/>
                      </a:lnTo>
                      <a:lnTo>
                        <a:pt x="1" y="4303"/>
                      </a:lnTo>
                      <a:lnTo>
                        <a:pt x="1402" y="6572"/>
                      </a:lnTo>
                      <a:lnTo>
                        <a:pt x="2970" y="4203"/>
                      </a:lnTo>
                      <a:lnTo>
                        <a:pt x="2336" y="1801"/>
                      </a:lnTo>
                      <a:lnTo>
                        <a:pt x="2669" y="834"/>
                      </a:lnTo>
                      <a:lnTo>
                        <a:pt x="146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8565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704020202020204"/>
                    <a:cs typeface="Arial" panose="020B0704020202020204"/>
                    <a:sym typeface="Arial" panose="020B0704020202020204"/>
                  </a:endParaRPr>
                </a:p>
              </p:txBody>
            </p:sp>
            <p:sp>
              <p:nvSpPr>
                <p:cNvPr id="420" name="Google Shape;2098;p35"/>
                <p:cNvSpPr/>
                <p:nvPr/>
              </p:nvSpPr>
              <p:spPr>
                <a:xfrm>
                  <a:off x="1557164" y="1083002"/>
                  <a:ext cx="237700" cy="3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8" h="12117" extrusionOk="0">
                      <a:moveTo>
                        <a:pt x="5096" y="0"/>
                      </a:moveTo>
                      <a:cubicBezTo>
                        <a:pt x="3483" y="0"/>
                        <a:pt x="3003" y="1009"/>
                        <a:pt x="3003" y="1009"/>
                      </a:cubicBezTo>
                      <a:cubicBezTo>
                        <a:pt x="34" y="1476"/>
                        <a:pt x="401" y="5279"/>
                        <a:pt x="501" y="5979"/>
                      </a:cubicBezTo>
                      <a:cubicBezTo>
                        <a:pt x="201" y="6213"/>
                        <a:pt x="1" y="6680"/>
                        <a:pt x="1" y="7180"/>
                      </a:cubicBezTo>
                      <a:cubicBezTo>
                        <a:pt x="1" y="7880"/>
                        <a:pt x="568" y="8481"/>
                        <a:pt x="1101" y="8581"/>
                      </a:cubicBezTo>
                      <a:cubicBezTo>
                        <a:pt x="1302" y="10382"/>
                        <a:pt x="2803" y="12117"/>
                        <a:pt x="4604" y="12117"/>
                      </a:cubicBezTo>
                      <a:cubicBezTo>
                        <a:pt x="6472" y="12117"/>
                        <a:pt x="7973" y="10349"/>
                        <a:pt x="8140" y="8548"/>
                      </a:cubicBezTo>
                      <a:cubicBezTo>
                        <a:pt x="8240" y="8581"/>
                        <a:pt x="8373" y="8614"/>
                        <a:pt x="8473" y="8614"/>
                      </a:cubicBezTo>
                      <a:cubicBezTo>
                        <a:pt x="9074" y="8614"/>
                        <a:pt x="9507" y="7981"/>
                        <a:pt x="9507" y="7180"/>
                      </a:cubicBezTo>
                      <a:cubicBezTo>
                        <a:pt x="9507" y="6646"/>
                        <a:pt x="9407" y="6179"/>
                        <a:pt x="9174" y="5912"/>
                      </a:cubicBezTo>
                      <a:cubicBezTo>
                        <a:pt x="9207" y="2910"/>
                        <a:pt x="8407" y="575"/>
                        <a:pt x="6072" y="108"/>
                      </a:cubicBezTo>
                      <a:cubicBezTo>
                        <a:pt x="5708" y="32"/>
                        <a:pt x="5384" y="0"/>
                        <a:pt x="50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8565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704020202020204"/>
                    <a:cs typeface="Arial" panose="020B0704020202020204"/>
                    <a:sym typeface="Arial" panose="020B0704020202020204"/>
                  </a:endParaRPr>
                </a:p>
              </p:txBody>
            </p:sp>
            <p:sp>
              <p:nvSpPr>
                <p:cNvPr id="421" name="Google Shape;2099;p35"/>
                <p:cNvSpPr/>
                <p:nvPr/>
              </p:nvSpPr>
              <p:spPr>
                <a:xfrm>
                  <a:off x="1413739" y="1416777"/>
                  <a:ext cx="519550" cy="2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2" h="10175" extrusionOk="0">
                      <a:moveTo>
                        <a:pt x="14677" y="0"/>
                      </a:moveTo>
                      <a:cubicBezTo>
                        <a:pt x="13743" y="1601"/>
                        <a:pt x="10374" y="7439"/>
                        <a:pt x="10374" y="7472"/>
                      </a:cubicBezTo>
                      <a:cubicBezTo>
                        <a:pt x="10374" y="7472"/>
                        <a:pt x="7039" y="1668"/>
                        <a:pt x="6071" y="33"/>
                      </a:cubicBezTo>
                      <a:lnTo>
                        <a:pt x="3736" y="567"/>
                      </a:lnTo>
                      <a:cubicBezTo>
                        <a:pt x="2702" y="934"/>
                        <a:pt x="1835" y="1735"/>
                        <a:pt x="1368" y="2735"/>
                      </a:cubicBezTo>
                      <a:lnTo>
                        <a:pt x="0" y="7005"/>
                      </a:lnTo>
                      <a:cubicBezTo>
                        <a:pt x="2435" y="8940"/>
                        <a:pt x="6238" y="10174"/>
                        <a:pt x="10474" y="10174"/>
                      </a:cubicBezTo>
                      <a:cubicBezTo>
                        <a:pt x="14644" y="10174"/>
                        <a:pt x="18347" y="8973"/>
                        <a:pt x="20782" y="7139"/>
                      </a:cubicBezTo>
                      <a:lnTo>
                        <a:pt x="19381" y="2735"/>
                      </a:lnTo>
                      <a:cubicBezTo>
                        <a:pt x="18914" y="1735"/>
                        <a:pt x="18046" y="934"/>
                        <a:pt x="17012" y="567"/>
                      </a:cubicBezTo>
                      <a:lnTo>
                        <a:pt x="1467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8565">
                    <a:buClr>
                      <a:srgbClr val="000000"/>
                    </a:buClr>
                  </a:pPr>
                  <a:endParaRPr sz="1865" kern="0" dirty="0">
                    <a:solidFill>
                      <a:srgbClr val="000000"/>
                    </a:solidFill>
                    <a:latin typeface="Arial" panose="020B0704020202020204"/>
                    <a:cs typeface="Arial" panose="020B0704020202020204"/>
                    <a:sym typeface="Arial" panose="020B0704020202020204"/>
                  </a:endParaRPr>
                </a:p>
              </p:txBody>
            </p:sp>
          </p:grpSp>
        </p:grpSp>
        <p:sp>
          <p:nvSpPr>
            <p:cNvPr id="422" name="TextBox 421"/>
            <p:cNvSpPr txBox="1"/>
            <p:nvPr/>
          </p:nvSpPr>
          <p:spPr>
            <a:xfrm>
              <a:off x="1346356" y="2911379"/>
              <a:ext cx="1690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buClr>
                  <a:srgbClr val="000000"/>
                </a:buClr>
              </a:pPr>
              <a:r>
                <a:rPr lang="en-US" sz="1400" kern="0" dirty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rPr>
                <a:t>JF/</a:t>
              </a:r>
              <a:r>
                <a:rPr lang="en-US" sz="1400" kern="0" dirty="0" err="1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rPr>
                <a:t>Pelaksana</a:t>
              </a:r>
              <a:endParaRPr lang="en-US" sz="1400" kern="0" dirty="0">
                <a:solidFill>
                  <a:srgbClr val="000000"/>
                </a:solidFill>
                <a:latin typeface="Arial" panose="020B0704020202020204"/>
                <a:cs typeface="Arial" panose="020B0704020202020204"/>
                <a:sym typeface="Arial" panose="020B0704020202020204"/>
              </a:endParaRPr>
            </a:p>
          </p:txBody>
        </p:sp>
        <p:grpSp>
          <p:nvGrpSpPr>
            <p:cNvPr id="424" name="Group 423"/>
            <p:cNvGrpSpPr/>
            <p:nvPr/>
          </p:nvGrpSpPr>
          <p:grpSpPr>
            <a:xfrm>
              <a:off x="656048" y="2023986"/>
              <a:ext cx="596325" cy="584267"/>
              <a:chOff x="3205213" y="904775"/>
              <a:chExt cx="606391" cy="606391"/>
            </a:xfrm>
          </p:grpSpPr>
          <p:sp>
            <p:nvSpPr>
              <p:cNvPr id="425" name="Oval 424"/>
              <p:cNvSpPr/>
              <p:nvPr/>
            </p:nvSpPr>
            <p:spPr>
              <a:xfrm>
                <a:off x="3205213" y="904775"/>
                <a:ext cx="606391" cy="60639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>
                  <a:buClr>
                    <a:srgbClr val="000000"/>
                  </a:buClr>
                </a:pPr>
                <a:endParaRPr lang="en-US" sz="1865" kern="0" dirty="0">
                  <a:solidFill>
                    <a:prstClr val="white"/>
                  </a:solidFill>
                  <a:latin typeface="Calibri" panose="020F0502020204030204"/>
                  <a:sym typeface="Arial" panose="020B0704020202020204"/>
                </a:endParaRPr>
              </a:p>
            </p:txBody>
          </p:sp>
          <p:grpSp>
            <p:nvGrpSpPr>
              <p:cNvPr id="426" name="Google Shape;2173;p37"/>
              <p:cNvGrpSpPr/>
              <p:nvPr/>
            </p:nvGrpSpPr>
            <p:grpSpPr>
              <a:xfrm>
                <a:off x="3381066" y="951397"/>
                <a:ext cx="254683" cy="513146"/>
                <a:chOff x="2073621" y="1549375"/>
                <a:chExt cx="635569" cy="1369475"/>
              </a:xfrm>
            </p:grpSpPr>
            <p:sp>
              <p:nvSpPr>
                <p:cNvPr id="427" name="Google Shape;2174;p37"/>
                <p:cNvSpPr/>
                <p:nvPr/>
              </p:nvSpPr>
              <p:spPr>
                <a:xfrm>
                  <a:off x="2227263" y="1549375"/>
                  <a:ext cx="329383" cy="32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9" h="7470" extrusionOk="0">
                      <a:moveTo>
                        <a:pt x="3735" y="1"/>
                      </a:moveTo>
                      <a:cubicBezTo>
                        <a:pt x="1654" y="1"/>
                        <a:pt x="0" y="1680"/>
                        <a:pt x="0" y="3735"/>
                      </a:cubicBezTo>
                      <a:cubicBezTo>
                        <a:pt x="0" y="5790"/>
                        <a:pt x="1654" y="7470"/>
                        <a:pt x="3735" y="7470"/>
                      </a:cubicBezTo>
                      <a:cubicBezTo>
                        <a:pt x="5790" y="7470"/>
                        <a:pt x="7469" y="5790"/>
                        <a:pt x="7469" y="3735"/>
                      </a:cubicBezTo>
                      <a:cubicBezTo>
                        <a:pt x="7469" y="1680"/>
                        <a:pt x="5790" y="1"/>
                        <a:pt x="3735" y="1"/>
                      </a:cubicBezTo>
                      <a:close/>
                    </a:path>
                  </a:pathLst>
                </a:custGeom>
                <a:solidFill>
                  <a:srgbClr val="1D3A6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8565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704020202020204"/>
                    <a:cs typeface="Arial" panose="020B0704020202020204"/>
                    <a:sym typeface="Arial" panose="020B0704020202020204"/>
                  </a:endParaRPr>
                </a:p>
              </p:txBody>
            </p:sp>
            <p:sp>
              <p:nvSpPr>
                <p:cNvPr id="428" name="Google Shape;2175;p37"/>
                <p:cNvSpPr/>
                <p:nvPr/>
              </p:nvSpPr>
              <p:spPr>
                <a:xfrm>
                  <a:off x="2073621" y="1949488"/>
                  <a:ext cx="635569" cy="969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2" h="21981" extrusionOk="0">
                      <a:moveTo>
                        <a:pt x="1254" y="1"/>
                      </a:moveTo>
                      <a:cubicBezTo>
                        <a:pt x="552" y="1"/>
                        <a:pt x="1" y="652"/>
                        <a:pt x="101" y="1354"/>
                      </a:cubicBezTo>
                      <a:lnTo>
                        <a:pt x="1630" y="10727"/>
                      </a:lnTo>
                      <a:cubicBezTo>
                        <a:pt x="1730" y="11304"/>
                        <a:pt x="2231" y="11705"/>
                        <a:pt x="2782" y="11705"/>
                      </a:cubicBezTo>
                      <a:cubicBezTo>
                        <a:pt x="3359" y="11705"/>
                        <a:pt x="3860" y="12131"/>
                        <a:pt x="3935" y="12682"/>
                      </a:cubicBezTo>
                      <a:lnTo>
                        <a:pt x="5314" y="21003"/>
                      </a:lnTo>
                      <a:cubicBezTo>
                        <a:pt x="5414" y="21555"/>
                        <a:pt x="5915" y="21981"/>
                        <a:pt x="6467" y="21981"/>
                      </a:cubicBezTo>
                      <a:lnTo>
                        <a:pt x="7945" y="21981"/>
                      </a:lnTo>
                      <a:cubicBezTo>
                        <a:pt x="8522" y="21981"/>
                        <a:pt x="8998" y="21555"/>
                        <a:pt x="9098" y="21003"/>
                      </a:cubicBezTo>
                      <a:lnTo>
                        <a:pt x="10477" y="12682"/>
                      </a:lnTo>
                      <a:cubicBezTo>
                        <a:pt x="10577" y="12131"/>
                        <a:pt x="11053" y="11705"/>
                        <a:pt x="11630" y="11705"/>
                      </a:cubicBezTo>
                      <a:cubicBezTo>
                        <a:pt x="12206" y="11705"/>
                        <a:pt x="12682" y="11304"/>
                        <a:pt x="12783" y="10727"/>
                      </a:cubicBezTo>
                      <a:lnTo>
                        <a:pt x="14311" y="1354"/>
                      </a:lnTo>
                      <a:cubicBezTo>
                        <a:pt x="14412" y="652"/>
                        <a:pt x="13885" y="1"/>
                        <a:pt x="13158" y="1"/>
                      </a:cubicBezTo>
                      <a:close/>
                    </a:path>
                  </a:pathLst>
                </a:custGeom>
                <a:solidFill>
                  <a:srgbClr val="1D3A6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8565">
                    <a:buClr>
                      <a:srgbClr val="000000"/>
                    </a:buClr>
                  </a:pPr>
                  <a:endParaRPr sz="1865" kern="0" dirty="0">
                    <a:solidFill>
                      <a:srgbClr val="000000"/>
                    </a:solidFill>
                    <a:latin typeface="Arial" panose="020B0704020202020204"/>
                    <a:cs typeface="Arial" panose="020B0704020202020204"/>
                    <a:sym typeface="Arial" panose="020B0704020202020204"/>
                  </a:endParaRPr>
                </a:p>
              </p:txBody>
            </p:sp>
          </p:grpSp>
        </p:grpSp>
        <p:sp>
          <p:nvSpPr>
            <p:cNvPr id="429" name="TextBox 428"/>
            <p:cNvSpPr txBox="1"/>
            <p:nvPr/>
          </p:nvSpPr>
          <p:spPr>
            <a:xfrm>
              <a:off x="1346355" y="2186434"/>
              <a:ext cx="1690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buClr>
                  <a:srgbClr val="000000"/>
                </a:buClr>
              </a:pPr>
              <a:r>
                <a:rPr lang="en-US" sz="1400" i="1" kern="0" dirty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rPr>
                <a:t>Leadership</a:t>
              </a:r>
            </a:p>
          </p:txBody>
        </p:sp>
      </p:grpSp>
      <p:sp>
        <p:nvSpPr>
          <p:cNvPr id="3" name="Title 1"/>
          <p:cNvSpPr>
            <a:spLocks noGrp="1"/>
          </p:cNvSpPr>
          <p:nvPr/>
        </p:nvSpPr>
        <p:spPr>
          <a:xfrm>
            <a:off x="2826983" y="464400"/>
            <a:ext cx="7541868" cy="853351"/>
          </a:xfrm>
          <a:prstGeom prst="rect">
            <a:avLst/>
          </a:prstGeom>
        </p:spPr>
        <p:txBody>
          <a:bodyPr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B42B2D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en-US" sz="2400" b="1" dirty="0" err="1">
                <a:solidFill>
                  <a:srgbClr val="1D3A6E"/>
                </a:solidFill>
              </a:rPr>
              <a:t>Sistem</a:t>
            </a:r>
            <a:r>
              <a:rPr lang="en-US" sz="2400" b="1" dirty="0">
                <a:solidFill>
                  <a:srgbClr val="1D3A6E"/>
                </a:solidFill>
              </a:rPr>
              <a:t> </a:t>
            </a:r>
            <a:r>
              <a:rPr lang="en-US" sz="2400" b="1" dirty="0" err="1">
                <a:solidFill>
                  <a:srgbClr val="1D3A6E"/>
                </a:solidFill>
              </a:rPr>
              <a:t>Pengelolaan</a:t>
            </a:r>
            <a:r>
              <a:rPr lang="en-US" sz="2400" b="1" dirty="0">
                <a:solidFill>
                  <a:srgbClr val="1D3A6E"/>
                </a:solidFill>
              </a:rPr>
              <a:t> Kinerja </a:t>
            </a:r>
            <a:r>
              <a:rPr lang="en-US" sz="2400" b="1" dirty="0" err="1">
                <a:solidFill>
                  <a:srgbClr val="1D3A6E"/>
                </a:solidFill>
              </a:rPr>
              <a:t>Mendukung</a:t>
            </a:r>
            <a:r>
              <a:rPr lang="en-US" sz="2400" b="1" dirty="0">
                <a:solidFill>
                  <a:srgbClr val="1D3A6E"/>
                </a:solidFill>
              </a:rPr>
              <a:t> </a:t>
            </a:r>
            <a:r>
              <a:rPr lang="en-US" sz="2400" b="1" dirty="0" err="1">
                <a:solidFill>
                  <a:srgbClr val="1D3A6E"/>
                </a:solidFill>
              </a:rPr>
              <a:t>Mekanisme</a:t>
            </a:r>
            <a:r>
              <a:rPr lang="en-US" sz="2400" b="1" dirty="0">
                <a:solidFill>
                  <a:srgbClr val="1D3A6E"/>
                </a:solidFill>
              </a:rPr>
              <a:t> </a:t>
            </a:r>
            <a:r>
              <a:rPr lang="en-US" sz="2400" b="1" dirty="0" err="1">
                <a:solidFill>
                  <a:srgbClr val="1D3A6E"/>
                </a:solidFill>
              </a:rPr>
              <a:t>Kerja</a:t>
            </a:r>
            <a:r>
              <a:rPr lang="en-US" sz="2400" b="1" dirty="0">
                <a:solidFill>
                  <a:srgbClr val="1D3A6E"/>
                </a:solidFill>
              </a:rPr>
              <a:t> yang Agile 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F17912BD-4C1F-D8FD-5671-EFCE714499B5}"/>
              </a:ext>
            </a:extLst>
          </p:cNvPr>
          <p:cNvGrpSpPr/>
          <p:nvPr/>
        </p:nvGrpSpPr>
        <p:grpSpPr>
          <a:xfrm>
            <a:off x="3816719" y="2418878"/>
            <a:ext cx="596325" cy="584267"/>
            <a:chOff x="3205213" y="904775"/>
            <a:chExt cx="606391" cy="606391"/>
          </a:xfrm>
        </p:grpSpPr>
        <p:sp>
          <p:nvSpPr>
            <p:cNvPr id="100" name="Oval 99">
              <a:extLst>
                <a:ext uri="{FF2B5EF4-FFF2-40B4-BE49-F238E27FC236}">
                  <a16:creationId xmlns="" xmlns:a16="http://schemas.microsoft.com/office/drawing/2014/main" id="{3ECBAD54-4146-B0D1-183A-60E2F2D56F9F}"/>
                </a:ext>
              </a:extLst>
            </p:cNvPr>
            <p:cNvSpPr/>
            <p:nvPr/>
          </p:nvSpPr>
          <p:spPr>
            <a:xfrm>
              <a:off x="3205213" y="904775"/>
              <a:ext cx="606391" cy="6063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buClr>
                  <a:srgbClr val="000000"/>
                </a:buClr>
              </a:pPr>
              <a:endParaRPr lang="en-US" sz="1865" kern="0" dirty="0">
                <a:solidFill>
                  <a:prstClr val="white"/>
                </a:solidFill>
                <a:latin typeface="Calibri" panose="020F0502020204030204"/>
                <a:sym typeface="Arial" panose="020B0704020202020204"/>
              </a:endParaRPr>
            </a:p>
          </p:txBody>
        </p:sp>
        <p:grpSp>
          <p:nvGrpSpPr>
            <p:cNvPr id="101" name="Google Shape;2173;p37">
              <a:extLst>
                <a:ext uri="{FF2B5EF4-FFF2-40B4-BE49-F238E27FC236}">
                  <a16:creationId xmlns="" xmlns:a16="http://schemas.microsoft.com/office/drawing/2014/main" id="{FA7FC940-F6CB-AEA8-B4BE-B13A680073BB}"/>
                </a:ext>
              </a:extLst>
            </p:cNvPr>
            <p:cNvGrpSpPr/>
            <p:nvPr/>
          </p:nvGrpSpPr>
          <p:grpSpPr>
            <a:xfrm>
              <a:off x="3381066" y="951397"/>
              <a:ext cx="254683" cy="513146"/>
              <a:chOff x="2073621" y="1549375"/>
              <a:chExt cx="635569" cy="1369475"/>
            </a:xfrm>
          </p:grpSpPr>
          <p:sp>
            <p:nvSpPr>
              <p:cNvPr id="102" name="Google Shape;2174;p37">
                <a:extLst>
                  <a:ext uri="{FF2B5EF4-FFF2-40B4-BE49-F238E27FC236}">
                    <a16:creationId xmlns="" xmlns:a16="http://schemas.microsoft.com/office/drawing/2014/main" id="{2555AA52-685B-C800-ADDA-5B777B8C5A4D}"/>
                  </a:ext>
                </a:extLst>
              </p:cNvPr>
              <p:cNvSpPr/>
              <p:nvPr/>
            </p:nvSpPr>
            <p:spPr>
              <a:xfrm>
                <a:off x="2227263" y="1549375"/>
                <a:ext cx="329383" cy="329427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7470" extrusionOk="0">
                    <a:moveTo>
                      <a:pt x="3735" y="1"/>
                    </a:moveTo>
                    <a:cubicBezTo>
                      <a:pt x="1654" y="1"/>
                      <a:pt x="0" y="1680"/>
                      <a:pt x="0" y="3735"/>
                    </a:cubicBezTo>
                    <a:cubicBezTo>
                      <a:pt x="0" y="5790"/>
                      <a:pt x="1654" y="7470"/>
                      <a:pt x="3735" y="7470"/>
                    </a:cubicBezTo>
                    <a:cubicBezTo>
                      <a:pt x="5790" y="7470"/>
                      <a:pt x="7469" y="5790"/>
                      <a:pt x="7469" y="3735"/>
                    </a:cubicBezTo>
                    <a:cubicBezTo>
                      <a:pt x="7469" y="1680"/>
                      <a:pt x="5790" y="1"/>
                      <a:pt x="3735" y="1"/>
                    </a:cubicBezTo>
                    <a:close/>
                  </a:path>
                </a:pathLst>
              </a:custGeom>
              <a:solidFill>
                <a:srgbClr val="1D3A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103" name="Google Shape;2175;p37">
                <a:extLst>
                  <a:ext uri="{FF2B5EF4-FFF2-40B4-BE49-F238E27FC236}">
                    <a16:creationId xmlns="" xmlns:a16="http://schemas.microsoft.com/office/drawing/2014/main" id="{B0502339-9BC6-214E-41DB-71A8E1974E59}"/>
                  </a:ext>
                </a:extLst>
              </p:cNvPr>
              <p:cNvSpPr/>
              <p:nvPr/>
            </p:nvSpPr>
            <p:spPr>
              <a:xfrm>
                <a:off x="2073621" y="1949488"/>
                <a:ext cx="635569" cy="969362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21981" extrusionOk="0">
                    <a:moveTo>
                      <a:pt x="1254" y="1"/>
                    </a:moveTo>
                    <a:cubicBezTo>
                      <a:pt x="552" y="1"/>
                      <a:pt x="1" y="652"/>
                      <a:pt x="101" y="1354"/>
                    </a:cubicBezTo>
                    <a:lnTo>
                      <a:pt x="1630" y="10727"/>
                    </a:lnTo>
                    <a:cubicBezTo>
                      <a:pt x="1730" y="11304"/>
                      <a:pt x="2231" y="11705"/>
                      <a:pt x="2782" y="11705"/>
                    </a:cubicBezTo>
                    <a:cubicBezTo>
                      <a:pt x="3359" y="11705"/>
                      <a:pt x="3860" y="12131"/>
                      <a:pt x="3935" y="12682"/>
                    </a:cubicBezTo>
                    <a:lnTo>
                      <a:pt x="5314" y="21003"/>
                    </a:lnTo>
                    <a:cubicBezTo>
                      <a:pt x="5414" y="21555"/>
                      <a:pt x="5915" y="21981"/>
                      <a:pt x="6467" y="21981"/>
                    </a:cubicBezTo>
                    <a:lnTo>
                      <a:pt x="7945" y="21981"/>
                    </a:lnTo>
                    <a:cubicBezTo>
                      <a:pt x="8522" y="21981"/>
                      <a:pt x="8998" y="21555"/>
                      <a:pt x="9098" y="21003"/>
                    </a:cubicBezTo>
                    <a:lnTo>
                      <a:pt x="10477" y="12682"/>
                    </a:lnTo>
                    <a:cubicBezTo>
                      <a:pt x="10577" y="12131"/>
                      <a:pt x="11053" y="11705"/>
                      <a:pt x="11630" y="11705"/>
                    </a:cubicBezTo>
                    <a:cubicBezTo>
                      <a:pt x="12206" y="11705"/>
                      <a:pt x="12682" y="11304"/>
                      <a:pt x="12783" y="10727"/>
                    </a:cubicBezTo>
                    <a:lnTo>
                      <a:pt x="14311" y="1354"/>
                    </a:lnTo>
                    <a:cubicBezTo>
                      <a:pt x="14412" y="652"/>
                      <a:pt x="13885" y="1"/>
                      <a:pt x="13158" y="1"/>
                    </a:cubicBezTo>
                    <a:close/>
                  </a:path>
                </a:pathLst>
              </a:custGeom>
              <a:solidFill>
                <a:srgbClr val="1D3A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62A4CDE8-51D4-07E7-3145-4DAA152078FA}"/>
              </a:ext>
            </a:extLst>
          </p:cNvPr>
          <p:cNvGrpSpPr/>
          <p:nvPr/>
        </p:nvGrpSpPr>
        <p:grpSpPr>
          <a:xfrm>
            <a:off x="2986467" y="3359799"/>
            <a:ext cx="596325" cy="584267"/>
            <a:chOff x="3205213" y="904775"/>
            <a:chExt cx="606391" cy="606391"/>
          </a:xfrm>
        </p:grpSpPr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043B38D0-8957-118C-A1CF-B623953600B5}"/>
                </a:ext>
              </a:extLst>
            </p:cNvPr>
            <p:cNvSpPr/>
            <p:nvPr/>
          </p:nvSpPr>
          <p:spPr>
            <a:xfrm>
              <a:off x="3205213" y="904775"/>
              <a:ext cx="606391" cy="6063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buClr>
                  <a:srgbClr val="000000"/>
                </a:buClr>
              </a:pPr>
              <a:endParaRPr lang="en-US" sz="1865" kern="0" dirty="0">
                <a:solidFill>
                  <a:prstClr val="white"/>
                </a:solidFill>
                <a:latin typeface="Calibri" panose="020F0502020204030204"/>
                <a:sym typeface="Arial" panose="020B0704020202020204"/>
              </a:endParaRPr>
            </a:p>
          </p:txBody>
        </p:sp>
        <p:grpSp>
          <p:nvGrpSpPr>
            <p:cNvPr id="106" name="Google Shape;2173;p37">
              <a:extLst>
                <a:ext uri="{FF2B5EF4-FFF2-40B4-BE49-F238E27FC236}">
                  <a16:creationId xmlns="" xmlns:a16="http://schemas.microsoft.com/office/drawing/2014/main" id="{E0590362-949B-BA39-5E1A-B3D84551B6F8}"/>
                </a:ext>
              </a:extLst>
            </p:cNvPr>
            <p:cNvGrpSpPr/>
            <p:nvPr/>
          </p:nvGrpSpPr>
          <p:grpSpPr>
            <a:xfrm>
              <a:off x="3381066" y="951397"/>
              <a:ext cx="254683" cy="513146"/>
              <a:chOff x="2073621" y="1549375"/>
              <a:chExt cx="635569" cy="1369475"/>
            </a:xfrm>
          </p:grpSpPr>
          <p:sp>
            <p:nvSpPr>
              <p:cNvPr id="107" name="Google Shape;2174;p37">
                <a:extLst>
                  <a:ext uri="{FF2B5EF4-FFF2-40B4-BE49-F238E27FC236}">
                    <a16:creationId xmlns="" xmlns:a16="http://schemas.microsoft.com/office/drawing/2014/main" id="{E101BCBE-005D-D40A-3D4E-187048F985E0}"/>
                  </a:ext>
                </a:extLst>
              </p:cNvPr>
              <p:cNvSpPr/>
              <p:nvPr/>
            </p:nvSpPr>
            <p:spPr>
              <a:xfrm>
                <a:off x="2227263" y="1549375"/>
                <a:ext cx="329383" cy="329427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7470" extrusionOk="0">
                    <a:moveTo>
                      <a:pt x="3735" y="1"/>
                    </a:moveTo>
                    <a:cubicBezTo>
                      <a:pt x="1654" y="1"/>
                      <a:pt x="0" y="1680"/>
                      <a:pt x="0" y="3735"/>
                    </a:cubicBezTo>
                    <a:cubicBezTo>
                      <a:pt x="0" y="5790"/>
                      <a:pt x="1654" y="7470"/>
                      <a:pt x="3735" y="7470"/>
                    </a:cubicBezTo>
                    <a:cubicBezTo>
                      <a:pt x="5790" y="7470"/>
                      <a:pt x="7469" y="5790"/>
                      <a:pt x="7469" y="3735"/>
                    </a:cubicBezTo>
                    <a:cubicBezTo>
                      <a:pt x="7469" y="1680"/>
                      <a:pt x="5790" y="1"/>
                      <a:pt x="3735" y="1"/>
                    </a:cubicBezTo>
                    <a:close/>
                  </a:path>
                </a:pathLst>
              </a:custGeom>
              <a:solidFill>
                <a:srgbClr val="1D3A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108" name="Google Shape;2175;p37">
                <a:extLst>
                  <a:ext uri="{FF2B5EF4-FFF2-40B4-BE49-F238E27FC236}">
                    <a16:creationId xmlns="" xmlns:a16="http://schemas.microsoft.com/office/drawing/2014/main" id="{90DDA050-1AFF-A707-DC6C-52264AFB5F8E}"/>
                  </a:ext>
                </a:extLst>
              </p:cNvPr>
              <p:cNvSpPr/>
              <p:nvPr/>
            </p:nvSpPr>
            <p:spPr>
              <a:xfrm>
                <a:off x="2073621" y="1949488"/>
                <a:ext cx="635569" cy="969362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21981" extrusionOk="0">
                    <a:moveTo>
                      <a:pt x="1254" y="1"/>
                    </a:moveTo>
                    <a:cubicBezTo>
                      <a:pt x="552" y="1"/>
                      <a:pt x="1" y="652"/>
                      <a:pt x="101" y="1354"/>
                    </a:cubicBezTo>
                    <a:lnTo>
                      <a:pt x="1630" y="10727"/>
                    </a:lnTo>
                    <a:cubicBezTo>
                      <a:pt x="1730" y="11304"/>
                      <a:pt x="2231" y="11705"/>
                      <a:pt x="2782" y="11705"/>
                    </a:cubicBezTo>
                    <a:cubicBezTo>
                      <a:pt x="3359" y="11705"/>
                      <a:pt x="3860" y="12131"/>
                      <a:pt x="3935" y="12682"/>
                    </a:cubicBezTo>
                    <a:lnTo>
                      <a:pt x="5314" y="21003"/>
                    </a:lnTo>
                    <a:cubicBezTo>
                      <a:pt x="5414" y="21555"/>
                      <a:pt x="5915" y="21981"/>
                      <a:pt x="6467" y="21981"/>
                    </a:cubicBezTo>
                    <a:lnTo>
                      <a:pt x="7945" y="21981"/>
                    </a:lnTo>
                    <a:cubicBezTo>
                      <a:pt x="8522" y="21981"/>
                      <a:pt x="8998" y="21555"/>
                      <a:pt x="9098" y="21003"/>
                    </a:cubicBezTo>
                    <a:lnTo>
                      <a:pt x="10477" y="12682"/>
                    </a:lnTo>
                    <a:cubicBezTo>
                      <a:pt x="10577" y="12131"/>
                      <a:pt x="11053" y="11705"/>
                      <a:pt x="11630" y="11705"/>
                    </a:cubicBezTo>
                    <a:cubicBezTo>
                      <a:pt x="12206" y="11705"/>
                      <a:pt x="12682" y="11304"/>
                      <a:pt x="12783" y="10727"/>
                    </a:cubicBezTo>
                    <a:lnTo>
                      <a:pt x="14311" y="1354"/>
                    </a:lnTo>
                    <a:cubicBezTo>
                      <a:pt x="14412" y="652"/>
                      <a:pt x="13885" y="1"/>
                      <a:pt x="13158" y="1"/>
                    </a:cubicBezTo>
                    <a:close/>
                  </a:path>
                </a:pathLst>
              </a:custGeom>
              <a:solidFill>
                <a:srgbClr val="1D3A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7A3D29D6-17F3-944F-0278-8D0D1786246E}"/>
              </a:ext>
            </a:extLst>
          </p:cNvPr>
          <p:cNvGrpSpPr/>
          <p:nvPr/>
        </p:nvGrpSpPr>
        <p:grpSpPr>
          <a:xfrm>
            <a:off x="4748168" y="3399905"/>
            <a:ext cx="596325" cy="584267"/>
            <a:chOff x="3205213" y="904775"/>
            <a:chExt cx="606391" cy="606391"/>
          </a:xfrm>
        </p:grpSpPr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837DD812-4316-D7CE-5B04-DA14B44DE949}"/>
                </a:ext>
              </a:extLst>
            </p:cNvPr>
            <p:cNvSpPr/>
            <p:nvPr/>
          </p:nvSpPr>
          <p:spPr>
            <a:xfrm>
              <a:off x="3205213" y="904775"/>
              <a:ext cx="606391" cy="6063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buClr>
                  <a:srgbClr val="000000"/>
                </a:buClr>
              </a:pPr>
              <a:endParaRPr lang="en-US" sz="1865" kern="0" dirty="0">
                <a:solidFill>
                  <a:prstClr val="white"/>
                </a:solidFill>
                <a:latin typeface="Calibri" panose="020F0502020204030204"/>
                <a:sym typeface="Arial" panose="020B0704020202020204"/>
              </a:endParaRPr>
            </a:p>
          </p:txBody>
        </p:sp>
        <p:grpSp>
          <p:nvGrpSpPr>
            <p:cNvPr id="111" name="Google Shape;2173;p37">
              <a:extLst>
                <a:ext uri="{FF2B5EF4-FFF2-40B4-BE49-F238E27FC236}">
                  <a16:creationId xmlns="" xmlns:a16="http://schemas.microsoft.com/office/drawing/2014/main" id="{99F76010-6EF3-3345-8194-CFB9638910E6}"/>
                </a:ext>
              </a:extLst>
            </p:cNvPr>
            <p:cNvGrpSpPr/>
            <p:nvPr/>
          </p:nvGrpSpPr>
          <p:grpSpPr>
            <a:xfrm>
              <a:off x="3381066" y="951397"/>
              <a:ext cx="254683" cy="513146"/>
              <a:chOff x="2073621" y="1549375"/>
              <a:chExt cx="635569" cy="1369475"/>
            </a:xfrm>
          </p:grpSpPr>
          <p:sp>
            <p:nvSpPr>
              <p:cNvPr id="112" name="Google Shape;2174;p37">
                <a:extLst>
                  <a:ext uri="{FF2B5EF4-FFF2-40B4-BE49-F238E27FC236}">
                    <a16:creationId xmlns="" xmlns:a16="http://schemas.microsoft.com/office/drawing/2014/main" id="{73664F07-B365-3982-0402-B21C2297A8C0}"/>
                  </a:ext>
                </a:extLst>
              </p:cNvPr>
              <p:cNvSpPr/>
              <p:nvPr/>
            </p:nvSpPr>
            <p:spPr>
              <a:xfrm>
                <a:off x="2227263" y="1549375"/>
                <a:ext cx="329383" cy="329427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7470" extrusionOk="0">
                    <a:moveTo>
                      <a:pt x="3735" y="1"/>
                    </a:moveTo>
                    <a:cubicBezTo>
                      <a:pt x="1654" y="1"/>
                      <a:pt x="0" y="1680"/>
                      <a:pt x="0" y="3735"/>
                    </a:cubicBezTo>
                    <a:cubicBezTo>
                      <a:pt x="0" y="5790"/>
                      <a:pt x="1654" y="7470"/>
                      <a:pt x="3735" y="7470"/>
                    </a:cubicBezTo>
                    <a:cubicBezTo>
                      <a:pt x="5790" y="7470"/>
                      <a:pt x="7469" y="5790"/>
                      <a:pt x="7469" y="3735"/>
                    </a:cubicBezTo>
                    <a:cubicBezTo>
                      <a:pt x="7469" y="1680"/>
                      <a:pt x="5790" y="1"/>
                      <a:pt x="3735" y="1"/>
                    </a:cubicBezTo>
                    <a:close/>
                  </a:path>
                </a:pathLst>
              </a:custGeom>
              <a:solidFill>
                <a:srgbClr val="1D3A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113" name="Google Shape;2175;p37">
                <a:extLst>
                  <a:ext uri="{FF2B5EF4-FFF2-40B4-BE49-F238E27FC236}">
                    <a16:creationId xmlns="" xmlns:a16="http://schemas.microsoft.com/office/drawing/2014/main" id="{A2D56844-3407-6C70-85DF-75C66251E252}"/>
                  </a:ext>
                </a:extLst>
              </p:cNvPr>
              <p:cNvSpPr/>
              <p:nvPr/>
            </p:nvSpPr>
            <p:spPr>
              <a:xfrm>
                <a:off x="2073621" y="1949488"/>
                <a:ext cx="635569" cy="969362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21981" extrusionOk="0">
                    <a:moveTo>
                      <a:pt x="1254" y="1"/>
                    </a:moveTo>
                    <a:cubicBezTo>
                      <a:pt x="552" y="1"/>
                      <a:pt x="1" y="652"/>
                      <a:pt x="101" y="1354"/>
                    </a:cubicBezTo>
                    <a:lnTo>
                      <a:pt x="1630" y="10727"/>
                    </a:lnTo>
                    <a:cubicBezTo>
                      <a:pt x="1730" y="11304"/>
                      <a:pt x="2231" y="11705"/>
                      <a:pt x="2782" y="11705"/>
                    </a:cubicBezTo>
                    <a:cubicBezTo>
                      <a:pt x="3359" y="11705"/>
                      <a:pt x="3860" y="12131"/>
                      <a:pt x="3935" y="12682"/>
                    </a:cubicBezTo>
                    <a:lnTo>
                      <a:pt x="5314" y="21003"/>
                    </a:lnTo>
                    <a:cubicBezTo>
                      <a:pt x="5414" y="21555"/>
                      <a:pt x="5915" y="21981"/>
                      <a:pt x="6467" y="21981"/>
                    </a:cubicBezTo>
                    <a:lnTo>
                      <a:pt x="7945" y="21981"/>
                    </a:lnTo>
                    <a:cubicBezTo>
                      <a:pt x="8522" y="21981"/>
                      <a:pt x="8998" y="21555"/>
                      <a:pt x="9098" y="21003"/>
                    </a:cubicBezTo>
                    <a:lnTo>
                      <a:pt x="10477" y="12682"/>
                    </a:lnTo>
                    <a:cubicBezTo>
                      <a:pt x="10577" y="12131"/>
                      <a:pt x="11053" y="11705"/>
                      <a:pt x="11630" y="11705"/>
                    </a:cubicBezTo>
                    <a:cubicBezTo>
                      <a:pt x="12206" y="11705"/>
                      <a:pt x="12682" y="11304"/>
                      <a:pt x="12783" y="10727"/>
                    </a:cubicBezTo>
                    <a:lnTo>
                      <a:pt x="14311" y="1354"/>
                    </a:lnTo>
                    <a:cubicBezTo>
                      <a:pt x="14412" y="652"/>
                      <a:pt x="13885" y="1"/>
                      <a:pt x="13158" y="1"/>
                    </a:cubicBezTo>
                    <a:close/>
                  </a:path>
                </a:pathLst>
              </a:custGeom>
              <a:solidFill>
                <a:srgbClr val="1D3A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DEE8BBCD-9C94-AEB9-46C3-7599C92D934C}"/>
              </a:ext>
            </a:extLst>
          </p:cNvPr>
          <p:cNvGrpSpPr/>
          <p:nvPr/>
        </p:nvGrpSpPr>
        <p:grpSpPr>
          <a:xfrm>
            <a:off x="8649920" y="3128099"/>
            <a:ext cx="789783" cy="795195"/>
            <a:chOff x="3205213" y="904775"/>
            <a:chExt cx="606391" cy="606391"/>
          </a:xfrm>
        </p:grpSpPr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0244F842-B27E-743F-0885-7B65CF3C0470}"/>
                </a:ext>
              </a:extLst>
            </p:cNvPr>
            <p:cNvSpPr/>
            <p:nvPr/>
          </p:nvSpPr>
          <p:spPr>
            <a:xfrm>
              <a:off x="3205213" y="904775"/>
              <a:ext cx="606391" cy="6063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buClr>
                  <a:srgbClr val="000000"/>
                </a:buClr>
              </a:pPr>
              <a:endParaRPr lang="en-US" sz="1865" kern="0" dirty="0">
                <a:solidFill>
                  <a:prstClr val="white"/>
                </a:solidFill>
                <a:latin typeface="Calibri" panose="020F0502020204030204"/>
                <a:sym typeface="Arial" panose="020B0704020202020204"/>
              </a:endParaRPr>
            </a:p>
          </p:txBody>
        </p:sp>
        <p:grpSp>
          <p:nvGrpSpPr>
            <p:cNvPr id="147" name="Google Shape;2173;p37">
              <a:extLst>
                <a:ext uri="{FF2B5EF4-FFF2-40B4-BE49-F238E27FC236}">
                  <a16:creationId xmlns="" xmlns:a16="http://schemas.microsoft.com/office/drawing/2014/main" id="{3710AD19-784A-AE4D-AE3E-79C98897DF94}"/>
                </a:ext>
              </a:extLst>
            </p:cNvPr>
            <p:cNvGrpSpPr/>
            <p:nvPr/>
          </p:nvGrpSpPr>
          <p:grpSpPr>
            <a:xfrm>
              <a:off x="3381066" y="951397"/>
              <a:ext cx="254683" cy="513146"/>
              <a:chOff x="2073621" y="1549375"/>
              <a:chExt cx="635569" cy="1369475"/>
            </a:xfrm>
          </p:grpSpPr>
          <p:sp>
            <p:nvSpPr>
              <p:cNvPr id="148" name="Google Shape;2174;p37">
                <a:extLst>
                  <a:ext uri="{FF2B5EF4-FFF2-40B4-BE49-F238E27FC236}">
                    <a16:creationId xmlns="" xmlns:a16="http://schemas.microsoft.com/office/drawing/2014/main" id="{3AFD9799-EE33-9E78-4CB2-888EDE98D1AB}"/>
                  </a:ext>
                </a:extLst>
              </p:cNvPr>
              <p:cNvSpPr/>
              <p:nvPr/>
            </p:nvSpPr>
            <p:spPr>
              <a:xfrm>
                <a:off x="2227263" y="1549375"/>
                <a:ext cx="329383" cy="329427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7470" extrusionOk="0">
                    <a:moveTo>
                      <a:pt x="3735" y="1"/>
                    </a:moveTo>
                    <a:cubicBezTo>
                      <a:pt x="1654" y="1"/>
                      <a:pt x="0" y="1680"/>
                      <a:pt x="0" y="3735"/>
                    </a:cubicBezTo>
                    <a:cubicBezTo>
                      <a:pt x="0" y="5790"/>
                      <a:pt x="1654" y="7470"/>
                      <a:pt x="3735" y="7470"/>
                    </a:cubicBezTo>
                    <a:cubicBezTo>
                      <a:pt x="5790" y="7470"/>
                      <a:pt x="7469" y="5790"/>
                      <a:pt x="7469" y="3735"/>
                    </a:cubicBezTo>
                    <a:cubicBezTo>
                      <a:pt x="7469" y="1680"/>
                      <a:pt x="5790" y="1"/>
                      <a:pt x="3735" y="1"/>
                    </a:cubicBezTo>
                    <a:close/>
                  </a:path>
                </a:pathLst>
              </a:custGeom>
              <a:solidFill>
                <a:srgbClr val="1D3A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  <p:sp>
            <p:nvSpPr>
              <p:cNvPr id="149" name="Google Shape;2175;p37">
                <a:extLst>
                  <a:ext uri="{FF2B5EF4-FFF2-40B4-BE49-F238E27FC236}">
                    <a16:creationId xmlns="" xmlns:a16="http://schemas.microsoft.com/office/drawing/2014/main" id="{7F0B127C-CD90-5928-713C-077CDB726A3F}"/>
                  </a:ext>
                </a:extLst>
              </p:cNvPr>
              <p:cNvSpPr/>
              <p:nvPr/>
            </p:nvSpPr>
            <p:spPr>
              <a:xfrm>
                <a:off x="2073621" y="1949488"/>
                <a:ext cx="635569" cy="969362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21981" extrusionOk="0">
                    <a:moveTo>
                      <a:pt x="1254" y="1"/>
                    </a:moveTo>
                    <a:cubicBezTo>
                      <a:pt x="552" y="1"/>
                      <a:pt x="1" y="652"/>
                      <a:pt x="101" y="1354"/>
                    </a:cubicBezTo>
                    <a:lnTo>
                      <a:pt x="1630" y="10727"/>
                    </a:lnTo>
                    <a:cubicBezTo>
                      <a:pt x="1730" y="11304"/>
                      <a:pt x="2231" y="11705"/>
                      <a:pt x="2782" y="11705"/>
                    </a:cubicBezTo>
                    <a:cubicBezTo>
                      <a:pt x="3359" y="11705"/>
                      <a:pt x="3860" y="12131"/>
                      <a:pt x="3935" y="12682"/>
                    </a:cubicBezTo>
                    <a:lnTo>
                      <a:pt x="5314" y="21003"/>
                    </a:lnTo>
                    <a:cubicBezTo>
                      <a:pt x="5414" y="21555"/>
                      <a:pt x="5915" y="21981"/>
                      <a:pt x="6467" y="21981"/>
                    </a:cubicBezTo>
                    <a:lnTo>
                      <a:pt x="7945" y="21981"/>
                    </a:lnTo>
                    <a:cubicBezTo>
                      <a:pt x="8522" y="21981"/>
                      <a:pt x="8998" y="21555"/>
                      <a:pt x="9098" y="21003"/>
                    </a:cubicBezTo>
                    <a:lnTo>
                      <a:pt x="10477" y="12682"/>
                    </a:lnTo>
                    <a:cubicBezTo>
                      <a:pt x="10577" y="12131"/>
                      <a:pt x="11053" y="11705"/>
                      <a:pt x="11630" y="11705"/>
                    </a:cubicBezTo>
                    <a:cubicBezTo>
                      <a:pt x="12206" y="11705"/>
                      <a:pt x="12682" y="11304"/>
                      <a:pt x="12783" y="10727"/>
                    </a:cubicBezTo>
                    <a:lnTo>
                      <a:pt x="14311" y="1354"/>
                    </a:lnTo>
                    <a:cubicBezTo>
                      <a:pt x="14412" y="652"/>
                      <a:pt x="13885" y="1"/>
                      <a:pt x="13158" y="1"/>
                    </a:cubicBezTo>
                    <a:close/>
                  </a:path>
                </a:pathLst>
              </a:custGeom>
              <a:solidFill>
                <a:srgbClr val="1D3A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8565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latin typeface="Arial" panose="020B0704020202020204"/>
                  <a:cs typeface="Arial" panose="020B0704020202020204"/>
                  <a:sym typeface="Arial" panose="020B07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457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98" t="29431" r="28147" b="23367"/>
          <a:stretch/>
        </p:blipFill>
        <p:spPr>
          <a:xfrm>
            <a:off x="914399" y="846159"/>
            <a:ext cx="10017457" cy="5841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03" y="179495"/>
            <a:ext cx="3415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LAMPIRAN SKP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74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1DA6CB5-5256-46C0-ADE3-7E8495AB7770}"/>
              </a:ext>
            </a:extLst>
          </p:cNvPr>
          <p:cNvGrpSpPr/>
          <p:nvPr/>
        </p:nvGrpSpPr>
        <p:grpSpPr>
          <a:xfrm>
            <a:off x="4468169" y="899795"/>
            <a:ext cx="7636957" cy="5332895"/>
            <a:chOff x="2154980" y="1739196"/>
            <a:chExt cx="4343991" cy="4355043"/>
          </a:xfrm>
        </p:grpSpPr>
        <p:sp>
          <p:nvSpPr>
            <p:cNvPr id="28" name="Left Arrow 2">
              <a:extLst>
                <a:ext uri="{FF2B5EF4-FFF2-40B4-BE49-F238E27FC236}">
                  <a16:creationId xmlns="" xmlns:a16="http://schemas.microsoft.com/office/drawing/2014/main" id="{A3E56E48-5CFD-4A19-9738-A63FC5DF1201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9" name="Left Arrow 2">
              <a:extLst>
                <a:ext uri="{FF2B5EF4-FFF2-40B4-BE49-F238E27FC236}">
                  <a16:creationId xmlns="" xmlns:a16="http://schemas.microsoft.com/office/drawing/2014/main" id="{FB0F509F-E755-4B17-8B9B-3ACC2B5B4DB8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Left Arrow 2">
              <a:extLst>
                <a:ext uri="{FF2B5EF4-FFF2-40B4-BE49-F238E27FC236}">
                  <a16:creationId xmlns="" xmlns:a16="http://schemas.microsoft.com/office/drawing/2014/main" id="{E76E22BF-B2A0-48AB-A268-4EE0BF9329B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1" name="Left Arrow 2">
              <a:extLst>
                <a:ext uri="{FF2B5EF4-FFF2-40B4-BE49-F238E27FC236}">
                  <a16:creationId xmlns="" xmlns:a16="http://schemas.microsoft.com/office/drawing/2014/main" id="{B7570087-F9C7-4002-972A-7306B8083D4B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30E872-9727-44E3-BEC2-A187517CE9AC}"/>
              </a:ext>
            </a:extLst>
          </p:cNvPr>
          <p:cNvSpPr txBox="1"/>
          <p:nvPr/>
        </p:nvSpPr>
        <p:spPr>
          <a:xfrm flipH="1">
            <a:off x="211767" y="61831"/>
            <a:ext cx="50505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36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Evaluasi</a:t>
            </a:r>
            <a:r>
              <a:rPr lang="en-US" altLang="ko-KR" sz="36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Kinerja</a:t>
            </a:r>
            <a:endParaRPr lang="en-US" altLang="ko-KR" sz="3600" b="1" spc="300" dirty="0" smtClean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36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Pegawai</a:t>
            </a:r>
            <a:endParaRPr lang="en-US" altLang="ko-KR" sz="3600" b="1" spc="3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6146" y="247522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SIKLUS </a:t>
            </a:r>
          </a:p>
          <a:p>
            <a:r>
              <a:rPr lang="en-US" dirty="0" smtClean="0"/>
              <a:t>PERIODIK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234891">
            <a:off x="5538368" y="1624503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SIKLUS TAHUNAN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1DA6CB5-5256-46C0-ADE3-7E8495AB7770}"/>
              </a:ext>
            </a:extLst>
          </p:cNvPr>
          <p:cNvGrpSpPr/>
          <p:nvPr/>
        </p:nvGrpSpPr>
        <p:grpSpPr>
          <a:xfrm>
            <a:off x="7154941" y="2405668"/>
            <a:ext cx="1003116" cy="608871"/>
            <a:chOff x="2154980" y="1739196"/>
            <a:chExt cx="4343991" cy="4355043"/>
          </a:xfrm>
        </p:grpSpPr>
        <p:sp>
          <p:nvSpPr>
            <p:cNvPr id="22" name="Left Arrow 2">
              <a:extLst>
                <a:ext uri="{FF2B5EF4-FFF2-40B4-BE49-F238E27FC236}">
                  <a16:creationId xmlns="" xmlns:a16="http://schemas.microsoft.com/office/drawing/2014/main" id="{A3E56E48-5CFD-4A19-9738-A63FC5DF1201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Left Arrow 2">
              <a:extLst>
                <a:ext uri="{FF2B5EF4-FFF2-40B4-BE49-F238E27FC236}">
                  <a16:creationId xmlns="" xmlns:a16="http://schemas.microsoft.com/office/drawing/2014/main" id="{FB0F509F-E755-4B17-8B9B-3ACC2B5B4DB8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Left Arrow 2">
              <a:extLst>
                <a:ext uri="{FF2B5EF4-FFF2-40B4-BE49-F238E27FC236}">
                  <a16:creationId xmlns="" xmlns:a16="http://schemas.microsoft.com/office/drawing/2014/main" id="{E76E22BF-B2A0-48AB-A268-4EE0BF9329B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Left Arrow 2">
              <a:extLst>
                <a:ext uri="{FF2B5EF4-FFF2-40B4-BE49-F238E27FC236}">
                  <a16:creationId xmlns="" xmlns:a16="http://schemas.microsoft.com/office/drawing/2014/main" id="{B7570087-F9C7-4002-972A-7306B8083D4B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03656" y="2585284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SIKLUS </a:t>
            </a:r>
          </a:p>
          <a:p>
            <a:r>
              <a:rPr lang="en-US" dirty="0" smtClean="0"/>
              <a:t>PERIODIK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1DA6CB5-5256-46C0-ADE3-7E8495AB7770}"/>
              </a:ext>
            </a:extLst>
          </p:cNvPr>
          <p:cNvGrpSpPr/>
          <p:nvPr/>
        </p:nvGrpSpPr>
        <p:grpSpPr>
          <a:xfrm>
            <a:off x="6925909" y="3456718"/>
            <a:ext cx="1107342" cy="906406"/>
            <a:chOff x="2154980" y="1739196"/>
            <a:chExt cx="4343991" cy="4355043"/>
          </a:xfrm>
        </p:grpSpPr>
        <p:sp>
          <p:nvSpPr>
            <p:cNvPr id="33" name="Left Arrow 2">
              <a:extLst>
                <a:ext uri="{FF2B5EF4-FFF2-40B4-BE49-F238E27FC236}">
                  <a16:creationId xmlns="" xmlns:a16="http://schemas.microsoft.com/office/drawing/2014/main" id="{A3E56E48-5CFD-4A19-9738-A63FC5DF1201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Left Arrow 2">
              <a:extLst>
                <a:ext uri="{FF2B5EF4-FFF2-40B4-BE49-F238E27FC236}">
                  <a16:creationId xmlns="" xmlns:a16="http://schemas.microsoft.com/office/drawing/2014/main" id="{FB0F509F-E755-4B17-8B9B-3ACC2B5B4DB8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Left Arrow 2">
              <a:extLst>
                <a:ext uri="{FF2B5EF4-FFF2-40B4-BE49-F238E27FC236}">
                  <a16:creationId xmlns="" xmlns:a16="http://schemas.microsoft.com/office/drawing/2014/main" id="{E76E22BF-B2A0-48AB-A268-4EE0BF9329B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Left Arrow 2">
              <a:extLst>
                <a:ext uri="{FF2B5EF4-FFF2-40B4-BE49-F238E27FC236}">
                  <a16:creationId xmlns="" xmlns:a16="http://schemas.microsoft.com/office/drawing/2014/main" id="{B7570087-F9C7-4002-972A-7306B8083D4B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71DA6CB5-5256-46C0-ADE3-7E8495AB7770}"/>
              </a:ext>
            </a:extLst>
          </p:cNvPr>
          <p:cNvGrpSpPr/>
          <p:nvPr/>
        </p:nvGrpSpPr>
        <p:grpSpPr>
          <a:xfrm>
            <a:off x="8700044" y="3357324"/>
            <a:ext cx="1107342" cy="906406"/>
            <a:chOff x="2154980" y="1739196"/>
            <a:chExt cx="4343991" cy="4355043"/>
          </a:xfrm>
        </p:grpSpPr>
        <p:sp>
          <p:nvSpPr>
            <p:cNvPr id="38" name="Left Arrow 2">
              <a:extLst>
                <a:ext uri="{FF2B5EF4-FFF2-40B4-BE49-F238E27FC236}">
                  <a16:creationId xmlns="" xmlns:a16="http://schemas.microsoft.com/office/drawing/2014/main" id="{A3E56E48-5CFD-4A19-9738-A63FC5DF1201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9" name="Left Arrow 2">
              <a:extLst>
                <a:ext uri="{FF2B5EF4-FFF2-40B4-BE49-F238E27FC236}">
                  <a16:creationId xmlns="" xmlns:a16="http://schemas.microsoft.com/office/drawing/2014/main" id="{FB0F509F-E755-4B17-8B9B-3ACC2B5B4DB8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Left Arrow 2">
              <a:extLst>
                <a:ext uri="{FF2B5EF4-FFF2-40B4-BE49-F238E27FC236}">
                  <a16:creationId xmlns="" xmlns:a16="http://schemas.microsoft.com/office/drawing/2014/main" id="{E76E22BF-B2A0-48AB-A268-4EE0BF9329B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Left Arrow 2">
              <a:extLst>
                <a:ext uri="{FF2B5EF4-FFF2-40B4-BE49-F238E27FC236}">
                  <a16:creationId xmlns="" xmlns:a16="http://schemas.microsoft.com/office/drawing/2014/main" id="{B7570087-F9C7-4002-972A-7306B8083D4B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1DA6CB5-5256-46C0-ADE3-7E8495AB7770}"/>
              </a:ext>
            </a:extLst>
          </p:cNvPr>
          <p:cNvGrpSpPr/>
          <p:nvPr/>
        </p:nvGrpSpPr>
        <p:grpSpPr>
          <a:xfrm>
            <a:off x="8634938" y="2179696"/>
            <a:ext cx="1107342" cy="906406"/>
            <a:chOff x="2154980" y="1739196"/>
            <a:chExt cx="4343991" cy="4355043"/>
          </a:xfrm>
        </p:grpSpPr>
        <p:sp>
          <p:nvSpPr>
            <p:cNvPr id="43" name="Left Arrow 2">
              <a:extLst>
                <a:ext uri="{FF2B5EF4-FFF2-40B4-BE49-F238E27FC236}">
                  <a16:creationId xmlns="" xmlns:a16="http://schemas.microsoft.com/office/drawing/2014/main" id="{A3E56E48-5CFD-4A19-9738-A63FC5DF1201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4" name="Left Arrow 2">
              <a:extLst>
                <a:ext uri="{FF2B5EF4-FFF2-40B4-BE49-F238E27FC236}">
                  <a16:creationId xmlns="" xmlns:a16="http://schemas.microsoft.com/office/drawing/2014/main" id="{FB0F509F-E755-4B17-8B9B-3ACC2B5B4DB8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Left Arrow 2">
              <a:extLst>
                <a:ext uri="{FF2B5EF4-FFF2-40B4-BE49-F238E27FC236}">
                  <a16:creationId xmlns="" xmlns:a16="http://schemas.microsoft.com/office/drawing/2014/main" id="{E76E22BF-B2A0-48AB-A268-4EE0BF9329B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Left Arrow 2">
              <a:extLst>
                <a:ext uri="{FF2B5EF4-FFF2-40B4-BE49-F238E27FC236}">
                  <a16:creationId xmlns="" xmlns:a16="http://schemas.microsoft.com/office/drawing/2014/main" id="{B7570087-F9C7-4002-972A-7306B8083D4B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rot="19234891">
            <a:off x="9073346" y="4790896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SIKLUS TAHUNAN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2654949">
            <a:off x="4738181" y="4790897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SIKLUS TAHUNAN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650776">
            <a:off x="9330607" y="1819078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SIKLUS TAHUNAN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97126" y="4193885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SIKLUS </a:t>
            </a:r>
          </a:p>
          <a:p>
            <a:r>
              <a:rPr lang="en-US" dirty="0" smtClean="0"/>
              <a:t>PENDEK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764369" y="429379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SIKLUS </a:t>
            </a:r>
          </a:p>
          <a:p>
            <a:r>
              <a:rPr lang="en-US" dirty="0" smtClean="0"/>
              <a:t>PERIODIK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2667" y="1414951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Menetapkan</a:t>
            </a:r>
            <a:r>
              <a:rPr lang="en-US" b="1" dirty="0" smtClean="0"/>
              <a:t> </a:t>
            </a:r>
            <a:r>
              <a:rPr lang="en-US" b="1" dirty="0" err="1" smtClean="0"/>
              <a:t>Capaian</a:t>
            </a:r>
            <a:r>
              <a:rPr lang="en-US" b="1" dirty="0" smtClean="0"/>
              <a:t> </a:t>
            </a:r>
            <a:r>
              <a:rPr lang="en-US" b="1" dirty="0" err="1" smtClean="0"/>
              <a:t>Kinerja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11767" y="2963527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b="1" dirty="0" err="1" smtClean="0"/>
              <a:t>Menetapkan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Predikat</a:t>
            </a:r>
            <a:r>
              <a:rPr lang="en-US" b="1" dirty="0" smtClean="0"/>
              <a:t> </a:t>
            </a:r>
            <a:r>
              <a:rPr lang="en-US" b="1" dirty="0" err="1" smtClean="0"/>
              <a:t>Kinerja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Capaian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77069" y="5270984"/>
            <a:ext cx="4737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Menetapkan</a:t>
            </a:r>
            <a:r>
              <a:rPr lang="en-US" b="1" dirty="0" smtClean="0"/>
              <a:t> </a:t>
            </a:r>
            <a:r>
              <a:rPr lang="en-US" b="1" dirty="0" err="1" smtClean="0"/>
              <a:t>Predikat</a:t>
            </a:r>
            <a:r>
              <a:rPr lang="en-US" b="1" dirty="0" smtClean="0"/>
              <a:t> </a:t>
            </a:r>
            <a:r>
              <a:rPr lang="en-US" b="1" dirty="0" err="1" smtClean="0"/>
              <a:t>Kinerja</a:t>
            </a:r>
            <a:r>
              <a:rPr lang="en-US" b="1" dirty="0" smtClean="0"/>
              <a:t> </a:t>
            </a:r>
            <a:r>
              <a:rPr lang="en-US" b="1" dirty="0" err="1" smtClean="0"/>
              <a:t>Pegawai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mempertimbangkan</a:t>
            </a:r>
            <a:r>
              <a:rPr lang="en-US" b="1" dirty="0" smtClean="0"/>
              <a:t> </a:t>
            </a:r>
            <a:r>
              <a:rPr lang="en-US" b="1" dirty="0" err="1" smtClean="0"/>
              <a:t>Kontribusi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Pegawai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Kinerja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1942781" y="1948321"/>
            <a:ext cx="620919" cy="943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1986271" y="3915439"/>
            <a:ext cx="620919" cy="943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103469" y="0"/>
            <a:ext cx="608853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30E872-9727-44E3-BEC2-A187517CE9AC}"/>
              </a:ext>
            </a:extLst>
          </p:cNvPr>
          <p:cNvSpPr txBox="1"/>
          <p:nvPr/>
        </p:nvSpPr>
        <p:spPr>
          <a:xfrm flipH="1">
            <a:off x="1215309" y="45852"/>
            <a:ext cx="8980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20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1.a </a:t>
            </a:r>
            <a:r>
              <a:rPr lang="en-US" altLang="ko-KR" sz="32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Menetapkan</a:t>
            </a:r>
            <a:r>
              <a:rPr lang="en-US" altLang="ko-KR" sz="32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Capaian</a:t>
            </a:r>
            <a:endParaRPr lang="en-US" altLang="ko-KR" sz="3200" b="1" spc="300" dirty="0" smtClean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32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     </a:t>
            </a:r>
            <a:r>
              <a:rPr lang="en-US" altLang="ko-KR" sz="32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Kinerja</a:t>
            </a:r>
            <a:r>
              <a:rPr lang="en-US" altLang="ko-KR" sz="32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Organisasi</a:t>
            </a:r>
            <a:r>
              <a:rPr lang="en-US" altLang="ko-KR" sz="32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Periodik</a:t>
            </a:r>
            <a:endParaRPr lang="en-US" altLang="ko-KR" sz="3200" b="1" spc="3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257496" y="73168"/>
            <a:ext cx="957813" cy="108178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/>
          <p:cNvSpPr txBox="1"/>
          <p:nvPr/>
        </p:nvSpPr>
        <p:spPr>
          <a:xfrm>
            <a:off x="367872" y="3562069"/>
            <a:ext cx="372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RENCANA KINERJA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TAHUNAN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4328" y="2190890"/>
            <a:ext cx="238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RENCANA AKSI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4327" y="4368498"/>
            <a:ext cx="23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TRAJECTORY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TARGET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3702655" y="445587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3629834" y="209708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ight Arrow 14"/>
          <p:cNvSpPr/>
          <p:nvPr/>
        </p:nvSpPr>
        <p:spPr>
          <a:xfrm rot="19245268">
            <a:off x="2513896" y="2881129"/>
            <a:ext cx="1136143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408700">
            <a:off x="2510261" y="4161542"/>
            <a:ext cx="1136143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7041" y="1154957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RENCANA KINERJA</a:t>
            </a:r>
          </a:p>
          <a:p>
            <a:r>
              <a:rPr lang="en-US" sz="2400" b="1" dirty="0" smtClean="0"/>
              <a:t> SESUAI PERIODE 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39444" y="1122559"/>
            <a:ext cx="308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CAPAIAN KINERJA</a:t>
            </a:r>
          </a:p>
          <a:p>
            <a:r>
              <a:rPr lang="en-US" sz="2400" b="1" dirty="0" smtClean="0"/>
              <a:t> SESUAI PERIODE  </a:t>
            </a:r>
            <a:endParaRPr lang="en-US" sz="2400" b="1" dirty="0"/>
          </a:p>
        </p:txBody>
      </p:sp>
      <p:grpSp>
        <p:nvGrpSpPr>
          <p:cNvPr id="19" name="그룹 3">
            <a:extLst>
              <a:ext uri="{FF2B5EF4-FFF2-40B4-BE49-F238E27FC236}">
                <a16:creationId xmlns="" xmlns:a16="http://schemas.microsoft.com/office/drawing/2014/main" id="{9A18E2C2-7569-4D80-BEF2-02ED0359B008}"/>
              </a:ext>
            </a:extLst>
          </p:cNvPr>
          <p:cNvGrpSpPr/>
          <p:nvPr/>
        </p:nvGrpSpPr>
        <p:grpSpPr>
          <a:xfrm>
            <a:off x="6227430" y="4874851"/>
            <a:ext cx="851918" cy="1155872"/>
            <a:chOff x="6558587" y="4528171"/>
            <a:chExt cx="851918" cy="1155872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6636F892-FF8C-47BC-8808-75713A24152F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95E9B20-DF12-49AB-9AF2-E29A709A5A31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05EA2E6F-D9E9-4DE0-95CF-1279D2544191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9CA19214-F4EE-4E8E-9D67-AB40C3DABA38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48FD2813-772E-458F-8BC3-DAB26BFFF5B6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942C020-97BE-4478-A2E9-CA4C452F4AA4}"/>
              </a:ext>
            </a:extLst>
          </p:cNvPr>
          <p:cNvGrpSpPr/>
          <p:nvPr/>
        </p:nvGrpSpPr>
        <p:grpSpPr>
          <a:xfrm>
            <a:off x="7297999" y="4224419"/>
            <a:ext cx="851918" cy="1792616"/>
            <a:chOff x="5445621" y="4014116"/>
            <a:chExt cx="851918" cy="1792616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AA69F5C-E905-412B-AF1E-36FBC199F01E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EBFD7330-BE68-4B3A-8310-96FA2E5E7502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FC27706A-3E81-40ED-972A-3A8E6288066B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F8D140BA-FC40-4BBB-9075-108BC5DFBB8A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C20ECA2-B2F6-4D4A-880F-A276BF5B5661}"/>
              </a:ext>
            </a:extLst>
          </p:cNvPr>
          <p:cNvGrpSpPr/>
          <p:nvPr/>
        </p:nvGrpSpPr>
        <p:grpSpPr>
          <a:xfrm>
            <a:off x="8424340" y="3591076"/>
            <a:ext cx="851918" cy="2411072"/>
            <a:chOff x="6313909" y="3401667"/>
            <a:chExt cx="851918" cy="2411072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6D58CA14-2815-4FE1-974C-0DF3A551D3AB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C47607D8-C746-46E7-B691-1BA850D9B7B6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89D19912-4275-4270-A5A1-CB115C6C6C19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251941D-1C24-4430-9BC1-E3EBF76350B8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C1AB4E1-524E-44BF-9F68-2DF2D5AFCE53}"/>
              </a:ext>
            </a:extLst>
          </p:cNvPr>
          <p:cNvGrpSpPr/>
          <p:nvPr/>
        </p:nvGrpSpPr>
        <p:grpSpPr>
          <a:xfrm>
            <a:off x="9726096" y="3027122"/>
            <a:ext cx="851918" cy="3003601"/>
            <a:chOff x="7182197" y="2797028"/>
            <a:chExt cx="851918" cy="3003601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A54626BB-48B0-41F5-992B-9D74532B1D3D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CE41A527-C83A-40FC-B650-D354D8FFE18C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A91A5788-0B51-4C27-A0D6-88C5F5FC5F02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4936E99C-4C89-435B-A25E-D0137592EF7F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C1AB4E1-524E-44BF-9F68-2DF2D5AFCE53}"/>
              </a:ext>
            </a:extLst>
          </p:cNvPr>
          <p:cNvGrpSpPr/>
          <p:nvPr/>
        </p:nvGrpSpPr>
        <p:grpSpPr>
          <a:xfrm>
            <a:off x="11040132" y="2203457"/>
            <a:ext cx="851918" cy="3805463"/>
            <a:chOff x="7182197" y="2797028"/>
            <a:chExt cx="851918" cy="3003601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A54626BB-48B0-41F5-992B-9D74532B1D3D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CE41A527-C83A-40FC-B650-D354D8FFE18C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A91A5788-0B51-4C27-A0D6-88C5F5FC5F02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936E99C-4C89-435B-A25E-D0137592EF7F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103469" y="597494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SANGAT</a:t>
            </a:r>
          </a:p>
          <a:p>
            <a:r>
              <a:rPr lang="en-US" dirty="0" smtClean="0"/>
              <a:t>KURANG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207699" y="601556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KURANG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348293" y="599467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BUTUH</a:t>
            </a:r>
          </a:p>
          <a:p>
            <a:r>
              <a:rPr lang="en-US" dirty="0" smtClean="0"/>
              <a:t>PERBAIKAN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780982" y="604344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BAIK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874588" y="6024864"/>
            <a:ext cx="13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ISTIMEWA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103469" y="0"/>
            <a:ext cx="6088531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30E872-9727-44E3-BEC2-A187517CE9AC}"/>
              </a:ext>
            </a:extLst>
          </p:cNvPr>
          <p:cNvSpPr txBox="1"/>
          <p:nvPr/>
        </p:nvSpPr>
        <p:spPr>
          <a:xfrm flipH="1">
            <a:off x="1323834" y="85213"/>
            <a:ext cx="8980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20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1.b </a:t>
            </a:r>
            <a:r>
              <a:rPr lang="en-US" altLang="ko-KR" sz="20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Menetapkan</a:t>
            </a:r>
            <a:r>
              <a:rPr lang="en-US" altLang="ko-KR" sz="28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Capaian</a:t>
            </a:r>
            <a:endParaRPr lang="en-US" altLang="ko-KR" sz="2800" b="1" spc="300" dirty="0" smtClean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28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       </a:t>
            </a:r>
            <a:r>
              <a:rPr lang="en-US" altLang="ko-KR" sz="28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Kinerja</a:t>
            </a:r>
            <a:r>
              <a:rPr lang="en-US" altLang="ko-KR" sz="28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Organisasi</a:t>
            </a:r>
            <a:r>
              <a:rPr lang="en-US" altLang="ko-KR" sz="2800" b="1" spc="3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spc="300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Tahunan</a:t>
            </a:r>
            <a:endParaRPr lang="en-US" altLang="ko-KR" sz="2800" b="1" spc="3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348" y="3229407"/>
            <a:ext cx="372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CAPAIAN KINERJA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ORGANISASI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TAHUNAN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4327" y="2081356"/>
            <a:ext cx="23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CAPAIAN IKI ORGANISASI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6543" y="4229735"/>
            <a:ext cx="2388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INDEKS REFORMASI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BIROKRASI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3702655" y="445587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3629834" y="209708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ight Arrow 14"/>
          <p:cNvSpPr/>
          <p:nvPr/>
        </p:nvSpPr>
        <p:spPr>
          <a:xfrm rot="19245268">
            <a:off x="2513896" y="2881129"/>
            <a:ext cx="1136143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408700">
            <a:off x="2510261" y="4161542"/>
            <a:ext cx="1136143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7041" y="1154957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RENCANA KINERJA</a:t>
            </a:r>
          </a:p>
          <a:p>
            <a:r>
              <a:rPr lang="en-US" sz="2400" b="1" dirty="0" smtClean="0"/>
              <a:t> TAHUNAN 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39444" y="1122559"/>
            <a:ext cx="308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CAPAIAN KINERJA</a:t>
            </a:r>
          </a:p>
          <a:p>
            <a:r>
              <a:rPr lang="en-US" sz="2400" b="1" dirty="0" smtClean="0"/>
              <a:t> TAHUNAN  </a:t>
            </a:r>
            <a:endParaRPr lang="en-US" sz="2400" b="1" dirty="0"/>
          </a:p>
        </p:txBody>
      </p:sp>
      <p:grpSp>
        <p:nvGrpSpPr>
          <p:cNvPr id="19" name="그룹 3">
            <a:extLst>
              <a:ext uri="{FF2B5EF4-FFF2-40B4-BE49-F238E27FC236}">
                <a16:creationId xmlns="" xmlns:a16="http://schemas.microsoft.com/office/drawing/2014/main" id="{9A18E2C2-7569-4D80-BEF2-02ED0359B008}"/>
              </a:ext>
            </a:extLst>
          </p:cNvPr>
          <p:cNvGrpSpPr/>
          <p:nvPr/>
        </p:nvGrpSpPr>
        <p:grpSpPr>
          <a:xfrm>
            <a:off x="6227430" y="4874851"/>
            <a:ext cx="851918" cy="1155872"/>
            <a:chOff x="6558587" y="4528171"/>
            <a:chExt cx="851918" cy="1155872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6636F892-FF8C-47BC-8808-75713A24152F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95E9B20-DF12-49AB-9AF2-E29A709A5A31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05EA2E6F-D9E9-4DE0-95CF-1279D2544191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9CA19214-F4EE-4E8E-9D67-AB40C3DABA38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48FD2813-772E-458F-8BC3-DAB26BFFF5B6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942C020-97BE-4478-A2E9-CA4C452F4AA4}"/>
              </a:ext>
            </a:extLst>
          </p:cNvPr>
          <p:cNvGrpSpPr/>
          <p:nvPr/>
        </p:nvGrpSpPr>
        <p:grpSpPr>
          <a:xfrm>
            <a:off x="7297999" y="4224419"/>
            <a:ext cx="851918" cy="1792616"/>
            <a:chOff x="5445621" y="4014116"/>
            <a:chExt cx="851918" cy="1792616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AA69F5C-E905-412B-AF1E-36FBC199F01E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EBFD7330-BE68-4B3A-8310-96FA2E5E7502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FC27706A-3E81-40ED-972A-3A8E6288066B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F8D140BA-FC40-4BBB-9075-108BC5DFBB8A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C20ECA2-B2F6-4D4A-880F-A276BF5B5661}"/>
              </a:ext>
            </a:extLst>
          </p:cNvPr>
          <p:cNvGrpSpPr/>
          <p:nvPr/>
        </p:nvGrpSpPr>
        <p:grpSpPr>
          <a:xfrm>
            <a:off x="8424340" y="3591076"/>
            <a:ext cx="851918" cy="2411072"/>
            <a:chOff x="6313909" y="3401667"/>
            <a:chExt cx="851918" cy="2411072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6D58CA14-2815-4FE1-974C-0DF3A551D3AB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C47607D8-C746-46E7-B691-1BA850D9B7B6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89D19912-4275-4270-A5A1-CB115C6C6C19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251941D-1C24-4430-9BC1-E3EBF76350B8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C1AB4E1-524E-44BF-9F68-2DF2D5AFCE53}"/>
              </a:ext>
            </a:extLst>
          </p:cNvPr>
          <p:cNvGrpSpPr/>
          <p:nvPr/>
        </p:nvGrpSpPr>
        <p:grpSpPr>
          <a:xfrm>
            <a:off x="9726096" y="3027122"/>
            <a:ext cx="851918" cy="3003601"/>
            <a:chOff x="7182197" y="2797028"/>
            <a:chExt cx="851918" cy="3003601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A54626BB-48B0-41F5-992B-9D74532B1D3D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CE41A527-C83A-40FC-B650-D354D8FFE18C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A91A5788-0B51-4C27-A0D6-88C5F5FC5F02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4936E99C-4C89-435B-A25E-D0137592EF7F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C1AB4E1-524E-44BF-9F68-2DF2D5AFCE53}"/>
              </a:ext>
            </a:extLst>
          </p:cNvPr>
          <p:cNvGrpSpPr/>
          <p:nvPr/>
        </p:nvGrpSpPr>
        <p:grpSpPr>
          <a:xfrm>
            <a:off x="11040132" y="2203457"/>
            <a:ext cx="851918" cy="3805463"/>
            <a:chOff x="7182197" y="2797028"/>
            <a:chExt cx="851918" cy="3003601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A54626BB-48B0-41F5-992B-9D74532B1D3D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CE41A527-C83A-40FC-B650-D354D8FFE18C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A91A5788-0B51-4C27-A0D6-88C5F5FC5F02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936E99C-4C89-435B-A25E-D0137592EF7F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103469" y="597494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SANGAT</a:t>
            </a:r>
          </a:p>
          <a:p>
            <a:r>
              <a:rPr lang="en-US" dirty="0" smtClean="0"/>
              <a:t>KURANG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207699" y="601556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KURANG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348293" y="599467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BUTUH</a:t>
            </a:r>
          </a:p>
          <a:p>
            <a:r>
              <a:rPr lang="en-US" dirty="0" smtClean="0"/>
              <a:t>PERBAIKAN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780982" y="604344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BAIK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874588" y="6008920"/>
            <a:ext cx="13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ISTIMEWA</a:t>
            </a:r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316348" y="187116"/>
            <a:ext cx="1007486" cy="100748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3614288" y="33453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Right Arrow 1"/>
          <p:cNvSpPr/>
          <p:nvPr/>
        </p:nvSpPr>
        <p:spPr>
          <a:xfrm>
            <a:off x="2786599" y="3519442"/>
            <a:ext cx="690322" cy="29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174222" y="3267910"/>
            <a:ext cx="23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EKSPEKTASI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PIMPINAN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30E872-9727-44E3-BEC2-A187517CE9AC}"/>
              </a:ext>
            </a:extLst>
          </p:cNvPr>
          <p:cNvSpPr txBox="1"/>
          <p:nvPr/>
        </p:nvSpPr>
        <p:spPr>
          <a:xfrm flipH="1">
            <a:off x="1736770" y="100518"/>
            <a:ext cx="9563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2. </a:t>
            </a:r>
            <a:r>
              <a:rPr lang="en-US" sz="3200" b="1" dirty="0" err="1" smtClean="0">
                <a:solidFill>
                  <a:schemeClr val="accent1"/>
                </a:solidFill>
              </a:rPr>
              <a:t>Menetapkan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Pola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Distribusi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Predikat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Kinerja</a:t>
            </a:r>
            <a:endParaRPr lang="en-US" sz="3200" b="1" dirty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1"/>
                </a:solidFill>
              </a:rPr>
              <a:t>    </a:t>
            </a:r>
            <a:r>
              <a:rPr lang="en-US" sz="3200" b="1" dirty="0" err="1" smtClean="0">
                <a:solidFill>
                  <a:schemeClr val="accent1"/>
                </a:solidFill>
              </a:rPr>
              <a:t>berdasarkan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Capaian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Organisasi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Right Arrow 19">
            <a:extLst>
              <a:ext uri="{FF2B5EF4-FFF2-40B4-BE49-F238E27FC236}">
                <a16:creationId xmlns="" xmlns:a16="http://schemas.microsoft.com/office/drawing/2014/main" id="{E04357E9-8B8C-47DE-8D97-3711071C4572}"/>
              </a:ext>
            </a:extLst>
          </p:cNvPr>
          <p:cNvSpPr/>
          <p:nvPr/>
        </p:nvSpPr>
        <p:spPr>
          <a:xfrm>
            <a:off x="327545" y="111848"/>
            <a:ext cx="1255595" cy="1050878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986" t="50140" r="30140" b="9935"/>
          <a:stretch/>
        </p:blipFill>
        <p:spPr>
          <a:xfrm>
            <a:off x="4940489" y="1554467"/>
            <a:ext cx="6509983" cy="5090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614" y="2441571"/>
            <a:ext cx="3916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KURVA BUKANLAH </a:t>
            </a:r>
            <a:r>
              <a:rPr lang="en-US" b="1" i="1" dirty="0" smtClean="0"/>
              <a:t>FORCED DISTRIBUTION</a:t>
            </a:r>
            <a:r>
              <a:rPr lang="en-US" i="1" dirty="0" smtClean="0"/>
              <a:t>, MELAINKAN SEBAGAI PANDUAN DISTRIBUSI DALAM MENETAPKAN PREDIKAT PEGAWAI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49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042" t="37453" r="30770" b="23741"/>
          <a:stretch/>
        </p:blipFill>
        <p:spPr>
          <a:xfrm>
            <a:off x="6352018" y="3738824"/>
            <a:ext cx="5252785" cy="3166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777" t="50326" r="31189" b="12734"/>
          <a:stretch/>
        </p:blipFill>
        <p:spPr>
          <a:xfrm>
            <a:off x="6527073" y="204717"/>
            <a:ext cx="4902677" cy="3275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671" t="39319" r="30991" b="21688"/>
          <a:stretch/>
        </p:blipFill>
        <p:spPr>
          <a:xfrm>
            <a:off x="765646" y="3738824"/>
            <a:ext cx="4671655" cy="2898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2938" t="51259" r="31084" b="8629"/>
          <a:stretch/>
        </p:blipFill>
        <p:spPr>
          <a:xfrm>
            <a:off x="765645" y="109181"/>
            <a:ext cx="4671655" cy="36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2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9014" y="153073"/>
            <a:ext cx="12283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3.a </a:t>
            </a:r>
            <a:r>
              <a:rPr lang="en-US" sz="2800" b="1" dirty="0" err="1" smtClean="0">
                <a:solidFill>
                  <a:schemeClr val="accent1"/>
                </a:solidFill>
              </a:rPr>
              <a:t>Menetapkan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Predikat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Kinerja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Pegawai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dengan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    </a:t>
            </a:r>
            <a:r>
              <a:rPr lang="en-US" sz="2800" b="1" dirty="0" err="1" smtClean="0">
                <a:solidFill>
                  <a:schemeClr val="accent1"/>
                </a:solidFill>
              </a:rPr>
              <a:t>mempertimbangkan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Kontribusi</a:t>
            </a:r>
            <a:r>
              <a:rPr lang="en-US" sz="2800" b="1" dirty="0" smtClean="0">
                <a:solidFill>
                  <a:schemeClr val="accent1"/>
                </a:solidFill>
              </a:rPr>
              <a:t>  </a:t>
            </a:r>
            <a:r>
              <a:rPr lang="en-US" sz="2800" b="1" dirty="0" err="1" smtClean="0">
                <a:solidFill>
                  <a:schemeClr val="accent1"/>
                </a:solidFill>
              </a:rPr>
              <a:t>Pegawai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Terhadap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Kinerja</a:t>
            </a:r>
            <a:r>
              <a:rPr lang="en-US" sz="2800" b="1" dirty="0" smtClean="0">
                <a:solidFill>
                  <a:schemeClr val="accent1"/>
                </a:solidFill>
              </a:rPr>
              <a:t> 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    </a:t>
            </a:r>
            <a:r>
              <a:rPr lang="en-US" sz="2800" b="1" dirty="0" err="1" smtClean="0">
                <a:solidFill>
                  <a:schemeClr val="accent1"/>
                </a:solidFill>
              </a:rPr>
              <a:t>Organisasi</a:t>
            </a:r>
            <a:r>
              <a:rPr lang="en-US" sz="2800" b="1" dirty="0" smtClean="0">
                <a:solidFill>
                  <a:schemeClr val="accent1"/>
                </a:solidFill>
              </a:rPr>
              <a:t> (</a:t>
            </a:r>
            <a:r>
              <a:rPr lang="en-US" sz="2800" b="1" dirty="0" err="1" smtClean="0">
                <a:solidFill>
                  <a:schemeClr val="accent1"/>
                </a:solidFill>
              </a:rPr>
              <a:t>Periodik</a:t>
            </a:r>
            <a:r>
              <a:rPr lang="en-US" sz="2800" b="1" dirty="0" smtClean="0">
                <a:solidFill>
                  <a:schemeClr val="accent1"/>
                </a:solidFill>
              </a:rPr>
              <a:t>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Graphic 46">
            <a:extLst>
              <a:ext uri="{FF2B5EF4-FFF2-40B4-BE49-F238E27FC236}">
                <a16:creationId xmlns="" xmlns:a16="http://schemas.microsoft.com/office/drawing/2014/main" id="{7079D4A1-B45F-4140-BF90-DC0D9F88AD59}"/>
              </a:ext>
            </a:extLst>
          </p:cNvPr>
          <p:cNvSpPr/>
          <p:nvPr/>
        </p:nvSpPr>
        <p:spPr>
          <a:xfrm rot="20395817">
            <a:off x="8366" y="362442"/>
            <a:ext cx="1415122" cy="1101342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1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616" t="52006" r="29826" b="12173"/>
          <a:stretch/>
        </p:blipFill>
        <p:spPr>
          <a:xfrm>
            <a:off x="1815152" y="1673154"/>
            <a:ext cx="9184944" cy="46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286" t="46035" r="30665" b="15905"/>
          <a:stretch/>
        </p:blipFill>
        <p:spPr>
          <a:xfrm>
            <a:off x="150125" y="197890"/>
            <a:ext cx="6633882" cy="4572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515" t="43817" r="30350" b="39039"/>
          <a:stretch/>
        </p:blipFill>
        <p:spPr>
          <a:xfrm>
            <a:off x="204717" y="4831307"/>
            <a:ext cx="6579290" cy="186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7868" t="22155" r="9791" b="13107"/>
          <a:stretch/>
        </p:blipFill>
        <p:spPr>
          <a:xfrm>
            <a:off x="7029666" y="1"/>
            <a:ext cx="5162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407" t="20848" r="30245" b="20383"/>
          <a:stretch/>
        </p:blipFill>
        <p:spPr>
          <a:xfrm>
            <a:off x="5001687" y="176013"/>
            <a:ext cx="6960357" cy="6505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64" y="0"/>
            <a:ext cx="5183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36" t="44512" r="30244" b="18890"/>
          <a:stretch/>
        </p:blipFill>
        <p:spPr>
          <a:xfrm>
            <a:off x="3289109" y="1040066"/>
            <a:ext cx="8769042" cy="51969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547" y="99887"/>
            <a:ext cx="4619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MENETAPKAN PREDIKAT </a:t>
            </a:r>
          </a:p>
          <a:p>
            <a:r>
              <a:rPr lang="en-US" sz="2400" b="1" dirty="0" smtClean="0"/>
              <a:t>KINERJA PERIODIK PEGAWAI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678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7236" y="558615"/>
            <a:ext cx="8603822" cy="12750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D3A6E"/>
                </a:solidFill>
              </a:rPr>
              <a:t>POIN – POIN DETAIL PERUBAHAN DENGAN PERMENPANRB 8/2021</a:t>
            </a:r>
          </a:p>
        </p:txBody>
      </p:sp>
      <p:sp>
        <p:nvSpPr>
          <p:cNvPr id="253" name="AutoShape 2"/>
          <p:cNvSpPr/>
          <p:nvPr/>
        </p:nvSpPr>
        <p:spPr>
          <a:xfrm>
            <a:off x="3608126" y="2447616"/>
            <a:ext cx="8052932" cy="679833"/>
          </a:xfrm>
          <a:prstGeom prst="rect">
            <a:avLst/>
          </a:prstGeom>
          <a:solidFill>
            <a:srgbClr val="86EAE9">
              <a:alpha val="9804"/>
            </a:srgbClr>
          </a:solidFill>
        </p:spPr>
      </p:sp>
      <p:grpSp>
        <p:nvGrpSpPr>
          <p:cNvPr id="254" name="Group 3"/>
          <p:cNvGrpSpPr/>
          <p:nvPr/>
        </p:nvGrpSpPr>
        <p:grpSpPr>
          <a:xfrm>
            <a:off x="698672" y="2447616"/>
            <a:ext cx="3232440" cy="680614"/>
            <a:chOff x="2" y="0"/>
            <a:chExt cx="5182565" cy="1107441"/>
          </a:xfrm>
        </p:grpSpPr>
        <p:sp>
          <p:nvSpPr>
            <p:cNvPr id="255" name="Freeform 4"/>
            <p:cNvSpPr/>
            <p:nvPr/>
          </p:nvSpPr>
          <p:spPr>
            <a:xfrm>
              <a:off x="2" y="0"/>
              <a:ext cx="5182565" cy="1107441"/>
            </a:xfrm>
            <a:custGeom>
              <a:avLst/>
              <a:gdLst/>
              <a:ahLst/>
              <a:cxnLst/>
              <a:rect l="l" t="t" r="r" b="b"/>
              <a:pathLst>
                <a:path w="5907902" h="110744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256" name="Freeform 5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7" name="TextBox 6"/>
          <p:cNvSpPr txBox="1"/>
          <p:nvPr/>
        </p:nvSpPr>
        <p:spPr>
          <a:xfrm>
            <a:off x="1612944" y="2676407"/>
            <a:ext cx="2318167" cy="21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latin typeface="Tw Cen MT" panose="020B0602020104020603" pitchFamily="34" charset="77"/>
              </a:rPr>
              <a:t>RUANG LINGKUP</a:t>
            </a:r>
          </a:p>
        </p:txBody>
      </p:sp>
      <p:sp>
        <p:nvSpPr>
          <p:cNvPr id="259" name="AutoShape 8"/>
          <p:cNvSpPr/>
          <p:nvPr/>
        </p:nvSpPr>
        <p:spPr>
          <a:xfrm>
            <a:off x="3657146" y="3299765"/>
            <a:ext cx="8003912" cy="2999620"/>
          </a:xfrm>
          <a:prstGeom prst="rect">
            <a:avLst/>
          </a:prstGeom>
          <a:solidFill>
            <a:srgbClr val="3EDAD8">
              <a:alpha val="9804"/>
            </a:srgbClr>
          </a:solidFill>
        </p:spPr>
      </p:sp>
      <p:grpSp>
        <p:nvGrpSpPr>
          <p:cNvPr id="260" name="Group 9"/>
          <p:cNvGrpSpPr/>
          <p:nvPr/>
        </p:nvGrpSpPr>
        <p:grpSpPr>
          <a:xfrm>
            <a:off x="730891" y="3265537"/>
            <a:ext cx="3200220" cy="680614"/>
            <a:chOff x="2" y="0"/>
            <a:chExt cx="5130907" cy="1107441"/>
          </a:xfrm>
        </p:grpSpPr>
        <p:sp>
          <p:nvSpPr>
            <p:cNvPr id="261" name="Freeform 10"/>
            <p:cNvSpPr/>
            <p:nvPr/>
          </p:nvSpPr>
          <p:spPr>
            <a:xfrm>
              <a:off x="2" y="0"/>
              <a:ext cx="5130907" cy="1107441"/>
            </a:xfrm>
            <a:custGeom>
              <a:avLst/>
              <a:gdLst/>
              <a:ahLst/>
              <a:cxnLst/>
              <a:rect l="l" t="t" r="r" b="b"/>
              <a:pathLst>
                <a:path w="5907902" h="110744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262" name="Freeform 11"/>
            <p:cNvSpPr/>
            <p:nvPr/>
          </p:nvSpPr>
          <p:spPr>
            <a:xfrm>
              <a:off x="162990" y="172720"/>
              <a:ext cx="758601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3" name="TextBox 12"/>
          <p:cNvSpPr txBox="1"/>
          <p:nvPr/>
        </p:nvSpPr>
        <p:spPr>
          <a:xfrm>
            <a:off x="1645163" y="3494328"/>
            <a:ext cx="2318167" cy="21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latin typeface="Tw Cen MT" panose="020B0602020104020603" pitchFamily="34" charset="77"/>
              </a:rPr>
              <a:t>TAHAPAN</a:t>
            </a:r>
          </a:p>
        </p:txBody>
      </p:sp>
      <p:sp>
        <p:nvSpPr>
          <p:cNvPr id="293" name="TextBox 45"/>
          <p:cNvSpPr txBox="1"/>
          <p:nvPr/>
        </p:nvSpPr>
        <p:spPr>
          <a:xfrm>
            <a:off x="5333028" y="2637875"/>
            <a:ext cx="1072825" cy="21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PNS</a:t>
            </a:r>
          </a:p>
        </p:txBody>
      </p:sp>
      <p:sp>
        <p:nvSpPr>
          <p:cNvPr id="294" name="TextBox 46"/>
          <p:cNvSpPr txBox="1"/>
          <p:nvPr/>
        </p:nvSpPr>
        <p:spPr>
          <a:xfrm>
            <a:off x="4447084" y="3395281"/>
            <a:ext cx="3381147" cy="240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Perencanaan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Kinerja yang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meliputi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perencanaan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penetapan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SKP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Pelaksanaan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,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Pemantauan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,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pembinaan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pegawai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yang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meliputi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bimbingan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konseling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endParaRPr lang="en-US" sz="13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Penilaian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Kinerja yang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meliputi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penilaian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SKP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perilaku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kerja</a:t>
            </a:r>
            <a:endParaRPr lang="en-US" sz="13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Tindak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Lanjut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Hasil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Penilaian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Kinerja yang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meliputi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penghargaan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sanksi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</a:p>
          <a:p>
            <a:pPr algn="ctr"/>
            <a:endParaRPr lang="en-US" sz="1300" dirty="0">
              <a:solidFill>
                <a:srgbClr val="191919"/>
              </a:solidFill>
              <a:latin typeface="Tw Cen MT" panose="020B0602020104020603" pitchFamily="34" charset="77"/>
            </a:endParaRPr>
          </a:p>
        </p:txBody>
      </p:sp>
      <p:sp>
        <p:nvSpPr>
          <p:cNvPr id="299" name="TextBox 51"/>
          <p:cNvSpPr txBox="1"/>
          <p:nvPr/>
        </p:nvSpPr>
        <p:spPr>
          <a:xfrm>
            <a:off x="8969902" y="2647435"/>
            <a:ext cx="1604685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ASN (PNS dan PPPK)</a:t>
            </a:r>
          </a:p>
        </p:txBody>
      </p:sp>
      <p:sp>
        <p:nvSpPr>
          <p:cNvPr id="300" name="TextBox 52"/>
          <p:cNvSpPr txBox="1"/>
          <p:nvPr/>
        </p:nvSpPr>
        <p:spPr>
          <a:xfrm>
            <a:off x="8032306" y="3386079"/>
            <a:ext cx="3584982" cy="2800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Perencanaan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yang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meliputi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penetapan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klarifikasi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Ekspektasi</a:t>
            </a:r>
            <a:endParaRPr lang="en-US" sz="13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Pelaksanaan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,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pemantauan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,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pembinaan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Pegawai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yang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meliputi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pendokumentasian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,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pemberian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Umpan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Balik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Berkelanjutan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,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pengembangan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Pegawai</a:t>
            </a:r>
            <a:endParaRPr lang="en-US" sz="13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Penilaian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Pegawai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yang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meliputi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evaluasi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Pegawai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tindak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lanjut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hasil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evaluasi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Pegawai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yang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meliputi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pemberian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penghargaan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300" dirty="0" err="1">
                <a:solidFill>
                  <a:srgbClr val="191919"/>
                </a:solidFill>
                <a:latin typeface="Tw Cen MT" panose="020B0602020104020603" pitchFamily="34" charset="77"/>
              </a:rPr>
              <a:t>sanksi</a:t>
            </a:r>
            <a:r>
              <a:rPr lang="en-US" sz="1300" dirty="0">
                <a:solidFill>
                  <a:srgbClr val="191919"/>
                </a:solidFill>
                <a:latin typeface="Tw Cen MT" panose="020B0602020104020603" pitchFamily="34" charset="77"/>
              </a:rPr>
              <a:t>.</a:t>
            </a: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endParaRPr lang="en-US" sz="1300" dirty="0">
              <a:solidFill>
                <a:srgbClr val="191919"/>
              </a:solidFill>
              <a:latin typeface="Tw Cen MT" panose="020B0602020104020603" pitchFamily="34" charset="77"/>
            </a:endParaRPr>
          </a:p>
        </p:txBody>
      </p:sp>
      <p:grpSp>
        <p:nvGrpSpPr>
          <p:cNvPr id="71" name="Google Shape;6964;p100"/>
          <p:cNvGrpSpPr/>
          <p:nvPr/>
        </p:nvGrpSpPr>
        <p:grpSpPr>
          <a:xfrm>
            <a:off x="854457" y="2589060"/>
            <a:ext cx="356824" cy="333864"/>
            <a:chOff x="580725" y="3617925"/>
            <a:chExt cx="299325" cy="297375"/>
          </a:xfrm>
          <a:solidFill>
            <a:srgbClr val="C00000"/>
          </a:solidFill>
        </p:grpSpPr>
        <p:sp>
          <p:nvSpPr>
            <p:cNvPr id="72" name="Google Shape;6965;p10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73" name="Google Shape;6966;p10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74" name="Google Shape;6967;p10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75" name="Google Shape;6968;p10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76" name="Google Shape;6969;p10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</p:grpSp>
      <p:grpSp>
        <p:nvGrpSpPr>
          <p:cNvPr id="77" name="Google Shape;7135;p100"/>
          <p:cNvGrpSpPr/>
          <p:nvPr/>
        </p:nvGrpSpPr>
        <p:grpSpPr>
          <a:xfrm>
            <a:off x="880087" y="3433008"/>
            <a:ext cx="378730" cy="333532"/>
            <a:chOff x="1674750" y="3254050"/>
            <a:chExt cx="294575" cy="295375"/>
          </a:xfrm>
          <a:solidFill>
            <a:srgbClr val="C00000"/>
          </a:solidFill>
        </p:grpSpPr>
        <p:sp>
          <p:nvSpPr>
            <p:cNvPr id="78" name="Google Shape;7136;p10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79" name="Google Shape;7137;p10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80" name="Google Shape;7138;p10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79863" y="1940196"/>
            <a:ext cx="23844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PermenPANRB</a:t>
            </a:r>
            <a:r>
              <a:rPr lang="en-US" sz="1600" dirty="0"/>
              <a:t> 8/2021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814" y="1919981"/>
            <a:ext cx="23844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PermenPANRB</a:t>
            </a:r>
            <a:r>
              <a:rPr lang="en-US" sz="1600" dirty="0"/>
              <a:t> 6/2022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638195" y="1940196"/>
            <a:ext cx="685319" cy="335778"/>
          </a:xfrm>
          <a:prstGeom prst="rightArrow">
            <a:avLst/>
          </a:prstGeom>
          <a:solidFill>
            <a:srgbClr val="86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31414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9014" y="153073"/>
            <a:ext cx="12283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3.b </a:t>
            </a:r>
            <a:r>
              <a:rPr lang="en-US" sz="2800" b="1" dirty="0" err="1" smtClean="0">
                <a:solidFill>
                  <a:srgbClr val="92D050"/>
                </a:solidFill>
              </a:rPr>
              <a:t>Menetapkan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Predikat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Kinerja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Pegawai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dengan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     </a:t>
            </a:r>
            <a:r>
              <a:rPr lang="en-US" sz="2800" b="1" dirty="0" err="1" smtClean="0">
                <a:solidFill>
                  <a:srgbClr val="92D050"/>
                </a:solidFill>
              </a:rPr>
              <a:t>mempertimbangkan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Kontribusi</a:t>
            </a:r>
            <a:r>
              <a:rPr lang="en-US" sz="2800" b="1" dirty="0" smtClean="0">
                <a:solidFill>
                  <a:srgbClr val="92D050"/>
                </a:solidFill>
              </a:rPr>
              <a:t>  </a:t>
            </a:r>
            <a:r>
              <a:rPr lang="en-US" sz="2800" b="1" dirty="0" err="1" smtClean="0">
                <a:solidFill>
                  <a:srgbClr val="92D050"/>
                </a:solidFill>
              </a:rPr>
              <a:t>Pegawai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Terhadap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Kinerja</a:t>
            </a:r>
            <a:r>
              <a:rPr lang="en-US" sz="2800" b="1" dirty="0" smtClean="0">
                <a:solidFill>
                  <a:srgbClr val="92D050"/>
                </a:solidFill>
              </a:rPr>
              <a:t>  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     </a:t>
            </a:r>
            <a:r>
              <a:rPr lang="en-US" sz="2800" b="1" dirty="0" err="1" smtClean="0">
                <a:solidFill>
                  <a:srgbClr val="92D050"/>
                </a:solidFill>
              </a:rPr>
              <a:t>Organisasi</a:t>
            </a:r>
            <a:r>
              <a:rPr lang="en-US" sz="2800" b="1" dirty="0" smtClean="0">
                <a:solidFill>
                  <a:srgbClr val="92D050"/>
                </a:solidFill>
              </a:rPr>
              <a:t> (</a:t>
            </a:r>
            <a:r>
              <a:rPr lang="en-US" sz="2800" b="1" dirty="0" err="1" smtClean="0">
                <a:solidFill>
                  <a:srgbClr val="92D050"/>
                </a:solidFill>
              </a:rPr>
              <a:t>Tahunan</a:t>
            </a:r>
            <a:r>
              <a:rPr lang="en-US" sz="2800" b="1" dirty="0" smtClean="0">
                <a:solidFill>
                  <a:srgbClr val="92D050"/>
                </a:solidFill>
              </a:rPr>
              <a:t>)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4" name="Graphic 46">
            <a:extLst>
              <a:ext uri="{FF2B5EF4-FFF2-40B4-BE49-F238E27FC236}">
                <a16:creationId xmlns="" xmlns:a16="http://schemas.microsoft.com/office/drawing/2014/main" id="{7079D4A1-B45F-4140-BF90-DC0D9F88AD59}"/>
              </a:ext>
            </a:extLst>
          </p:cNvPr>
          <p:cNvSpPr/>
          <p:nvPr/>
        </p:nvSpPr>
        <p:spPr>
          <a:xfrm rot="20395817">
            <a:off x="8366" y="362442"/>
            <a:ext cx="1415122" cy="1101342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rgbClr val="FFC000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140" t="43797" r="30665" b="26363"/>
          <a:stretch/>
        </p:blipFill>
        <p:spPr>
          <a:xfrm>
            <a:off x="1971131" y="1673154"/>
            <a:ext cx="10025292" cy="49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286" t="46035" r="30665" b="15905"/>
          <a:stretch/>
        </p:blipFill>
        <p:spPr>
          <a:xfrm>
            <a:off x="150125" y="197890"/>
            <a:ext cx="6633882" cy="4572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515" t="43817" r="30350" b="39039"/>
          <a:stretch/>
        </p:blipFill>
        <p:spPr>
          <a:xfrm>
            <a:off x="204717" y="4831307"/>
            <a:ext cx="6579290" cy="186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7" y="0"/>
            <a:ext cx="5231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1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407" t="20848" r="30245" b="20383"/>
          <a:stretch/>
        </p:blipFill>
        <p:spPr>
          <a:xfrm>
            <a:off x="5756863" y="216956"/>
            <a:ext cx="6435137" cy="6505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6567" r="7693" b="13632"/>
          <a:stretch/>
        </p:blipFill>
        <p:spPr>
          <a:xfrm>
            <a:off x="38451" y="108478"/>
            <a:ext cx="5718412" cy="67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52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036" t="44512" r="30244" b="18890"/>
          <a:stretch/>
        </p:blipFill>
        <p:spPr>
          <a:xfrm>
            <a:off x="2644399" y="1190192"/>
            <a:ext cx="8769042" cy="51969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7547" y="99887"/>
            <a:ext cx="4633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MENETAPKAN PREDIKAT </a:t>
            </a:r>
          </a:p>
          <a:p>
            <a:r>
              <a:rPr lang="en-US" sz="2400" b="1" dirty="0" smtClean="0"/>
              <a:t>KINERJA PEGAWAI TAHUNAN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3" y="807207"/>
            <a:ext cx="10872625" cy="53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7236" y="558615"/>
            <a:ext cx="8603822" cy="12750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D3A6E"/>
                </a:solidFill>
              </a:rPr>
              <a:t>POIN – POIN DETAIL PERUBAHAN DENGAN PERMENPANRB 8/2021</a:t>
            </a:r>
          </a:p>
        </p:txBody>
      </p:sp>
      <p:sp>
        <p:nvSpPr>
          <p:cNvPr id="253" name="AutoShape 2"/>
          <p:cNvSpPr/>
          <p:nvPr/>
        </p:nvSpPr>
        <p:spPr>
          <a:xfrm>
            <a:off x="3619005" y="2029129"/>
            <a:ext cx="7910945" cy="2262544"/>
          </a:xfrm>
          <a:prstGeom prst="rect">
            <a:avLst/>
          </a:prstGeom>
          <a:solidFill>
            <a:srgbClr val="86EAE9">
              <a:alpha val="9804"/>
            </a:srgbClr>
          </a:solidFill>
        </p:spPr>
      </p:sp>
      <p:grpSp>
        <p:nvGrpSpPr>
          <p:cNvPr id="254" name="Group 3"/>
          <p:cNvGrpSpPr/>
          <p:nvPr/>
        </p:nvGrpSpPr>
        <p:grpSpPr>
          <a:xfrm>
            <a:off x="709551" y="2029130"/>
            <a:ext cx="3126180" cy="680614"/>
            <a:chOff x="2" y="0"/>
            <a:chExt cx="5012198" cy="1107441"/>
          </a:xfrm>
        </p:grpSpPr>
        <p:sp>
          <p:nvSpPr>
            <p:cNvPr id="255" name="Freeform 4"/>
            <p:cNvSpPr/>
            <p:nvPr/>
          </p:nvSpPr>
          <p:spPr>
            <a:xfrm>
              <a:off x="2" y="0"/>
              <a:ext cx="5012198" cy="1107441"/>
            </a:xfrm>
            <a:custGeom>
              <a:avLst/>
              <a:gdLst/>
              <a:ahLst/>
              <a:cxnLst/>
              <a:rect l="l" t="t" r="r" b="b"/>
              <a:pathLst>
                <a:path w="5907902" h="110744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256" name="Freeform 5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7" name="TextBox 6"/>
          <p:cNvSpPr txBox="1"/>
          <p:nvPr/>
        </p:nvSpPr>
        <p:spPr>
          <a:xfrm>
            <a:off x="1580281" y="2257921"/>
            <a:ext cx="2318167" cy="21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latin typeface="Tw Cen MT" panose="020B0602020104020603" pitchFamily="34" charset="77"/>
              </a:rPr>
              <a:t>PERILAKU KERJA</a:t>
            </a:r>
          </a:p>
        </p:txBody>
      </p:sp>
      <p:sp>
        <p:nvSpPr>
          <p:cNvPr id="269" name="AutoShape 18"/>
          <p:cNvSpPr/>
          <p:nvPr/>
        </p:nvSpPr>
        <p:spPr>
          <a:xfrm>
            <a:off x="3619005" y="4679589"/>
            <a:ext cx="7910945" cy="1090042"/>
          </a:xfrm>
          <a:prstGeom prst="rect">
            <a:avLst/>
          </a:prstGeom>
          <a:solidFill>
            <a:srgbClr val="2C92D5">
              <a:alpha val="9804"/>
            </a:srgbClr>
          </a:solidFill>
        </p:spPr>
      </p:sp>
      <p:grpSp>
        <p:nvGrpSpPr>
          <p:cNvPr id="270" name="Group 19"/>
          <p:cNvGrpSpPr/>
          <p:nvPr/>
        </p:nvGrpSpPr>
        <p:grpSpPr>
          <a:xfrm>
            <a:off x="709551" y="4679589"/>
            <a:ext cx="3126180" cy="680614"/>
            <a:chOff x="2" y="0"/>
            <a:chExt cx="5012198" cy="1107441"/>
          </a:xfrm>
        </p:grpSpPr>
        <p:sp>
          <p:nvSpPr>
            <p:cNvPr id="271" name="Freeform 20"/>
            <p:cNvSpPr/>
            <p:nvPr/>
          </p:nvSpPr>
          <p:spPr>
            <a:xfrm>
              <a:off x="2" y="0"/>
              <a:ext cx="5012198" cy="1107441"/>
            </a:xfrm>
            <a:custGeom>
              <a:avLst/>
              <a:gdLst/>
              <a:ahLst/>
              <a:cxnLst/>
              <a:rect l="l" t="t" r="r" b="b"/>
              <a:pathLst>
                <a:path w="5907902" h="110744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272" name="Freeform 21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3" name="TextBox 22"/>
          <p:cNvSpPr txBox="1"/>
          <p:nvPr/>
        </p:nvSpPr>
        <p:spPr>
          <a:xfrm>
            <a:off x="1517564" y="4930166"/>
            <a:ext cx="2318167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latin typeface="Tw Cen MT" panose="020B0602020104020603" pitchFamily="34" charset="77"/>
              </a:rPr>
              <a:t>STANDAR PERILAKU KERJA</a:t>
            </a:r>
          </a:p>
        </p:txBody>
      </p:sp>
      <p:sp>
        <p:nvSpPr>
          <p:cNvPr id="293" name="TextBox 45"/>
          <p:cNvSpPr txBox="1"/>
          <p:nvPr/>
        </p:nvSpPr>
        <p:spPr>
          <a:xfrm>
            <a:off x="4487466" y="2153436"/>
            <a:ext cx="1976099" cy="129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Orientasi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Pelayanan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Komitmen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Inisiatif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Kerja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Kerjasama</a:t>
            </a: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Kepemimpinan</a:t>
            </a:r>
          </a:p>
        </p:txBody>
      </p:sp>
      <p:sp>
        <p:nvSpPr>
          <p:cNvPr id="299" name="TextBox 51"/>
          <p:cNvSpPr txBox="1"/>
          <p:nvPr/>
        </p:nvSpPr>
        <p:spPr>
          <a:xfrm>
            <a:off x="7890861" y="2135281"/>
            <a:ext cx="3628753" cy="2153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Core Values ASN dan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merupakan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pengembangan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PP 30/2109</a:t>
            </a: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Berorientasi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Pelayanan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Akuntabel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Kompeten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Harmonis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Loyal</a:t>
            </a: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Adaptif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Kolaboratif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</p:txBody>
      </p:sp>
      <p:sp>
        <p:nvSpPr>
          <p:cNvPr id="327" name="TextBox 45"/>
          <p:cNvSpPr txBox="1"/>
          <p:nvPr/>
        </p:nvSpPr>
        <p:spPr>
          <a:xfrm>
            <a:off x="4487466" y="4798658"/>
            <a:ext cx="2440051" cy="1076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Standar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Perilaku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kerja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ditetapkan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sesuai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jenjang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jabatan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dalam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bentuk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level (1 – 7) </a:t>
            </a: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</p:txBody>
      </p:sp>
      <p:sp>
        <p:nvSpPr>
          <p:cNvPr id="328" name="TextBox 45"/>
          <p:cNvSpPr txBox="1"/>
          <p:nvPr/>
        </p:nvSpPr>
        <p:spPr>
          <a:xfrm>
            <a:off x="7890861" y="4799685"/>
            <a:ext cx="3450144" cy="1076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Panduan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perilaku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pada </a:t>
            </a:r>
            <a:r>
              <a:rPr lang="en-US" sz="1400" i="1" dirty="0">
                <a:solidFill>
                  <a:srgbClr val="191919"/>
                </a:solidFill>
                <a:latin typeface="Tw Cen MT" panose="020B0602020104020603" pitchFamily="34" charset="77"/>
              </a:rPr>
              <a:t>Core Values 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ASN 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tanpa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pelevelan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dapat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diberikan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ekspektasi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khusus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pimpinan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atas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perilaku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ASN</a:t>
            </a:r>
          </a:p>
          <a:p>
            <a:pPr>
              <a:lnSpc>
                <a:spcPts val="1680"/>
              </a:lnSpc>
            </a:pP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</p:txBody>
      </p:sp>
      <p:grpSp>
        <p:nvGrpSpPr>
          <p:cNvPr id="329" name="Google Shape;7109;p100"/>
          <p:cNvGrpSpPr/>
          <p:nvPr/>
        </p:nvGrpSpPr>
        <p:grpSpPr>
          <a:xfrm>
            <a:off x="858335" y="2179813"/>
            <a:ext cx="368647" cy="328959"/>
            <a:chOff x="4991425" y="3234750"/>
            <a:chExt cx="296175" cy="297225"/>
          </a:xfrm>
          <a:solidFill>
            <a:srgbClr val="C00000"/>
          </a:solidFill>
        </p:grpSpPr>
        <p:sp>
          <p:nvSpPr>
            <p:cNvPr id="330" name="Google Shape;7110;p100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31" name="Google Shape;7111;p100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32" name="Google Shape;7112;p100"/>
            <p:cNvSpPr/>
            <p:nvPr/>
          </p:nvSpPr>
          <p:spPr>
            <a:xfrm>
              <a:off x="5009551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33" name="Google Shape;7113;p100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34" name="Google Shape;7114;p100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35" name="Google Shape;7115;p100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</p:grpSp>
      <p:grpSp>
        <p:nvGrpSpPr>
          <p:cNvPr id="336" name="Google Shape;6841;p100"/>
          <p:cNvGrpSpPr/>
          <p:nvPr/>
        </p:nvGrpSpPr>
        <p:grpSpPr>
          <a:xfrm>
            <a:off x="872654" y="4824779"/>
            <a:ext cx="360801" cy="337399"/>
            <a:chOff x="-59447250" y="3706150"/>
            <a:chExt cx="319000" cy="308775"/>
          </a:xfrm>
          <a:solidFill>
            <a:srgbClr val="C00000"/>
          </a:solidFill>
        </p:grpSpPr>
        <p:sp>
          <p:nvSpPr>
            <p:cNvPr id="337" name="Google Shape;6842;p100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38" name="Google Shape;6843;p100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39" name="Google Shape;6844;p100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40" name="Google Shape;6845;p100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281819" y="1507852"/>
            <a:ext cx="23844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PermenPANRB</a:t>
            </a:r>
            <a:r>
              <a:rPr lang="en-US" sz="1600" dirty="0"/>
              <a:t> 8/2021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90861" y="1482740"/>
            <a:ext cx="23844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PermenPANRB</a:t>
            </a:r>
            <a:r>
              <a:rPr lang="en-US" sz="1600" dirty="0"/>
              <a:t> 6/2022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6903242" y="1502955"/>
            <a:ext cx="685319" cy="335778"/>
          </a:xfrm>
          <a:prstGeom prst="rightArrow">
            <a:avLst/>
          </a:prstGeom>
          <a:solidFill>
            <a:srgbClr val="86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4917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7236" y="558615"/>
            <a:ext cx="8603822" cy="127505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1D3A6E"/>
                </a:solidFill>
              </a:rPr>
              <a:t>POIN – POIN DETAIL PERUBAHAN DENGAN PERMENPANRB 8/2021</a:t>
            </a:r>
          </a:p>
        </p:txBody>
      </p:sp>
      <p:sp>
        <p:nvSpPr>
          <p:cNvPr id="253" name="AutoShape 2"/>
          <p:cNvSpPr/>
          <p:nvPr/>
        </p:nvSpPr>
        <p:spPr>
          <a:xfrm>
            <a:off x="3613082" y="1910383"/>
            <a:ext cx="7910945" cy="1311262"/>
          </a:xfrm>
          <a:prstGeom prst="rect">
            <a:avLst/>
          </a:prstGeom>
          <a:solidFill>
            <a:srgbClr val="86EAE9">
              <a:alpha val="9804"/>
            </a:srgbClr>
          </a:solidFill>
        </p:spPr>
      </p:sp>
      <p:sp>
        <p:nvSpPr>
          <p:cNvPr id="255" name="Freeform 4"/>
          <p:cNvSpPr/>
          <p:nvPr/>
        </p:nvSpPr>
        <p:spPr>
          <a:xfrm>
            <a:off x="703627" y="1910384"/>
            <a:ext cx="2895781" cy="680614"/>
          </a:xfrm>
          <a:custGeom>
            <a:avLst/>
            <a:gdLst/>
            <a:ahLst/>
            <a:cxnLst/>
            <a:rect l="l" t="t" r="r" b="b"/>
            <a:pathLst>
              <a:path w="5907902" h="1107440">
                <a:moveTo>
                  <a:pt x="5906632" y="0"/>
                </a:moveTo>
                <a:lnTo>
                  <a:pt x="553720" y="0"/>
                </a:lnTo>
                <a:cubicBezTo>
                  <a:pt x="247650" y="0"/>
                  <a:pt x="0" y="247650"/>
                  <a:pt x="0" y="553720"/>
                </a:cubicBezTo>
                <a:cubicBezTo>
                  <a:pt x="0" y="859790"/>
                  <a:pt x="247650" y="1107440"/>
                  <a:pt x="553720" y="1107440"/>
                </a:cubicBezTo>
                <a:lnTo>
                  <a:pt x="5907902" y="1107440"/>
                </a:lnTo>
                <a:lnTo>
                  <a:pt x="5907902" y="0"/>
                </a:lnTo>
                <a:close/>
              </a:path>
            </a:pathLst>
          </a:custGeom>
          <a:solidFill>
            <a:srgbClr val="86EAE9"/>
          </a:solidFill>
        </p:spPr>
      </p:sp>
      <p:sp>
        <p:nvSpPr>
          <p:cNvPr id="256" name="Freeform 5"/>
          <p:cNvSpPr/>
          <p:nvPr/>
        </p:nvSpPr>
        <p:spPr>
          <a:xfrm>
            <a:off x="805286" y="2016535"/>
            <a:ext cx="473150" cy="468312"/>
          </a:xfrm>
          <a:custGeom>
            <a:avLst/>
            <a:gdLst/>
            <a:ahLst/>
            <a:cxnLst/>
            <a:rect l="l" t="t" r="r" b="b"/>
            <a:pathLst>
              <a:path w="758600" h="762000">
                <a:moveTo>
                  <a:pt x="379300" y="0"/>
                </a:moveTo>
                <a:cubicBezTo>
                  <a:pt x="589055" y="938"/>
                  <a:pt x="758600" y="171243"/>
                  <a:pt x="758600" y="381000"/>
                </a:cubicBezTo>
                <a:cubicBezTo>
                  <a:pt x="758600" y="590757"/>
                  <a:pt x="589055" y="761062"/>
                  <a:pt x="379300" y="762000"/>
                </a:cubicBezTo>
                <a:cubicBezTo>
                  <a:pt x="169545" y="761062"/>
                  <a:pt x="0" y="590757"/>
                  <a:pt x="0" y="381000"/>
                </a:cubicBezTo>
                <a:cubicBezTo>
                  <a:pt x="0" y="171243"/>
                  <a:pt x="169545" y="938"/>
                  <a:pt x="379300" y="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93" name="TextBox 45"/>
          <p:cNvSpPr txBox="1"/>
          <p:nvPr/>
        </p:nvSpPr>
        <p:spPr>
          <a:xfrm>
            <a:off x="4126721" y="2021772"/>
            <a:ext cx="3650342" cy="1076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Terdapat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2 model SKP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yakni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model Dasar dan Model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Pengembangan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dengan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pendekatan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kuantitatif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SKP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adalah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rencana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 (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hasil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kerja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)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saja</a:t>
            </a:r>
          </a:p>
        </p:txBody>
      </p:sp>
      <p:sp>
        <p:nvSpPr>
          <p:cNvPr id="299" name="TextBox 51"/>
          <p:cNvSpPr txBox="1"/>
          <p:nvPr/>
        </p:nvSpPr>
        <p:spPr>
          <a:xfrm>
            <a:off x="7977257" y="1999960"/>
            <a:ext cx="3525570" cy="861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Model SKP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mengunakan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pendekatan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indikator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kuantitatif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atau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kualitatif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SKP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adalah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rencana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yang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memuat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hasil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kerja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perilaku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kerja</a:t>
            </a:r>
          </a:p>
        </p:txBody>
      </p:sp>
      <p:grpSp>
        <p:nvGrpSpPr>
          <p:cNvPr id="40" name="Group 5"/>
          <p:cNvGrpSpPr/>
          <p:nvPr/>
        </p:nvGrpSpPr>
        <p:grpSpPr>
          <a:xfrm>
            <a:off x="1763923" y="4907929"/>
            <a:ext cx="2895781" cy="1129856"/>
            <a:chOff x="0" y="28575"/>
            <a:chExt cx="5791563" cy="2259712"/>
          </a:xfrm>
        </p:grpSpPr>
        <p:sp>
          <p:nvSpPr>
            <p:cNvPr id="41" name="TextBox 6"/>
            <p:cNvSpPr txBox="1"/>
            <p:nvPr/>
          </p:nvSpPr>
          <p:spPr>
            <a:xfrm>
              <a:off x="0" y="754127"/>
              <a:ext cx="4775201" cy="15341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5"/>
                </a:lnSpc>
                <a:spcBef>
                  <a:spcPct val="0"/>
                </a:spcBef>
              </a:pP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Ekspektasi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pimpinan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dalam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indikator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bersifat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deskriptif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</a:p>
            <a:p>
              <a:pPr>
                <a:lnSpc>
                  <a:spcPts val="1995"/>
                </a:lnSpc>
                <a:spcBef>
                  <a:spcPct val="0"/>
                </a:spcBef>
              </a:pP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dan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menggabungkan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target</a:t>
              </a:r>
            </a:p>
          </p:txBody>
        </p:sp>
        <p:sp>
          <p:nvSpPr>
            <p:cNvPr id="42" name="TextBox 7"/>
            <p:cNvSpPr txBox="1"/>
            <p:nvPr/>
          </p:nvSpPr>
          <p:spPr>
            <a:xfrm>
              <a:off x="0" y="28575"/>
              <a:ext cx="5791563" cy="758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0"/>
                </a:lnSpc>
              </a:pPr>
              <a:r>
                <a:rPr lang="en-US" sz="1200" b="1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Kualitatif</a:t>
              </a:r>
            </a:p>
          </p:txBody>
        </p:sp>
      </p:grpSp>
      <p:grpSp>
        <p:nvGrpSpPr>
          <p:cNvPr id="43" name="Group 11"/>
          <p:cNvGrpSpPr>
            <a:grpSpLocks noChangeAspect="1"/>
          </p:cNvGrpSpPr>
          <p:nvPr/>
        </p:nvGrpSpPr>
        <p:grpSpPr>
          <a:xfrm rot="-5400000">
            <a:off x="1357185" y="5434631"/>
            <a:ext cx="228475" cy="153620"/>
            <a:chOff x="0" y="0"/>
            <a:chExt cx="1930400" cy="1297940"/>
          </a:xfrm>
          <a:solidFill>
            <a:srgbClr val="C00000"/>
          </a:solidFill>
        </p:grpSpPr>
        <p:sp>
          <p:nvSpPr>
            <p:cNvPr id="44" name="Freeform 1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5" name="Group 18"/>
          <p:cNvGrpSpPr/>
          <p:nvPr/>
        </p:nvGrpSpPr>
        <p:grpSpPr>
          <a:xfrm>
            <a:off x="1763924" y="3386371"/>
            <a:ext cx="2895781" cy="1145813"/>
            <a:chOff x="-354588" y="54187"/>
            <a:chExt cx="5791563" cy="2291623"/>
          </a:xfrm>
        </p:grpSpPr>
        <p:sp>
          <p:nvSpPr>
            <p:cNvPr id="46" name="TextBox 19"/>
            <p:cNvSpPr txBox="1"/>
            <p:nvPr/>
          </p:nvSpPr>
          <p:spPr>
            <a:xfrm>
              <a:off x="-311254" y="811652"/>
              <a:ext cx="4385289" cy="1534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5"/>
                </a:lnSpc>
                <a:spcBef>
                  <a:spcPct val="0"/>
                </a:spcBef>
              </a:pP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Ekspektasi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pimpinan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dalam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Indikator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menekankan</a:t>
              </a:r>
              <a:r>
                <a:rPr lang="en-US" sz="1200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b="1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satuan</a:t>
              </a:r>
              <a:r>
                <a:rPr lang="en-US" sz="1200" b="1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b="1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pengukuran</a:t>
              </a:r>
              <a:r>
                <a:rPr lang="en-US" sz="1200" b="1" spc="15" dirty="0">
                  <a:solidFill>
                    <a:srgbClr val="1E1E1E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b="1" spc="15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tertentu</a:t>
              </a:r>
            </a:p>
          </p:txBody>
        </p:sp>
        <p:sp>
          <p:nvSpPr>
            <p:cNvPr id="47" name="TextBox 20"/>
            <p:cNvSpPr txBox="1"/>
            <p:nvPr/>
          </p:nvSpPr>
          <p:spPr>
            <a:xfrm>
              <a:off x="-354588" y="54187"/>
              <a:ext cx="5791563" cy="758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0"/>
                </a:lnSpc>
              </a:pPr>
              <a:r>
                <a:rPr lang="en-US" sz="1200" b="1" dirty="0" err="1">
                  <a:solidFill>
                    <a:srgbClr val="1E1E1E"/>
                  </a:solidFill>
                  <a:latin typeface="Tw Cen MT" panose="020B0602020104020603" pitchFamily="34" charset="77"/>
                </a:rPr>
                <a:t>Kuantitatif</a:t>
              </a:r>
            </a:p>
          </p:txBody>
        </p:sp>
      </p:grpSp>
      <p:grpSp>
        <p:nvGrpSpPr>
          <p:cNvPr id="48" name="Group 21"/>
          <p:cNvGrpSpPr>
            <a:grpSpLocks noChangeAspect="1"/>
          </p:cNvGrpSpPr>
          <p:nvPr/>
        </p:nvGrpSpPr>
        <p:grpSpPr>
          <a:xfrm rot="-5400000">
            <a:off x="1357184" y="3974410"/>
            <a:ext cx="228475" cy="153620"/>
            <a:chOff x="0" y="0"/>
            <a:chExt cx="1930400" cy="1297940"/>
          </a:xfrm>
          <a:solidFill>
            <a:srgbClr val="C00000"/>
          </a:solidFill>
        </p:grpSpPr>
        <p:sp>
          <p:nvSpPr>
            <p:cNvPr id="49" name="Freeform 2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grpFill/>
          </p:spPr>
        </p: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4001023" y="3284502"/>
          <a:ext cx="7178876" cy="1513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9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4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90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86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90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379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4458">
                <a:tc>
                  <a:txBody>
                    <a:bodyPr/>
                    <a:lstStyle/>
                    <a:p>
                      <a:pPr marL="900430" indent="-9004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 b="1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endParaRPr lang="id-ID" sz="1000" b="1" dirty="0">
                        <a:solidFill>
                          <a:srgbClr val="1E1E1E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-177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 b="1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RENCANA KINERJA</a:t>
                      </a:r>
                      <a:endParaRPr lang="id-ID" sz="1000" b="1" dirty="0">
                        <a:solidFill>
                          <a:srgbClr val="1E1E1E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-177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 b="1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ASPEK</a:t>
                      </a:r>
                      <a:endParaRPr lang="id-ID" sz="1000" b="1" dirty="0">
                        <a:solidFill>
                          <a:srgbClr val="1E1E1E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1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INDIKATOR KINERJA INDIVIDU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1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1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SUMBER DATA UNTUK PEMANTAUAN DAN PENGUKURAN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334">
                <a:tc>
                  <a:txBody>
                    <a:bodyPr/>
                    <a:lstStyle/>
                    <a:p>
                      <a:pPr marL="900430" indent="-9004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(1)</a:t>
                      </a:r>
                      <a:endParaRPr lang="id-ID" sz="1000" b="0" dirty="0">
                        <a:solidFill>
                          <a:srgbClr val="1E1E1E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(3)</a:t>
                      </a:r>
                      <a:endParaRPr lang="id-ID" sz="1000" b="0" dirty="0">
                        <a:solidFill>
                          <a:srgbClr val="1E1E1E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</a:t>
                      </a:r>
                      <a:endParaRPr lang="id-ID" sz="1000" b="0" dirty="0">
                        <a:solidFill>
                          <a:srgbClr val="1E1E1E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334">
                <a:tc gridSpan="6">
                  <a:txBody>
                    <a:bodyPr/>
                    <a:lstStyle/>
                    <a:p>
                      <a:pPr marL="11303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HASIL KERJA</a:t>
                      </a:r>
                      <a:endParaRPr lang="en-US" sz="1000" b="1" dirty="0">
                        <a:solidFill>
                          <a:srgbClr val="1E1E1E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d-ID" sz="1000" b="0" dirty="0">
                        <a:solidFill>
                          <a:srgbClr val="1E1E1E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 lvl="0" indent="1460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Usulan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Persetujuan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Teknis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Kenaikan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Pangkat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Pegawai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Disusun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Secara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Akurat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Diselesaikan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Tepat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Waktu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 lvl="0" indent="146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000" b="1" dirty="0" err="1">
                          <a:solidFill>
                            <a:srgbClr val="1E1E1E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Kuantitas</a:t>
                      </a:r>
                      <a:r>
                        <a:rPr lang="en-ID" sz="1000" b="1" dirty="0">
                          <a:solidFill>
                            <a:srgbClr val="1E1E1E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93980" marR="0" lvl="0" indent="146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000" b="1" dirty="0" err="1">
                          <a:solidFill>
                            <a:srgbClr val="1E1E1E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Kualitas</a:t>
                      </a:r>
                    </a:p>
                  </a:txBody>
                  <a:tcPr marL="26416" marR="26416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980" indent="1460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D" sz="1000" b="1" dirty="0" err="1">
                          <a:solidFill>
                            <a:srgbClr val="1E1E1E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Persentase</a:t>
                      </a:r>
                      <a:r>
                        <a:rPr lang="en-ID" sz="1000" b="1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Usulan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Persetujuan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Teknis Yang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Memenuhi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Syarat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BTL</a:t>
                      </a:r>
                    </a:p>
                  </a:txBody>
                  <a:tcPr marL="27771" marR="27771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90 – 95%</a:t>
                      </a:r>
                    </a:p>
                  </a:txBody>
                  <a:tcPr marL="27771" marR="27771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Surat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pengajuan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nota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dinas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usulan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kenaikan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pangkat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978235" y="5040607"/>
          <a:ext cx="7224455" cy="130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03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416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HASIL KERJA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14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Rencana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Kinerja: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Usulan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Persetujuan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Teknis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Kenaikan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Pangkat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Pegawai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Disusun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Secara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Akurat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Diselesaikan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Tepat</a:t>
                      </a:r>
                      <a:r>
                        <a:rPr lang="en-ID" sz="1000" b="0" dirty="0">
                          <a:solidFill>
                            <a:srgbClr val="1E1E1E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 Waktu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Ukuran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keberhasilan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Indikator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Kinerja dan Target:</a:t>
                      </a:r>
                      <a:endParaRPr lang="en-ID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vl="0"/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ada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usulan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persetujuan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teknis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yang BTL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karena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kesalahan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data/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pengetikan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verifikasi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vl="0"/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Usulan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kenaikan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pangkat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disampaikan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kepada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BKN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periode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Oktober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2014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disampaikan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melebihi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25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Juli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20214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extBox 45"/>
          <p:cNvSpPr txBox="1"/>
          <p:nvPr/>
        </p:nvSpPr>
        <p:spPr>
          <a:xfrm>
            <a:off x="1768819" y="2098709"/>
            <a:ext cx="3384438" cy="215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FORMAT SKP</a:t>
            </a:r>
          </a:p>
        </p:txBody>
      </p:sp>
      <p:grpSp>
        <p:nvGrpSpPr>
          <p:cNvPr id="53" name="Google Shape;7016;p100"/>
          <p:cNvGrpSpPr/>
          <p:nvPr/>
        </p:nvGrpSpPr>
        <p:grpSpPr>
          <a:xfrm>
            <a:off x="882426" y="2075519"/>
            <a:ext cx="373215" cy="344022"/>
            <a:chOff x="946175" y="3253275"/>
            <a:chExt cx="298550" cy="296150"/>
          </a:xfrm>
          <a:solidFill>
            <a:srgbClr val="C00000"/>
          </a:solidFill>
        </p:grpSpPr>
        <p:sp>
          <p:nvSpPr>
            <p:cNvPr id="54" name="Google Shape;7017;p10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5" name="Google Shape;7018;p10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6" name="Google Shape;7019;p10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" name="Google Shape;7020;p10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" name="Google Shape;7021;p10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54086" y="1387881"/>
            <a:ext cx="23844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PermenPANRB</a:t>
            </a:r>
            <a:r>
              <a:rPr lang="en-US" sz="1600" dirty="0"/>
              <a:t> 8/2021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00037" y="1367666"/>
            <a:ext cx="23844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PermenPANRB</a:t>
            </a:r>
            <a:r>
              <a:rPr lang="en-US" sz="1600" dirty="0"/>
              <a:t> 6/2022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7412418" y="1387881"/>
            <a:ext cx="685319" cy="335778"/>
          </a:xfrm>
          <a:prstGeom prst="rightArrow">
            <a:avLst/>
          </a:prstGeom>
          <a:solidFill>
            <a:srgbClr val="86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6203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7236" y="558615"/>
            <a:ext cx="8603822" cy="127505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1D3A6E"/>
                </a:solidFill>
              </a:rPr>
              <a:t>POIN – POIN DETAIL PERUBAHAN DENGAN PERMENPANRB 8/2021</a:t>
            </a:r>
          </a:p>
        </p:txBody>
      </p:sp>
      <p:sp>
        <p:nvSpPr>
          <p:cNvPr id="253" name="AutoShape 2"/>
          <p:cNvSpPr/>
          <p:nvPr/>
        </p:nvSpPr>
        <p:spPr>
          <a:xfrm>
            <a:off x="3619005" y="2029130"/>
            <a:ext cx="7910945" cy="1193032"/>
          </a:xfrm>
          <a:prstGeom prst="rect">
            <a:avLst/>
          </a:prstGeom>
          <a:solidFill>
            <a:srgbClr val="86EAE9">
              <a:alpha val="9804"/>
            </a:srgbClr>
          </a:solidFill>
        </p:spPr>
      </p:sp>
      <p:grpSp>
        <p:nvGrpSpPr>
          <p:cNvPr id="254" name="Group 3"/>
          <p:cNvGrpSpPr/>
          <p:nvPr/>
        </p:nvGrpSpPr>
        <p:grpSpPr>
          <a:xfrm>
            <a:off x="709550" y="2029130"/>
            <a:ext cx="3684051" cy="679833"/>
            <a:chOff x="0" y="0"/>
            <a:chExt cx="5906632" cy="1106170"/>
          </a:xfrm>
        </p:grpSpPr>
        <p:sp>
          <p:nvSpPr>
            <p:cNvPr id="255" name="Freeform 4"/>
            <p:cNvSpPr/>
            <p:nvPr/>
          </p:nvSpPr>
          <p:spPr>
            <a:xfrm>
              <a:off x="0" y="0"/>
              <a:ext cx="5907902" cy="1107440"/>
            </a:xfrm>
            <a:custGeom>
              <a:avLst/>
              <a:gdLst/>
              <a:ahLst/>
              <a:cxnLst/>
              <a:rect l="l" t="t" r="r" b="b"/>
              <a:pathLst>
                <a:path w="5907902" h="110744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256" name="Freeform 5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7" name="TextBox 6"/>
          <p:cNvSpPr txBox="1"/>
          <p:nvPr/>
        </p:nvSpPr>
        <p:spPr>
          <a:xfrm>
            <a:off x="1623823" y="2257921"/>
            <a:ext cx="2318167" cy="215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latin typeface="Tw Cen MT" panose="020B0602020104020603" pitchFamily="34" charset="77"/>
              </a:rPr>
              <a:t>PENILAIAN KINERJA </a:t>
            </a:r>
          </a:p>
        </p:txBody>
      </p:sp>
      <p:sp>
        <p:nvSpPr>
          <p:cNvPr id="269" name="AutoShape 18"/>
          <p:cNvSpPr/>
          <p:nvPr/>
        </p:nvSpPr>
        <p:spPr>
          <a:xfrm>
            <a:off x="3619797" y="3500406"/>
            <a:ext cx="7910945" cy="863634"/>
          </a:xfrm>
          <a:prstGeom prst="rect">
            <a:avLst/>
          </a:prstGeom>
          <a:solidFill>
            <a:srgbClr val="2C92D5">
              <a:alpha val="9804"/>
            </a:srgbClr>
          </a:solidFill>
        </p:spPr>
      </p:sp>
      <p:grpSp>
        <p:nvGrpSpPr>
          <p:cNvPr id="270" name="Group 19"/>
          <p:cNvGrpSpPr/>
          <p:nvPr/>
        </p:nvGrpSpPr>
        <p:grpSpPr>
          <a:xfrm>
            <a:off x="710342" y="3500406"/>
            <a:ext cx="3684051" cy="679833"/>
            <a:chOff x="0" y="0"/>
            <a:chExt cx="5906632" cy="1106170"/>
          </a:xfrm>
        </p:grpSpPr>
        <p:sp>
          <p:nvSpPr>
            <p:cNvPr id="271" name="Freeform 20"/>
            <p:cNvSpPr/>
            <p:nvPr/>
          </p:nvSpPr>
          <p:spPr>
            <a:xfrm>
              <a:off x="0" y="0"/>
              <a:ext cx="5907902" cy="1107440"/>
            </a:xfrm>
            <a:custGeom>
              <a:avLst/>
              <a:gdLst/>
              <a:ahLst/>
              <a:cxnLst/>
              <a:rect l="l" t="t" r="r" b="b"/>
              <a:pathLst>
                <a:path w="5907902" h="110744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272" name="Freeform 21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3" name="TextBox 22"/>
          <p:cNvSpPr txBox="1"/>
          <p:nvPr/>
        </p:nvSpPr>
        <p:spPr>
          <a:xfrm>
            <a:off x="1623823" y="3616073"/>
            <a:ext cx="2318167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latin typeface="Tw Cen MT" panose="020B0602020104020603" pitchFamily="34" charset="77"/>
              </a:rPr>
              <a:t>HUBUNGAN SKP JF DAN ANGKA KREDIT</a:t>
            </a:r>
          </a:p>
        </p:txBody>
      </p:sp>
      <p:sp>
        <p:nvSpPr>
          <p:cNvPr id="293" name="TextBox 45"/>
          <p:cNvSpPr txBox="1"/>
          <p:nvPr/>
        </p:nvSpPr>
        <p:spPr>
          <a:xfrm>
            <a:off x="4970151" y="2140518"/>
            <a:ext cx="3191589" cy="1076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Penggunaan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rumus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matematis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Pembobotan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metode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cascading </a:t>
            </a:r>
            <a:r>
              <a:rPr lang="en-US" sz="1400" i="1" dirty="0">
                <a:solidFill>
                  <a:srgbClr val="191919"/>
                </a:solidFill>
                <a:latin typeface="Tw Cen MT" panose="020B0602020104020603" pitchFamily="34" charset="77"/>
              </a:rPr>
              <a:t>direct 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dan </a:t>
            </a:r>
            <a:r>
              <a:rPr lang="en-US" sz="1400" i="1" dirty="0">
                <a:solidFill>
                  <a:srgbClr val="191919"/>
                </a:solidFill>
                <a:latin typeface="Tw Cen MT" panose="020B0602020104020603" pitchFamily="34" charset="77"/>
              </a:rPr>
              <a:t>non-direct 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Pembobotan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utama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tambahan</a:t>
            </a:r>
          </a:p>
        </p:txBody>
      </p:sp>
      <p:sp>
        <p:nvSpPr>
          <p:cNvPr id="299" name="TextBox 51"/>
          <p:cNvSpPr txBox="1"/>
          <p:nvPr/>
        </p:nvSpPr>
        <p:spPr>
          <a:xfrm>
            <a:off x="8436129" y="2079579"/>
            <a:ext cx="3093821" cy="1723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Penggunaan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kuadran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Metode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cascading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merupakan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panduan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dalam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menyusun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Tanpa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ada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persyaratan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pembobotan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tertentu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pada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  <a:p>
            <a:pPr marL="342900" indent="-342900">
              <a:lnSpc>
                <a:spcPts val="1680"/>
              </a:lnSpc>
              <a:buFont typeface="+mj-lt"/>
              <a:buAutoNum type="arabicPeriod"/>
            </a:pPr>
            <a:endParaRPr lang="en-US" sz="1400" dirty="0">
              <a:solidFill>
                <a:srgbClr val="191919"/>
              </a:solidFill>
              <a:latin typeface="Tw Cen MT" panose="020B0602020104020603" pitchFamily="34" charset="77"/>
            </a:endParaRPr>
          </a:p>
        </p:txBody>
      </p:sp>
      <p:sp>
        <p:nvSpPr>
          <p:cNvPr id="327" name="TextBox 45"/>
          <p:cNvSpPr txBox="1"/>
          <p:nvPr/>
        </p:nvSpPr>
        <p:spPr>
          <a:xfrm>
            <a:off x="4970944" y="3606557"/>
            <a:ext cx="2997200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Kinerja JF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masih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dikaitkan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dengan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butir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kegiatan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angka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kredit</a:t>
            </a:r>
          </a:p>
        </p:txBody>
      </p:sp>
      <p:sp>
        <p:nvSpPr>
          <p:cNvPr id="328" name="TextBox 45"/>
          <p:cNvSpPr txBox="1"/>
          <p:nvPr/>
        </p:nvSpPr>
        <p:spPr>
          <a:xfrm>
            <a:off x="8433481" y="3545478"/>
            <a:ext cx="2440051" cy="645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Kinerja JF </a:t>
            </a:r>
            <a:r>
              <a:rPr lang="en-US" sz="1400" b="1" dirty="0" err="1">
                <a:solidFill>
                  <a:srgbClr val="191919"/>
                </a:solidFill>
                <a:latin typeface="Tw Cen MT" panose="020B0602020104020603" pitchFamily="34" charset="77"/>
              </a:rPr>
              <a:t>tidak</a:t>
            </a:r>
            <a:r>
              <a:rPr lang="en-US" sz="1400" b="1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b="1" dirty="0" err="1">
                <a:solidFill>
                  <a:srgbClr val="191919"/>
                </a:solidFill>
                <a:latin typeface="Tw Cen MT" panose="020B0602020104020603" pitchFamily="34" charset="77"/>
              </a:rPr>
              <a:t>lagi</a:t>
            </a:r>
            <a:r>
              <a:rPr lang="en-US" sz="1400" b="1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dikaitkan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dengan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butir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kegiatan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dan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angka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kredit</a:t>
            </a:r>
          </a:p>
        </p:txBody>
      </p:sp>
      <p:sp>
        <p:nvSpPr>
          <p:cNvPr id="28" name="AutoShape 18"/>
          <p:cNvSpPr/>
          <p:nvPr/>
        </p:nvSpPr>
        <p:spPr>
          <a:xfrm>
            <a:off x="3619797" y="4721176"/>
            <a:ext cx="7910945" cy="1121484"/>
          </a:xfrm>
          <a:prstGeom prst="rect">
            <a:avLst/>
          </a:prstGeom>
          <a:solidFill>
            <a:srgbClr val="2C92D5">
              <a:alpha val="9804"/>
            </a:srgbClr>
          </a:solidFill>
        </p:spPr>
      </p:sp>
      <p:grpSp>
        <p:nvGrpSpPr>
          <p:cNvPr id="29" name="Group 19"/>
          <p:cNvGrpSpPr/>
          <p:nvPr/>
        </p:nvGrpSpPr>
        <p:grpSpPr>
          <a:xfrm>
            <a:off x="710342" y="4721176"/>
            <a:ext cx="3684843" cy="680614"/>
            <a:chOff x="0" y="0"/>
            <a:chExt cx="5907902" cy="1107440"/>
          </a:xfrm>
        </p:grpSpPr>
        <p:sp>
          <p:nvSpPr>
            <p:cNvPr id="30" name="Freeform 20"/>
            <p:cNvSpPr/>
            <p:nvPr/>
          </p:nvSpPr>
          <p:spPr>
            <a:xfrm>
              <a:off x="0" y="0"/>
              <a:ext cx="5907902" cy="1107440"/>
            </a:xfrm>
            <a:custGeom>
              <a:avLst/>
              <a:gdLst/>
              <a:ahLst/>
              <a:cxnLst/>
              <a:rect l="l" t="t" r="r" b="b"/>
              <a:pathLst>
                <a:path w="5907902" h="110744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1" name="Freeform 21"/>
            <p:cNvSpPr/>
            <p:nvPr/>
          </p:nvSpPr>
          <p:spPr>
            <a:xfrm>
              <a:off x="162990" y="172720"/>
              <a:ext cx="758601" cy="761999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2" name="TextBox 22"/>
          <p:cNvSpPr txBox="1"/>
          <p:nvPr/>
        </p:nvSpPr>
        <p:spPr>
          <a:xfrm>
            <a:off x="1641343" y="4943810"/>
            <a:ext cx="2318167" cy="215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latin typeface="Tw Cen MT" panose="020B0602020104020603" pitchFamily="34" charset="77"/>
              </a:rPr>
              <a:t>KETENTUAN PERALIHAN</a:t>
            </a:r>
          </a:p>
        </p:txBody>
      </p:sp>
      <p:sp>
        <p:nvSpPr>
          <p:cNvPr id="33" name="TextBox 45"/>
          <p:cNvSpPr txBox="1"/>
          <p:nvPr/>
        </p:nvSpPr>
        <p:spPr>
          <a:xfrm>
            <a:off x="4970944" y="4827327"/>
            <a:ext cx="6409055" cy="861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Manajemen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kinerja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Pegawai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periode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bulan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Juli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sampai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dengan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bulan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Desember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Tahun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2021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tetap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dilaksanakan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berdasarkan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Peraturan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Menteri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Pendayagunaan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Aparatur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Negara dan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Reformasi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Birokrasi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Nomor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8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Tahun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2021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tentang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Sistem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Manajemen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Kinerja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Pegawai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 Negeri </a:t>
            </a:r>
            <a:r>
              <a:rPr lang="en-US" sz="1400" dirty="0" err="1">
                <a:solidFill>
                  <a:srgbClr val="191919"/>
                </a:solidFill>
                <a:latin typeface="Tw Cen MT" panose="020B0602020104020603" pitchFamily="34" charset="77"/>
              </a:rPr>
              <a:t>Sipil</a:t>
            </a:r>
            <a:r>
              <a:rPr lang="en-US" sz="1400" dirty="0">
                <a:solidFill>
                  <a:srgbClr val="191919"/>
                </a:solidFill>
                <a:latin typeface="Tw Cen MT" panose="020B0602020104020603" pitchFamily="34" charset="77"/>
              </a:rPr>
              <a:t>.</a:t>
            </a:r>
          </a:p>
        </p:txBody>
      </p:sp>
      <p:grpSp>
        <p:nvGrpSpPr>
          <p:cNvPr id="35" name="Google Shape;6941;p100"/>
          <p:cNvGrpSpPr/>
          <p:nvPr/>
        </p:nvGrpSpPr>
        <p:grpSpPr>
          <a:xfrm>
            <a:off x="896630" y="2257921"/>
            <a:ext cx="306098" cy="210892"/>
            <a:chOff x="-61783350" y="3743950"/>
            <a:chExt cx="316650" cy="317450"/>
          </a:xfrm>
          <a:solidFill>
            <a:srgbClr val="C00000"/>
          </a:solidFill>
        </p:grpSpPr>
        <p:sp>
          <p:nvSpPr>
            <p:cNvPr id="36" name="Google Shape;6942;p100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37" name="Google Shape;6943;p100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</p:grpSp>
      <p:grpSp>
        <p:nvGrpSpPr>
          <p:cNvPr id="38" name="Google Shape;7225;p100"/>
          <p:cNvGrpSpPr/>
          <p:nvPr/>
        </p:nvGrpSpPr>
        <p:grpSpPr>
          <a:xfrm>
            <a:off x="939285" y="3708865"/>
            <a:ext cx="280510" cy="263695"/>
            <a:chOff x="3859600" y="3591950"/>
            <a:chExt cx="296975" cy="296175"/>
          </a:xfrm>
          <a:solidFill>
            <a:srgbClr val="C00000"/>
          </a:solidFill>
        </p:grpSpPr>
        <p:sp>
          <p:nvSpPr>
            <p:cNvPr id="39" name="Google Shape;7226;p100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40" name="Google Shape;7227;p100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41" name="Google Shape;7228;p100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</p:grpSp>
      <p:grpSp>
        <p:nvGrpSpPr>
          <p:cNvPr id="42" name="Google Shape;8302;p102"/>
          <p:cNvGrpSpPr/>
          <p:nvPr/>
        </p:nvGrpSpPr>
        <p:grpSpPr>
          <a:xfrm>
            <a:off x="887591" y="4920059"/>
            <a:ext cx="301211" cy="288553"/>
            <a:chOff x="-9958475" y="3180025"/>
            <a:chExt cx="354450" cy="352875"/>
          </a:xfrm>
          <a:solidFill>
            <a:srgbClr val="C00000"/>
          </a:solidFill>
        </p:grpSpPr>
        <p:sp>
          <p:nvSpPr>
            <p:cNvPr id="43" name="Google Shape;8303;p102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44" name="Google Shape;8304;p102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  <p:sp>
          <p:nvSpPr>
            <p:cNvPr id="45" name="Google Shape;8305;p102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Tw Cen MT" panose="020B0602020104020603" pitchFamily="34" charset="7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49589" y="1570486"/>
            <a:ext cx="23844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PermenPANRB</a:t>
            </a:r>
            <a:r>
              <a:rPr lang="en-US" sz="1600" dirty="0"/>
              <a:t> 8/2021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37495" y="1562067"/>
            <a:ext cx="23844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PermenPANRB</a:t>
            </a:r>
            <a:r>
              <a:rPr lang="en-US" sz="1600" dirty="0"/>
              <a:t> 6/2022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7866371" y="1581157"/>
            <a:ext cx="685319" cy="335778"/>
          </a:xfrm>
          <a:prstGeom prst="rightArrow">
            <a:avLst/>
          </a:prstGeom>
          <a:solidFill>
            <a:srgbClr val="86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5140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Elbow Connector 138"/>
          <p:cNvCxnSpPr>
            <a:cxnSpLocks/>
            <a:endCxn id="30" idx="0"/>
          </p:cNvCxnSpPr>
          <p:nvPr/>
        </p:nvCxnSpPr>
        <p:spPr>
          <a:xfrm>
            <a:off x="4018041" y="2076071"/>
            <a:ext cx="4487178" cy="567739"/>
          </a:xfrm>
          <a:prstGeom prst="bentConnector2">
            <a:avLst/>
          </a:prstGeom>
          <a:ln w="12700">
            <a:solidFill>
              <a:srgbClr val="2955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cxnSpLocks/>
            <a:stCxn id="30" idx="4"/>
            <a:endCxn id="92" idx="1"/>
          </p:cNvCxnSpPr>
          <p:nvPr/>
        </p:nvCxnSpPr>
        <p:spPr>
          <a:xfrm rot="5400000" flipH="1">
            <a:off x="4367148" y="1213855"/>
            <a:ext cx="2957344" cy="5318799"/>
          </a:xfrm>
          <a:prstGeom prst="bentConnector3">
            <a:avLst>
              <a:gd name="adj1" fmla="val -24177"/>
            </a:avLst>
          </a:prstGeom>
          <a:ln w="12700">
            <a:solidFill>
              <a:srgbClr val="2955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151497" y="2643810"/>
            <a:ext cx="2707444" cy="27081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sp>
        <p:nvSpPr>
          <p:cNvPr id="3" name="Oval 2"/>
          <p:cNvSpPr/>
          <p:nvPr/>
        </p:nvSpPr>
        <p:spPr>
          <a:xfrm>
            <a:off x="7516844" y="3019452"/>
            <a:ext cx="1980000" cy="19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grpSp>
        <p:nvGrpSpPr>
          <p:cNvPr id="10" name="Group 9"/>
          <p:cNvGrpSpPr/>
          <p:nvPr/>
        </p:nvGrpSpPr>
        <p:grpSpPr>
          <a:xfrm>
            <a:off x="5915917" y="3578611"/>
            <a:ext cx="1873621" cy="835574"/>
            <a:chOff x="1645920" y="2406306"/>
            <a:chExt cx="2146433" cy="1010653"/>
          </a:xfrm>
        </p:grpSpPr>
        <p:sp>
          <p:nvSpPr>
            <p:cNvPr id="8" name="Pentagon 7"/>
            <p:cNvSpPr/>
            <p:nvPr/>
          </p:nvSpPr>
          <p:spPr>
            <a:xfrm>
              <a:off x="1645920" y="2406315"/>
              <a:ext cx="2146433" cy="90424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9" name="Triangle 8"/>
            <p:cNvSpPr/>
            <p:nvPr/>
          </p:nvSpPr>
          <p:spPr>
            <a:xfrm rot="5400000">
              <a:off x="1333841" y="2718386"/>
              <a:ext cx="1010653" cy="38649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8773" y="3532374"/>
            <a:ext cx="1747867" cy="881818"/>
            <a:chOff x="5271094" y="2223433"/>
            <a:chExt cx="2146434" cy="1010653"/>
          </a:xfrm>
        </p:grpSpPr>
        <p:sp>
          <p:nvSpPr>
            <p:cNvPr id="18" name="Pentagon 17"/>
            <p:cNvSpPr/>
            <p:nvPr/>
          </p:nvSpPr>
          <p:spPr>
            <a:xfrm rot="10800000">
              <a:off x="5271094" y="2223433"/>
              <a:ext cx="2146434" cy="87691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1" name="Triangle 20"/>
            <p:cNvSpPr/>
            <p:nvPr/>
          </p:nvSpPr>
          <p:spPr>
            <a:xfrm rot="16200000">
              <a:off x="6664776" y="2485321"/>
              <a:ext cx="1010653" cy="486876"/>
            </a:xfrm>
            <a:prstGeom prst="triangle">
              <a:avLst>
                <a:gd name="adj" fmla="val 4809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1174" y="2384131"/>
              <a:ext cx="1523072" cy="57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5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Hasil </a:t>
              </a:r>
              <a:r>
                <a:rPr lang="en-US" sz="1335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Kerja</a:t>
              </a:r>
              <a:r>
                <a:rPr lang="en-US" sz="1335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335" i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(Results)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88800" y="3603854"/>
            <a:ext cx="1270028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Perilaku</a:t>
            </a:r>
            <a:r>
              <a:rPr lang="en-US" sz="133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r>
              <a:rPr lang="en-US" sz="133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Ber-</a:t>
            </a:r>
            <a:r>
              <a:rPr lang="en-US" sz="1335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Akhlak</a:t>
            </a:r>
            <a:r>
              <a:rPr lang="en-US" sz="133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335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(Behavior)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0690" y="3607603"/>
            <a:ext cx="2155942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5" b="1" dirty="0">
                <a:solidFill>
                  <a:srgbClr val="1D3A6E"/>
                </a:solidFill>
                <a:latin typeface="Poppins" pitchFamily="2" charset="77"/>
                <a:cs typeface="Poppins" pitchFamily="2" charset="77"/>
              </a:rPr>
              <a:t>KINERJA</a:t>
            </a:r>
          </a:p>
          <a:p>
            <a:pPr algn="ctr"/>
            <a:r>
              <a:rPr lang="en-US" sz="2135" b="1" dirty="0">
                <a:solidFill>
                  <a:srgbClr val="1D3A6E"/>
                </a:solidFill>
                <a:latin typeface="Poppins" pitchFamily="2" charset="77"/>
                <a:cs typeface="Poppins" pitchFamily="2" charset="77"/>
              </a:rPr>
              <a:t>PEGAWAI</a:t>
            </a:r>
          </a:p>
        </p:txBody>
      </p:sp>
      <p:sp>
        <p:nvSpPr>
          <p:cNvPr id="31" name="Triangle 30"/>
          <p:cNvSpPr/>
          <p:nvPr/>
        </p:nvSpPr>
        <p:spPr>
          <a:xfrm rot="9112338">
            <a:off x="9686920" y="3417447"/>
            <a:ext cx="137322" cy="136524"/>
          </a:xfrm>
          <a:prstGeom prst="triangle">
            <a:avLst/>
          </a:prstGeom>
          <a:solidFill>
            <a:srgbClr val="1D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sp>
        <p:nvSpPr>
          <p:cNvPr id="32" name="Triangle 31"/>
          <p:cNvSpPr/>
          <p:nvPr/>
        </p:nvSpPr>
        <p:spPr>
          <a:xfrm rot="20253802">
            <a:off x="7167950" y="4346168"/>
            <a:ext cx="137322" cy="136524"/>
          </a:xfrm>
          <a:prstGeom prst="triangle">
            <a:avLst/>
          </a:prstGeom>
          <a:solidFill>
            <a:srgbClr val="1D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sp>
        <p:nvSpPr>
          <p:cNvPr id="90" name="TextBox 89"/>
          <p:cNvSpPr txBox="1"/>
          <p:nvPr/>
        </p:nvSpPr>
        <p:spPr>
          <a:xfrm rot="362135">
            <a:off x="7987648" y="2966371"/>
            <a:ext cx="2290361" cy="31710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96194"/>
              </a:avLst>
            </a:prstTxWarp>
            <a:spAutoFit/>
          </a:bodyPr>
          <a:lstStyle/>
          <a:p>
            <a:r>
              <a:rPr lang="en-US" sz="1335" b="1" dirty="0">
                <a:solidFill>
                  <a:schemeClr val="accent6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Dialog Kinerja</a:t>
            </a:r>
          </a:p>
        </p:txBody>
      </p:sp>
      <p:sp>
        <p:nvSpPr>
          <p:cNvPr id="91" name="TextBox 90"/>
          <p:cNvSpPr txBox="1"/>
          <p:nvPr/>
        </p:nvSpPr>
        <p:spPr>
          <a:xfrm rot="21174291">
            <a:off x="7984802" y="4869882"/>
            <a:ext cx="1307450" cy="31710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13357"/>
              </a:avLst>
            </a:prstTxWarp>
            <a:spAutoFit/>
          </a:bodyPr>
          <a:lstStyle/>
          <a:p>
            <a:r>
              <a:rPr lang="en-US" sz="1335" b="1" dirty="0">
                <a:solidFill>
                  <a:schemeClr val="accent6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Dialog Kinerja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298" y="360371"/>
            <a:ext cx="7541868" cy="527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1D3A6E"/>
                </a:solidFill>
              </a:rPr>
              <a:t>Sistem</a:t>
            </a:r>
            <a:r>
              <a:rPr lang="en-US" dirty="0">
                <a:solidFill>
                  <a:srgbClr val="1D3A6E"/>
                </a:solidFill>
              </a:rPr>
              <a:t> </a:t>
            </a:r>
            <a:r>
              <a:rPr lang="en-US" dirty="0" err="1">
                <a:solidFill>
                  <a:srgbClr val="1D3A6E"/>
                </a:solidFill>
              </a:rPr>
              <a:t>Pengelolaan</a:t>
            </a:r>
            <a:r>
              <a:rPr lang="en-US" dirty="0">
                <a:solidFill>
                  <a:srgbClr val="1D3A6E"/>
                </a:solidFill>
              </a:rPr>
              <a:t> Kinerja </a:t>
            </a:r>
            <a:r>
              <a:rPr lang="en-US" dirty="0" err="1">
                <a:solidFill>
                  <a:srgbClr val="1D3A6E"/>
                </a:solidFill>
              </a:rPr>
              <a:t>Pegawai</a:t>
            </a:r>
            <a:endParaRPr lang="en-US" dirty="0">
              <a:solidFill>
                <a:srgbClr val="1D3A6E"/>
              </a:solidFill>
            </a:endParaRPr>
          </a:p>
        </p:txBody>
      </p:sp>
      <p:sp>
        <p:nvSpPr>
          <p:cNvPr id="34" name="Google Shape;1387;p24"/>
          <p:cNvSpPr/>
          <p:nvPr/>
        </p:nvSpPr>
        <p:spPr>
          <a:xfrm>
            <a:off x="4974774" y="1080223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72453" h="72486" extrusionOk="0">
                <a:moveTo>
                  <a:pt x="36226" y="1"/>
                </a:moveTo>
                <a:cubicBezTo>
                  <a:pt x="32991" y="1"/>
                  <a:pt x="29855" y="434"/>
                  <a:pt x="26853" y="1235"/>
                </a:cubicBezTo>
                <a:cubicBezTo>
                  <a:pt x="23751" y="2069"/>
                  <a:pt x="20815" y="3303"/>
                  <a:pt x="18113" y="4871"/>
                </a:cubicBezTo>
                <a:cubicBezTo>
                  <a:pt x="15345" y="6472"/>
                  <a:pt x="12843" y="8407"/>
                  <a:pt x="10608" y="10642"/>
                </a:cubicBezTo>
                <a:cubicBezTo>
                  <a:pt x="8373" y="12843"/>
                  <a:pt x="6438" y="15378"/>
                  <a:pt x="4837" y="18114"/>
                </a:cubicBezTo>
                <a:cubicBezTo>
                  <a:pt x="3270" y="20849"/>
                  <a:pt x="2069" y="23784"/>
                  <a:pt x="1235" y="26853"/>
                </a:cubicBezTo>
                <a:cubicBezTo>
                  <a:pt x="434" y="29855"/>
                  <a:pt x="1" y="32991"/>
                  <a:pt x="1" y="36260"/>
                </a:cubicBezTo>
                <a:cubicBezTo>
                  <a:pt x="1" y="39496"/>
                  <a:pt x="434" y="42631"/>
                  <a:pt x="1235" y="45633"/>
                </a:cubicBezTo>
                <a:cubicBezTo>
                  <a:pt x="2035" y="48736"/>
                  <a:pt x="3270" y="51638"/>
                  <a:pt x="4837" y="54373"/>
                </a:cubicBezTo>
                <a:cubicBezTo>
                  <a:pt x="6438" y="57108"/>
                  <a:pt x="8373" y="59643"/>
                  <a:pt x="10608" y="61878"/>
                </a:cubicBezTo>
                <a:cubicBezTo>
                  <a:pt x="12843" y="64080"/>
                  <a:pt x="15345" y="66048"/>
                  <a:pt x="18113" y="67616"/>
                </a:cubicBezTo>
                <a:cubicBezTo>
                  <a:pt x="20815" y="69184"/>
                  <a:pt x="23751" y="70418"/>
                  <a:pt x="26853" y="71252"/>
                </a:cubicBezTo>
                <a:cubicBezTo>
                  <a:pt x="29822" y="72052"/>
                  <a:pt x="32991" y="72486"/>
                  <a:pt x="36226" y="72486"/>
                </a:cubicBezTo>
                <a:cubicBezTo>
                  <a:pt x="39462" y="72486"/>
                  <a:pt x="42598" y="72052"/>
                  <a:pt x="45600" y="71252"/>
                </a:cubicBezTo>
                <a:cubicBezTo>
                  <a:pt x="48702" y="70418"/>
                  <a:pt x="51637" y="69184"/>
                  <a:pt x="54339" y="67616"/>
                </a:cubicBezTo>
                <a:cubicBezTo>
                  <a:pt x="57108" y="66048"/>
                  <a:pt x="59610" y="64080"/>
                  <a:pt x="61845" y="61878"/>
                </a:cubicBezTo>
                <a:cubicBezTo>
                  <a:pt x="64080" y="59643"/>
                  <a:pt x="66014" y="57108"/>
                  <a:pt x="67615" y="54373"/>
                </a:cubicBezTo>
                <a:cubicBezTo>
                  <a:pt x="69183" y="51638"/>
                  <a:pt x="70384" y="48736"/>
                  <a:pt x="71218" y="45633"/>
                </a:cubicBezTo>
                <a:cubicBezTo>
                  <a:pt x="72019" y="42631"/>
                  <a:pt x="72452" y="39496"/>
                  <a:pt x="72452" y="36260"/>
                </a:cubicBezTo>
                <a:cubicBezTo>
                  <a:pt x="72452" y="32991"/>
                  <a:pt x="72019" y="29855"/>
                  <a:pt x="71218" y="26853"/>
                </a:cubicBezTo>
                <a:cubicBezTo>
                  <a:pt x="70384" y="23784"/>
                  <a:pt x="69183" y="20849"/>
                  <a:pt x="67615" y="18114"/>
                </a:cubicBezTo>
                <a:cubicBezTo>
                  <a:pt x="66014" y="15378"/>
                  <a:pt x="64080" y="12843"/>
                  <a:pt x="61845" y="10642"/>
                </a:cubicBezTo>
                <a:cubicBezTo>
                  <a:pt x="59610" y="8407"/>
                  <a:pt x="57108" y="6472"/>
                  <a:pt x="54339" y="4871"/>
                </a:cubicBezTo>
                <a:cubicBezTo>
                  <a:pt x="51637" y="3303"/>
                  <a:pt x="48702" y="2069"/>
                  <a:pt x="45600" y="1235"/>
                </a:cubicBezTo>
                <a:cubicBezTo>
                  <a:pt x="42598" y="434"/>
                  <a:pt x="39462" y="1"/>
                  <a:pt x="36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5"/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750795" y="2901554"/>
            <a:ext cx="229036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5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ASN (PNS dan PPPK)</a:t>
            </a:r>
          </a:p>
        </p:txBody>
      </p:sp>
      <p:sp>
        <p:nvSpPr>
          <p:cNvPr id="92" name="Google Shape;230;p30"/>
          <p:cNvSpPr txBox="1"/>
          <p:nvPr/>
        </p:nvSpPr>
        <p:spPr>
          <a:xfrm>
            <a:off x="2354798" y="1824129"/>
            <a:ext cx="1663243" cy="570453"/>
          </a:xfrm>
          <a:prstGeom prst="round2Same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335" b="1" dirty="0">
                <a:solidFill>
                  <a:srgbClr val="1D3A6E"/>
                </a:solidFill>
                <a:latin typeface="Arial Bold" panose="020B0704020202020204" charset="0"/>
                <a:ea typeface="Lato Light"/>
                <a:cs typeface="Arial Bold" panose="020B0704020202020204" charset="0"/>
                <a:sym typeface="Lato Light"/>
              </a:rPr>
              <a:t>Goal </a:t>
            </a:r>
            <a:r>
              <a:rPr lang="en-GB" sz="1335" b="1" dirty="0" err="1">
                <a:solidFill>
                  <a:srgbClr val="1D3A6E"/>
                </a:solidFill>
                <a:latin typeface="Arial Bold" panose="020B0704020202020204" charset="0"/>
                <a:ea typeface="Lato Light"/>
                <a:cs typeface="Arial Bold" panose="020B0704020202020204" charset="0"/>
                <a:sym typeface="Lato Light"/>
              </a:rPr>
              <a:t>Organisasi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7083721" y="5351928"/>
            <a:ext cx="2885561" cy="934809"/>
            <a:chOff x="5943676" y="4070515"/>
            <a:chExt cx="1618994" cy="701106"/>
          </a:xfrm>
        </p:grpSpPr>
        <p:sp>
          <p:nvSpPr>
            <p:cNvPr id="141" name="Up Arrow Callout 140"/>
            <p:cNvSpPr/>
            <p:nvPr/>
          </p:nvSpPr>
          <p:spPr>
            <a:xfrm>
              <a:off x="5943676" y="4070515"/>
              <a:ext cx="1618994" cy="701106"/>
            </a:xfrm>
            <a:prstGeom prst="upArrowCallout">
              <a:avLst/>
            </a:prstGeom>
            <a:solidFill>
              <a:srgbClr val="1D3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979649" y="4352247"/>
              <a:ext cx="149888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Fokus</a:t>
              </a:r>
              <a:r>
                <a:rPr lang="en-US" sz="1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pada </a:t>
              </a:r>
              <a:r>
                <a:rPr lang="en-US" sz="1400" b="1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Peningkatan</a:t>
              </a:r>
              <a:r>
                <a:rPr lang="en-US" sz="1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 Kinerja </a:t>
              </a:r>
              <a:r>
                <a:rPr lang="en-US" sz="1400" b="1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Pegawai</a:t>
              </a:r>
              <a:endPara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59DF0CD3-22B9-B2F2-D9FC-5F71BBF4C90F}"/>
              </a:ext>
            </a:extLst>
          </p:cNvPr>
          <p:cNvGrpSpPr/>
          <p:nvPr/>
        </p:nvGrpSpPr>
        <p:grpSpPr>
          <a:xfrm>
            <a:off x="5385215" y="1256390"/>
            <a:ext cx="979117" cy="1387420"/>
            <a:chOff x="1729309" y="2848879"/>
            <a:chExt cx="1933044" cy="2739145"/>
          </a:xfrm>
        </p:grpSpPr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A898BC4C-4A6C-14D4-59A5-64EF85BED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49"/>
            <a:stretch/>
          </p:blipFill>
          <p:spPr>
            <a:xfrm>
              <a:off x="2541917" y="2848879"/>
              <a:ext cx="1120436" cy="273914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B894A393-7360-F153-F230-41397727A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51"/>
            <a:stretch/>
          </p:blipFill>
          <p:spPr>
            <a:xfrm>
              <a:off x="1729309" y="2848879"/>
              <a:ext cx="996940" cy="2739145"/>
            </a:xfrm>
            <a:prstGeom prst="rect">
              <a:avLst/>
            </a:prstGeom>
          </p:spPr>
        </p:pic>
      </p:grpSp>
      <p:pic>
        <p:nvPicPr>
          <p:cNvPr id="79" name="Google Shape;940;p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32981" y="2245901"/>
            <a:ext cx="3348941" cy="333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2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 bldLvl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2263</Words>
  <Application>Microsoft Office PowerPoint</Application>
  <PresentationFormat>Custom</PresentationFormat>
  <Paragraphs>549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POIN – POIN PERUBAHAN DENGAN PERMENPANRB 8/2021</vt:lpstr>
      <vt:lpstr>PowerPoint Presentation</vt:lpstr>
      <vt:lpstr>POIN – POIN DETAIL PERUBAHAN DENGAN PERMENPANRB 8/2021</vt:lpstr>
      <vt:lpstr>POIN – POIN DETAIL PERUBAHAN DENGAN PERMENPANRB 8/2021</vt:lpstr>
      <vt:lpstr>POIN – POIN DETAIL PERUBAHAN DENGAN PERMENPANRB 8/2021</vt:lpstr>
      <vt:lpstr>POIN – POIN DETAIL PERUBAHAN DENGAN PERMENPANRB 8/2021</vt:lpstr>
      <vt:lpstr>Sistem Pengelolaan Kinerja Pegawai</vt:lpstr>
      <vt:lpstr>KERJA  KINERJA</vt:lpstr>
      <vt:lpstr>KERJA  KINERJA</vt:lpstr>
      <vt:lpstr>ISU – ISU KINERJA PEGAWAI</vt:lpstr>
      <vt:lpstr>KELEMAHAN KINERJA PEGAWAI</vt:lpstr>
      <vt:lpstr>Prinsip dan Gambaran Umum Pengelolaan Kinerja Pegawai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139</cp:revision>
  <dcterms:created xsi:type="dcterms:W3CDTF">2020-01-20T05:08:25Z</dcterms:created>
  <dcterms:modified xsi:type="dcterms:W3CDTF">2022-09-19T04:20:59Z</dcterms:modified>
</cp:coreProperties>
</file>