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429" r:id="rId2"/>
    <p:sldId id="393" r:id="rId3"/>
    <p:sldId id="394" r:id="rId4"/>
    <p:sldId id="395" r:id="rId5"/>
    <p:sldId id="396" r:id="rId6"/>
    <p:sldId id="397" r:id="rId7"/>
    <p:sldId id="398" r:id="rId8"/>
    <p:sldId id="279" r:id="rId9"/>
    <p:sldId id="365" r:id="rId10"/>
    <p:sldId id="288" r:id="rId11"/>
    <p:sldId id="314" r:id="rId12"/>
    <p:sldId id="317" r:id="rId13"/>
    <p:sldId id="318" r:id="rId14"/>
    <p:sldId id="319" r:id="rId15"/>
    <p:sldId id="320" r:id="rId16"/>
    <p:sldId id="321" r:id="rId17"/>
    <p:sldId id="313" r:id="rId18"/>
    <p:sldId id="325" r:id="rId19"/>
    <p:sldId id="370" r:id="rId20"/>
    <p:sldId id="330" r:id="rId21"/>
    <p:sldId id="327" r:id="rId22"/>
    <p:sldId id="371" r:id="rId23"/>
    <p:sldId id="391" r:id="rId24"/>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6FF"/>
    <a:srgbClr val="99FFCC"/>
    <a:srgbClr val="FFCC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86636" autoAdjust="0"/>
  </p:normalViewPr>
  <p:slideViewPr>
    <p:cSldViewPr>
      <p:cViewPr varScale="1">
        <p:scale>
          <a:sx n="85" d="100"/>
          <a:sy n="85" d="100"/>
        </p:scale>
        <p:origin x="18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812" y="-102"/>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751" tIns="45875" rIns="91751" bIns="45875"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98475"/>
          </a:xfrm>
          <a:prstGeom prst="rect">
            <a:avLst/>
          </a:prstGeom>
        </p:spPr>
        <p:txBody>
          <a:bodyPr vert="horz" lIns="91751" tIns="45875" rIns="91751" bIns="45875" rtlCol="0"/>
          <a:lstStyle>
            <a:lvl1pPr algn="r">
              <a:defRPr sz="1200">
                <a:latin typeface="Arial" panose="020B0604020202020204" pitchFamily="34" charset="0"/>
              </a:defRPr>
            </a:lvl1pPr>
          </a:lstStyle>
          <a:p>
            <a:pPr>
              <a:defRPr/>
            </a:pPr>
            <a:fld id="{C95AC075-4C1F-4717-A513-A2C9F0209E28}" type="datetimeFigureOut">
              <a:rPr lang="en-US"/>
              <a:t>10/16/2023</a:t>
            </a:fld>
            <a:endParaRPr lang="en-US"/>
          </a:p>
        </p:txBody>
      </p:sp>
      <p:sp>
        <p:nvSpPr>
          <p:cNvPr id="4" name="Footer Placeholder 3"/>
          <p:cNvSpPr>
            <a:spLocks noGrp="1"/>
          </p:cNvSpPr>
          <p:nvPr>
            <p:ph type="ftr" sz="quarter" idx="2"/>
          </p:nvPr>
        </p:nvSpPr>
        <p:spPr>
          <a:xfrm>
            <a:off x="0" y="9447213"/>
            <a:ext cx="2971800" cy="498475"/>
          </a:xfrm>
          <a:prstGeom prst="rect">
            <a:avLst/>
          </a:prstGeom>
        </p:spPr>
        <p:txBody>
          <a:bodyPr vert="horz" lIns="91751" tIns="45875" rIns="91751" bIns="45875" rtlCol="0" anchor="b"/>
          <a:lstStyle>
            <a:lvl1pPr algn="l">
              <a:defRPr sz="1200">
                <a:latin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9447213"/>
            <a:ext cx="2971800" cy="498475"/>
          </a:xfrm>
          <a:prstGeom prst="rect">
            <a:avLst/>
          </a:prstGeom>
        </p:spPr>
        <p:txBody>
          <a:bodyPr vert="horz" lIns="91751" tIns="45875" rIns="91751" bIns="45875" rtlCol="0" anchor="b"/>
          <a:lstStyle>
            <a:lvl1pPr algn="r">
              <a:defRPr sz="1200">
                <a:latin typeface="Arial" panose="020B0604020202020204" pitchFamily="34" charset="0"/>
              </a:defRPr>
            </a:lvl1pPr>
          </a:lstStyle>
          <a:p>
            <a:pPr>
              <a:defRPr/>
            </a:pPr>
            <a:fld id="{6B4C3E67-E483-4B37-95ED-743FFFCD9DD6}"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98475"/>
          </a:xfrm>
          <a:prstGeom prst="rect">
            <a:avLst/>
          </a:prstGeom>
          <a:noFill/>
          <a:ln w="9525">
            <a:noFill/>
            <a:miter lim="800000"/>
          </a:ln>
          <a:effectLst/>
        </p:spPr>
        <p:txBody>
          <a:bodyPr vert="horz" wrap="square" lIns="91751" tIns="45875" rIns="91751" bIns="45875" numCol="1" anchor="t" anchorCtr="0" compatLnSpc="1"/>
          <a:lstStyle>
            <a:lvl1pPr eaLnBrk="1" hangingPunct="1">
              <a:defRPr sz="1200">
                <a:latin typeface="Arial" panose="020B0604020202020204" pitchFamily="34" charset="0"/>
              </a:defRPr>
            </a:lvl1pPr>
          </a:lstStyle>
          <a:p>
            <a:pPr>
              <a:defRPr/>
            </a:pPr>
            <a:endParaRPr lang="en-US"/>
          </a:p>
        </p:txBody>
      </p:sp>
      <p:sp>
        <p:nvSpPr>
          <p:cNvPr id="37891" name="Rectangle 3"/>
          <p:cNvSpPr>
            <a:spLocks noGrp="1" noChangeArrowheads="1"/>
          </p:cNvSpPr>
          <p:nvPr>
            <p:ph type="dt" idx="1"/>
          </p:nvPr>
        </p:nvSpPr>
        <p:spPr bwMode="auto">
          <a:xfrm>
            <a:off x="3884613" y="0"/>
            <a:ext cx="2971800" cy="498475"/>
          </a:xfrm>
          <a:prstGeom prst="rect">
            <a:avLst/>
          </a:prstGeom>
          <a:noFill/>
          <a:ln w="9525">
            <a:noFill/>
            <a:miter lim="800000"/>
          </a:ln>
          <a:effectLst/>
        </p:spPr>
        <p:txBody>
          <a:bodyPr vert="horz" wrap="square" lIns="91751" tIns="45875" rIns="91751" bIns="45875" numCol="1" anchor="t" anchorCtr="0" compatLnSpc="1"/>
          <a:lstStyle>
            <a:lvl1pPr algn="r" eaLnBrk="1" hangingPunct="1">
              <a:defRPr sz="1200">
                <a:latin typeface="Arial" panose="020B0604020202020204" pitchFamily="34"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85800" y="4725988"/>
            <a:ext cx="5486400" cy="4475162"/>
          </a:xfrm>
          <a:prstGeom prst="rect">
            <a:avLst/>
          </a:prstGeom>
          <a:noFill/>
          <a:ln w="9525">
            <a:noFill/>
            <a:miter lim="800000"/>
          </a:ln>
          <a:effectLst/>
        </p:spPr>
        <p:txBody>
          <a:bodyPr vert="horz" wrap="square" lIns="91751" tIns="45875" rIns="91751" bIns="45875"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0" y="9447213"/>
            <a:ext cx="2971800" cy="498475"/>
          </a:xfrm>
          <a:prstGeom prst="rect">
            <a:avLst/>
          </a:prstGeom>
          <a:noFill/>
          <a:ln w="9525">
            <a:noFill/>
            <a:miter lim="800000"/>
          </a:ln>
          <a:effectLst/>
        </p:spPr>
        <p:txBody>
          <a:bodyPr vert="horz" wrap="square" lIns="91751" tIns="45875" rIns="91751" bIns="45875" numCol="1" anchor="b" anchorCtr="0" compatLnSpc="1"/>
          <a:lstStyle>
            <a:lvl1pPr eaLnBrk="1" hangingPunct="1">
              <a:defRPr sz="1200">
                <a:latin typeface="Arial" panose="020B0604020202020204" pitchFamily="34" charset="0"/>
              </a:defRPr>
            </a:lvl1pPr>
          </a:lstStyle>
          <a:p>
            <a:pPr>
              <a:defRPr/>
            </a:pPr>
            <a:endParaRPr lang="en-US"/>
          </a:p>
        </p:txBody>
      </p:sp>
      <p:sp>
        <p:nvSpPr>
          <p:cNvPr id="37895" name="Rectangle 7"/>
          <p:cNvSpPr>
            <a:spLocks noGrp="1" noChangeArrowheads="1"/>
          </p:cNvSpPr>
          <p:nvPr>
            <p:ph type="sldNum" sz="quarter" idx="5"/>
          </p:nvPr>
        </p:nvSpPr>
        <p:spPr bwMode="auto">
          <a:xfrm>
            <a:off x="3884613" y="9447213"/>
            <a:ext cx="2971800" cy="498475"/>
          </a:xfrm>
          <a:prstGeom prst="rect">
            <a:avLst/>
          </a:prstGeom>
          <a:noFill/>
          <a:ln w="9525">
            <a:noFill/>
            <a:miter lim="800000"/>
          </a:ln>
          <a:effectLst/>
        </p:spPr>
        <p:txBody>
          <a:bodyPr vert="horz" wrap="square" lIns="91751" tIns="45875" rIns="91751" bIns="45875" numCol="1" anchor="b" anchorCtr="0" compatLnSpc="1"/>
          <a:lstStyle>
            <a:lvl1pPr algn="r" eaLnBrk="1" hangingPunct="1">
              <a:defRPr sz="1200">
                <a:latin typeface="Arial" panose="020B0604020202020204" pitchFamily="34" charset="0"/>
              </a:defRPr>
            </a:lvl1pPr>
          </a:lstStyle>
          <a:p>
            <a:pPr>
              <a:defRPr/>
            </a:pPr>
            <a:fld id="{E68AD712-A962-429A-99A8-69654508BE64}" type="slidenum">
              <a:rPr 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4855" indent="-285750">
              <a:defRPr>
                <a:solidFill>
                  <a:schemeClr val="tx1"/>
                </a:solidFill>
                <a:latin typeface="Arial" panose="020B0604020202020204" pitchFamily="34" charset="0"/>
              </a:defRPr>
            </a:lvl2pPr>
            <a:lvl3pPr marL="1146175" indent="-228600">
              <a:defRPr>
                <a:solidFill>
                  <a:schemeClr val="tx1"/>
                </a:solidFill>
                <a:latin typeface="Arial" panose="020B0604020202020204" pitchFamily="34" charset="0"/>
              </a:defRPr>
            </a:lvl3pPr>
            <a:lvl4pPr marL="1605280" indent="-228600">
              <a:defRPr>
                <a:solidFill>
                  <a:schemeClr val="tx1"/>
                </a:solidFill>
                <a:latin typeface="Arial" panose="020B0604020202020204" pitchFamily="34" charset="0"/>
              </a:defRPr>
            </a:lvl4pPr>
            <a:lvl5pPr marL="2063750" indent="-228600">
              <a:defRPr>
                <a:solidFill>
                  <a:schemeClr val="tx1"/>
                </a:solidFill>
                <a:latin typeface="Arial" panose="020B0604020202020204" pitchFamily="34" charset="0"/>
              </a:defRPr>
            </a:lvl5pPr>
            <a:lvl6pPr marL="2520950" indent="-228600" eaLnBrk="0" fontAlgn="base" hangingPunct="0">
              <a:spcBef>
                <a:spcPct val="0"/>
              </a:spcBef>
              <a:spcAft>
                <a:spcPct val="0"/>
              </a:spcAft>
              <a:defRPr>
                <a:solidFill>
                  <a:schemeClr val="tx1"/>
                </a:solidFill>
                <a:latin typeface="Arial" panose="020B0604020202020204" pitchFamily="34" charset="0"/>
              </a:defRPr>
            </a:lvl6pPr>
            <a:lvl7pPr marL="2978150" indent="-228600" eaLnBrk="0" fontAlgn="base" hangingPunct="0">
              <a:spcBef>
                <a:spcPct val="0"/>
              </a:spcBef>
              <a:spcAft>
                <a:spcPct val="0"/>
              </a:spcAft>
              <a:defRPr>
                <a:solidFill>
                  <a:schemeClr val="tx1"/>
                </a:solidFill>
                <a:latin typeface="Arial" panose="020B0604020202020204" pitchFamily="34" charset="0"/>
              </a:defRPr>
            </a:lvl7pPr>
            <a:lvl8pPr marL="3435350" indent="-228600" eaLnBrk="0" fontAlgn="base" hangingPunct="0">
              <a:spcBef>
                <a:spcPct val="0"/>
              </a:spcBef>
              <a:spcAft>
                <a:spcPct val="0"/>
              </a:spcAft>
              <a:defRPr>
                <a:solidFill>
                  <a:schemeClr val="tx1"/>
                </a:solidFill>
                <a:latin typeface="Arial" panose="020B0604020202020204" pitchFamily="34" charset="0"/>
              </a:defRPr>
            </a:lvl8pPr>
            <a:lvl9pPr marL="3892550" indent="-228600" eaLnBrk="0" fontAlgn="base" hangingPunct="0">
              <a:spcBef>
                <a:spcPct val="0"/>
              </a:spcBef>
              <a:spcAft>
                <a:spcPct val="0"/>
              </a:spcAft>
              <a:defRPr>
                <a:solidFill>
                  <a:schemeClr val="tx1"/>
                </a:solidFill>
                <a:latin typeface="Arial" panose="020B0604020202020204" pitchFamily="34" charset="0"/>
              </a:defRPr>
            </a:lvl9pPr>
          </a:lstStyle>
          <a:p>
            <a:fld id="{A7BCB275-2654-457F-9A45-A63F012F9820}" type="slidenum">
              <a:rPr lang="en-US" altLang="id-ID" smtClean="0"/>
              <a:t>1</a:t>
            </a:fld>
            <a:endParaRPr lang="en-US" altLang="id-ID"/>
          </a:p>
        </p:txBody>
      </p:sp>
      <p:sp>
        <p:nvSpPr>
          <p:cNvPr id="11267" name="Rectangle 2"/>
          <p:cNvSpPr>
            <a:spLocks noGrp="1" noRot="1" noChangeAspect="1" noChangeArrowheads="1" noTextEdit="1"/>
          </p:cNvSpPr>
          <p:nvPr>
            <p:ph type="sldImg"/>
          </p:nvPr>
        </p:nvSpPr>
        <p:spPr>
          <a:xfrm>
            <a:off x="941388" y="746125"/>
            <a:ext cx="4975225" cy="3730625"/>
          </a:xfrm>
        </p:spPr>
      </p:sp>
      <p:sp>
        <p:nvSpPr>
          <p:cNvPr id="112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63BD463-7E4F-44CE-9BFD-F87F6E28B724}" type="slidenum">
              <a:rPr lang="en-US"/>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7E1BBA-C33A-406F-8673-86955C47CDBA}" type="slidenum">
              <a:rPr lang="en-US"/>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B185999-4C55-4859-88FC-4022BCDC03A4}" type="slidenum">
              <a:rPr lang="en-US"/>
              <a:t>‹#›</a:t>
            </a:fld>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AAC840F-8A54-44FC-A5EF-F5BE99953956}" type="slidenum">
              <a:rPr lang="en-US"/>
              <a:t>‹#›</a:t>
            </a:fld>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rtlCol="0">
            <a:normAutofit/>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CF068F-E4C6-4753-98D8-276279868507}" type="slidenum">
              <a:rPr lang="en-US"/>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46FBB5-FAD7-4DFD-9F24-70D335B3A317}" type="slidenum">
              <a:rPr lang="en-US"/>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9C18EF-3AC4-4852-B0E2-8428D736E223}" type="slidenum">
              <a:rPr lang="en-US"/>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F9D309-DE98-4D1D-9FC6-8A87197B65C1}" type="slidenum">
              <a:rPr lang="en-US"/>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77482E-D6F7-4E5E-9B59-A2BF10DE6125}" type="slidenum">
              <a:rPr lang="en-US"/>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779AAE-CCE7-473A-9E63-36E714309F80}" type="slidenum">
              <a:rPr lang="en-US"/>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EA03C9EC-15EC-4A85-AF32-CD357E4C1887}" type="slidenum">
              <a:rPr lang="en-US"/>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A5634F2F-72E5-42D0-8DD4-0F8927AC5F96}" type="slidenum">
              <a:rPr lang="en-US"/>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A23A77C-ED4B-4AF9-8935-93F85CEBD4EB}" type="slidenum">
              <a:rPr lang="en-US"/>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a:defRPr sz="1050">
                <a:solidFill>
                  <a:srgbClr val="FFFFFF"/>
                </a:solidFill>
              </a:defRPr>
            </a:lvl1pPr>
          </a:lstStyle>
          <a:p>
            <a:pPr>
              <a:defRPr/>
            </a:pPr>
            <a:fld id="{47337E80-AF43-4785-BCD2-2453CACD3777}" type="slidenum">
              <a:rPr lang="en-US"/>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fade/>
  </p:transition>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805" indent="-90805"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905" indent="-182880"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7055" indent="-182880"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880"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2180" indent="-182880"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62000" y="2743199"/>
            <a:ext cx="7620000" cy="2851299"/>
          </a:xfrm>
          <a:prstGeom prst="rect">
            <a:avLst/>
          </a:prstGeom>
        </p:spPr>
      </p:pic>
      <p:sp>
        <p:nvSpPr>
          <p:cNvPr id="3074" name="Rectangle 2"/>
          <p:cNvSpPr>
            <a:spLocks noGrp="1" noChangeArrowheads="1"/>
          </p:cNvSpPr>
          <p:nvPr>
            <p:ph type="title"/>
          </p:nvPr>
        </p:nvSpPr>
        <p:spPr>
          <a:xfrm>
            <a:off x="-38894" y="1663700"/>
            <a:ext cx="9144000" cy="14605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lstStyle/>
          <a:p>
            <a:pPr algn="ctr" fontAlgn="auto">
              <a:spcAft>
                <a:spcPts val="0"/>
              </a:spcAft>
              <a:defRPr/>
            </a:pPr>
            <a:r>
              <a:rPr lang="id-ID" sz="2800" b="1" dirty="0">
                <a:solidFill>
                  <a:schemeClr val="tx1"/>
                </a:solidFill>
              </a:rPr>
              <a:t>PENYUSUNAN LEMBAR KERJA IDENTIFIKASI KEGIATAN</a:t>
            </a:r>
            <a:br>
              <a:rPr lang="id-ID" sz="2800" b="1" dirty="0">
                <a:solidFill>
                  <a:schemeClr val="tx1"/>
                </a:solidFill>
              </a:rPr>
            </a:br>
            <a:r>
              <a:rPr lang="id-ID" sz="2800" b="1" dirty="0">
                <a:solidFill>
                  <a:schemeClr val="tx1"/>
                </a:solidFill>
              </a:rPr>
              <a:t>(LKIK)</a:t>
            </a:r>
            <a:br>
              <a:rPr lang="id-ID" sz="2800" b="1" dirty="0">
                <a:solidFill>
                  <a:schemeClr val="tx1"/>
                </a:solidFill>
              </a:rPr>
            </a:br>
            <a:endParaRPr lang="en-US" sz="2800" b="1" dirty="0">
              <a:solidFill>
                <a:schemeClr val="tx1"/>
              </a:solidFill>
            </a:endParaRPr>
          </a:p>
        </p:txBody>
      </p:sp>
      <p:sp>
        <p:nvSpPr>
          <p:cNvPr id="10245" name="Subtitle 2"/>
          <p:cNvSpPr txBox="1"/>
          <p:nvPr/>
        </p:nvSpPr>
        <p:spPr bwMode="auto">
          <a:xfrm>
            <a:off x="0" y="5594499"/>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3500">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ctr" eaLnBrk="1" hangingPunct="1">
              <a:lnSpc>
                <a:spcPct val="100000"/>
              </a:lnSpc>
              <a:spcBef>
                <a:spcPct val="0"/>
              </a:spcBef>
              <a:spcAft>
                <a:spcPct val="0"/>
              </a:spcAft>
              <a:buClr>
                <a:srgbClr val="A04DA3"/>
              </a:buClr>
              <a:buSzTx/>
              <a:buFont typeface="Georgia" panose="02040502050405020303" pitchFamily="18" charset="0"/>
              <a:buNone/>
            </a:pPr>
            <a:endParaRPr lang="id-ID" altLang="id-ID" sz="1400" b="1" dirty="0">
              <a:solidFill>
                <a:schemeClr val="tx1"/>
              </a:solidFill>
              <a:latin typeface="Arial" panose="020B0604020202020204" pitchFamily="34" charset="0"/>
            </a:endParaRPr>
          </a:p>
          <a:p>
            <a:pPr algn="ctr" eaLnBrk="1" hangingPunct="1">
              <a:lnSpc>
                <a:spcPct val="100000"/>
              </a:lnSpc>
              <a:spcBef>
                <a:spcPct val="0"/>
              </a:spcBef>
              <a:spcAft>
                <a:spcPct val="0"/>
              </a:spcAft>
              <a:buClr>
                <a:srgbClr val="A04DA3"/>
              </a:buClr>
              <a:buSzTx/>
              <a:buFont typeface="Georgia" panose="02040502050405020303" pitchFamily="18" charset="0"/>
              <a:buNone/>
            </a:pPr>
            <a:r>
              <a:rPr lang="en-GB" altLang="id-ID" sz="1400" b="1" dirty="0" err="1">
                <a:solidFill>
                  <a:schemeClr val="tx1"/>
                </a:solidFill>
                <a:latin typeface="Arial" panose="020B0604020202020204" pitchFamily="34" charset="0"/>
              </a:rPr>
              <a:t>Disampaikan</a:t>
            </a:r>
            <a:r>
              <a:rPr lang="en-GB" altLang="id-ID" sz="1400" b="1" dirty="0">
                <a:solidFill>
                  <a:schemeClr val="tx1"/>
                </a:solidFill>
                <a:latin typeface="Arial" panose="020B0604020202020204" pitchFamily="34" charset="0"/>
              </a:rPr>
              <a:t> </a:t>
            </a:r>
            <a:r>
              <a:rPr lang="en-GB" altLang="id-ID" sz="1400" b="1" dirty="0" err="1">
                <a:solidFill>
                  <a:schemeClr val="tx1"/>
                </a:solidFill>
                <a:latin typeface="Arial" panose="020B0604020202020204" pitchFamily="34" charset="0"/>
              </a:rPr>
              <a:t>pada</a:t>
            </a:r>
            <a:r>
              <a:rPr lang="en-GB" altLang="id-ID" sz="1400" b="1" dirty="0">
                <a:solidFill>
                  <a:schemeClr val="tx1"/>
                </a:solidFill>
                <a:latin typeface="Arial" panose="020B0604020202020204" pitchFamily="34" charset="0"/>
              </a:rPr>
              <a:t> </a:t>
            </a:r>
            <a:r>
              <a:rPr lang="en-GB" altLang="id-ID" sz="1400" b="1" dirty="0" err="1">
                <a:solidFill>
                  <a:schemeClr val="tx1"/>
                </a:solidFill>
                <a:latin typeface="Arial" panose="020B0604020202020204" pitchFamily="34" charset="0"/>
              </a:rPr>
              <a:t>Kegiatan</a:t>
            </a:r>
            <a:r>
              <a:rPr lang="en-GB" altLang="id-ID" sz="1400" b="1" dirty="0">
                <a:solidFill>
                  <a:schemeClr val="tx1"/>
                </a:solidFill>
                <a:latin typeface="Arial" panose="020B0604020202020204" pitchFamily="34" charset="0"/>
              </a:rPr>
              <a:t> P</a:t>
            </a:r>
            <a:r>
              <a:rPr lang="id-ID" altLang="id-ID" sz="1400" b="1" dirty="0">
                <a:solidFill>
                  <a:schemeClr val="tx1"/>
                </a:solidFill>
                <a:latin typeface="Arial" panose="020B0604020202020204" pitchFamily="34" charset="0"/>
              </a:rPr>
              <a:t>elatihan Jarak Jauh Teknis Penyusunan SOP</a:t>
            </a:r>
          </a:p>
          <a:p>
            <a:pPr algn="ctr" eaLnBrk="1" hangingPunct="1">
              <a:lnSpc>
                <a:spcPct val="100000"/>
              </a:lnSpc>
              <a:spcBef>
                <a:spcPct val="0"/>
              </a:spcBef>
              <a:spcAft>
                <a:spcPct val="0"/>
              </a:spcAft>
              <a:buClr>
                <a:srgbClr val="A04DA3"/>
              </a:buClr>
              <a:buSzTx/>
              <a:buFont typeface="Georgia" panose="02040502050405020303" pitchFamily="18" charset="0"/>
              <a:buNone/>
            </a:pPr>
            <a:endParaRPr lang="id-ID" altLang="id-ID" sz="1400" b="1" dirty="0">
              <a:solidFill>
                <a:schemeClr val="tx1"/>
              </a:solidFill>
              <a:latin typeface="Arial" panose="020B0604020202020204" pitchFamily="34" charset="0"/>
            </a:endParaRPr>
          </a:p>
          <a:p>
            <a:pPr algn="ctr" eaLnBrk="1" hangingPunct="1">
              <a:lnSpc>
                <a:spcPct val="100000"/>
              </a:lnSpc>
              <a:spcBef>
                <a:spcPct val="0"/>
              </a:spcBef>
              <a:spcAft>
                <a:spcPct val="0"/>
              </a:spcAft>
              <a:buClr>
                <a:srgbClr val="A04DA3"/>
              </a:buClr>
              <a:buSzTx/>
              <a:buFont typeface="Georgia" panose="02040502050405020303" pitchFamily="18" charset="0"/>
              <a:buNone/>
            </a:pPr>
            <a:endParaRPr lang="id-ID" altLang="id-ID" sz="1400" b="1" dirty="0">
              <a:solidFill>
                <a:schemeClr val="tx1"/>
              </a:solidFill>
              <a:latin typeface="Arial" panose="020B0604020202020204" pitchFamily="34" charset="0"/>
            </a:endParaRPr>
          </a:p>
          <a:p>
            <a:pPr algn="ctr" eaLnBrk="1" hangingPunct="1">
              <a:lnSpc>
                <a:spcPct val="100000"/>
              </a:lnSpc>
              <a:spcBef>
                <a:spcPct val="0"/>
              </a:spcBef>
              <a:spcAft>
                <a:spcPct val="0"/>
              </a:spcAft>
              <a:buClr>
                <a:srgbClr val="A04DA3"/>
              </a:buClr>
              <a:buSzTx/>
              <a:buNone/>
            </a:pPr>
            <a:r>
              <a:rPr lang="id-ID" altLang="id-ID" sz="1400" b="1" dirty="0">
                <a:solidFill>
                  <a:schemeClr val="tx1"/>
                </a:solidFill>
                <a:latin typeface="Arial" panose="020B0604020202020204" pitchFamily="34" charset="0"/>
              </a:rPr>
              <a:t>Pusdiklat Tenaga Administrasi Balitbang dan Diklat Kemenag RI</a:t>
            </a:r>
          </a:p>
        </p:txBody>
      </p:sp>
      <p:sp>
        <p:nvSpPr>
          <p:cNvPr id="9220" name="Subtitle 2"/>
          <p:cNvSpPr txBox="1"/>
          <p:nvPr/>
        </p:nvSpPr>
        <p:spPr bwMode="auto">
          <a:xfrm>
            <a:off x="54882" y="3380921"/>
            <a:ext cx="9144000" cy="1495879"/>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Arial" panose="020B0604020202020204" pitchFamily="34" charset="0"/>
              <a:buNone/>
              <a:defRPr/>
            </a:pPr>
            <a:r>
              <a:rPr lang="en-GB" altLang="id-ID" b="1" dirty="0">
                <a:solidFill>
                  <a:srgbClr val="FF0000"/>
                </a:solidFill>
              </a:rPr>
              <a:t>Ahmad </a:t>
            </a:r>
            <a:r>
              <a:rPr lang="en-GB" altLang="id-ID" b="1" dirty="0" err="1">
                <a:solidFill>
                  <a:srgbClr val="FF0000"/>
                </a:solidFill>
              </a:rPr>
              <a:t>Syahroni</a:t>
            </a:r>
            <a:r>
              <a:rPr lang="en-GB" altLang="id-ID" b="1" dirty="0">
                <a:solidFill>
                  <a:srgbClr val="FF0000"/>
                </a:solidFill>
              </a:rPr>
              <a:t>, SE, MM</a:t>
            </a:r>
          </a:p>
          <a:p>
            <a:pPr algn="ctr"/>
            <a:r>
              <a:rPr lang="id-ID" altLang="ko-KR" b="1" dirty="0">
                <a:solidFill>
                  <a:srgbClr val="FF0000"/>
                </a:solidFill>
                <a:cs typeface="Arial" pitchFamily="34" charset="0"/>
              </a:rPr>
              <a:t>Analis SDM Aparatur Ahli Muda</a:t>
            </a:r>
            <a:endParaRPr lang="ko-KR" altLang="en-US" b="1" dirty="0">
              <a:solidFill>
                <a:srgbClr val="FF0000"/>
              </a:solidFill>
              <a:cs typeface="Arial" pitchFamily="34" charset="0"/>
            </a:endParaRPr>
          </a:p>
          <a:p>
            <a:pPr algn="ctr" eaLnBrk="1" hangingPunct="1">
              <a:buFont typeface="Arial" panose="020B0604020202020204" pitchFamily="34" charset="0"/>
              <a:buNone/>
              <a:defRPr/>
            </a:pPr>
            <a:endParaRPr lang="en-GB" altLang="id-ID" b="1" dirty="0">
              <a:solidFill>
                <a:srgbClr val="FF0000"/>
              </a:solidFill>
            </a:endParaRPr>
          </a:p>
          <a:p>
            <a:pPr algn="ctr" eaLnBrk="1" hangingPunct="1">
              <a:buFont typeface="Arial" panose="020B0604020202020204" pitchFamily="34" charset="0"/>
              <a:buNone/>
              <a:defRPr/>
            </a:pPr>
            <a:r>
              <a:rPr lang="en-GB" altLang="id-ID" b="1" dirty="0">
                <a:solidFill>
                  <a:srgbClr val="FF0000"/>
                </a:solidFill>
              </a:rPr>
              <a:t>Biro </a:t>
            </a:r>
            <a:r>
              <a:rPr lang="en-GB" altLang="id-ID" b="1" dirty="0" err="1">
                <a:solidFill>
                  <a:srgbClr val="FF0000"/>
                </a:solidFill>
              </a:rPr>
              <a:t>Organisasi</a:t>
            </a:r>
            <a:r>
              <a:rPr lang="en-GB" altLang="id-ID" b="1" dirty="0">
                <a:solidFill>
                  <a:srgbClr val="FF0000"/>
                </a:solidFill>
              </a:rPr>
              <a:t> </a:t>
            </a:r>
            <a:r>
              <a:rPr lang="en-GB" altLang="id-ID" b="1" dirty="0" err="1">
                <a:solidFill>
                  <a:srgbClr val="FF0000"/>
                </a:solidFill>
              </a:rPr>
              <a:t>dan</a:t>
            </a:r>
            <a:r>
              <a:rPr lang="en-GB" altLang="id-ID" b="1" dirty="0">
                <a:solidFill>
                  <a:srgbClr val="FF0000"/>
                </a:solidFill>
              </a:rPr>
              <a:t> Tata </a:t>
            </a:r>
            <a:r>
              <a:rPr lang="en-GB" altLang="id-ID" b="1" dirty="0" err="1">
                <a:solidFill>
                  <a:srgbClr val="FF0000"/>
                </a:solidFill>
              </a:rPr>
              <a:t>Laksana</a:t>
            </a:r>
            <a:endParaRPr lang="en-GB" altLang="id-ID" b="1" dirty="0">
              <a:solidFill>
                <a:srgbClr val="FF0000"/>
              </a:solidFill>
            </a:endParaRPr>
          </a:p>
          <a:p>
            <a:pPr algn="ctr" eaLnBrk="1" hangingPunct="1">
              <a:buFont typeface="Arial" panose="020B0604020202020204" pitchFamily="34" charset="0"/>
              <a:buNone/>
              <a:defRPr/>
            </a:pPr>
            <a:r>
              <a:rPr lang="en-GB" altLang="id-ID" b="1" dirty="0" err="1">
                <a:solidFill>
                  <a:srgbClr val="FF0000"/>
                </a:solidFill>
              </a:rPr>
              <a:t>Sekretariat</a:t>
            </a:r>
            <a:r>
              <a:rPr lang="en-GB" altLang="id-ID" b="1" dirty="0">
                <a:solidFill>
                  <a:srgbClr val="FF0000"/>
                </a:solidFill>
              </a:rPr>
              <a:t> </a:t>
            </a:r>
            <a:r>
              <a:rPr lang="en-GB" altLang="id-ID" b="1" dirty="0" err="1">
                <a:solidFill>
                  <a:srgbClr val="FF0000"/>
                </a:solidFill>
              </a:rPr>
              <a:t>Jenderal</a:t>
            </a:r>
            <a:endParaRPr lang="id-ID" altLang="id-ID" b="1" dirty="0">
              <a:solidFill>
                <a:srgbClr val="FF0000"/>
              </a:solidFill>
            </a:endParaRPr>
          </a:p>
        </p:txBody>
      </p:sp>
      <p:pic>
        <p:nvPicPr>
          <p:cNvPr id="7" name="Picture 5" descr="LOGO depag bCK OK cop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8425" y="381000"/>
            <a:ext cx="1249363"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2"/>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F6A39549-BB94-47F7-B6D7-7A1CD170A38D}" type="slidenum">
              <a:rPr lang="en-US" altLang="id-ID" smtClean="0">
                <a:solidFill>
                  <a:srgbClr val="FFFFFF"/>
                </a:solidFill>
                <a:latin typeface="Arial" panose="020B0604020202020204" pitchFamily="34" charset="0"/>
              </a:rPr>
              <a:t>10</a:t>
            </a:fld>
            <a:endParaRPr lang="en-US" altLang="id-ID">
              <a:solidFill>
                <a:srgbClr val="FFFFFF"/>
              </a:solidFill>
              <a:latin typeface="Arial" panose="020B0604020202020204" pitchFamily="34" charset="0"/>
            </a:endParaRPr>
          </a:p>
        </p:txBody>
      </p:sp>
      <p:sp>
        <p:nvSpPr>
          <p:cNvPr id="18434" name="Text Placeholder 2"/>
          <p:cNvSpPr>
            <a:spLocks noGrp="1"/>
          </p:cNvSpPr>
          <p:nvPr>
            <p:ph type="body" idx="4294967295"/>
          </p:nvPr>
        </p:nvSpPr>
        <p:spPr>
          <a:xfrm>
            <a:off x="466725" y="2286000"/>
            <a:ext cx="8372475" cy="4318000"/>
          </a:xfrm>
        </p:spPr>
        <p:txBody>
          <a:bodyPr rtlCol="0">
            <a:normAutofit/>
          </a:bodyPr>
          <a:lstStyle/>
          <a:p>
            <a:pPr marL="0" indent="0" eaLnBrk="1" fontAlgn="auto" hangingPunct="1">
              <a:lnSpc>
                <a:spcPct val="80000"/>
              </a:lnSpc>
              <a:spcBef>
                <a:spcPct val="50000"/>
              </a:spcBef>
              <a:spcAft>
                <a:spcPts val="0"/>
              </a:spcAft>
              <a:buClr>
                <a:schemeClr val="tx1"/>
              </a:buClr>
              <a:buFont typeface="Georgia" panose="02040502050405020303"/>
              <a:buNone/>
              <a:defRPr/>
            </a:pPr>
            <a:r>
              <a:rPr lang="en-US" sz="2400" b="1" dirty="0" err="1">
                <a:solidFill>
                  <a:schemeClr val="tx1">
                    <a:lumMod val="75000"/>
                    <a:lumOff val="25000"/>
                  </a:schemeClr>
                </a:solidFill>
              </a:rPr>
              <a:t>Identifikasi</a:t>
            </a:r>
            <a:r>
              <a:rPr lang="en-US" sz="2400" b="1" dirty="0">
                <a:solidFill>
                  <a:schemeClr val="tx1">
                    <a:lumMod val="75000"/>
                    <a:lumOff val="25000"/>
                  </a:schemeClr>
                </a:solidFill>
              </a:rPr>
              <a:t> </a:t>
            </a:r>
            <a:r>
              <a:rPr lang="en-US" sz="2400" b="1" dirty="0" err="1">
                <a:solidFill>
                  <a:schemeClr val="tx1">
                    <a:lumMod val="75000"/>
                    <a:lumOff val="25000"/>
                  </a:schemeClr>
                </a:solidFill>
              </a:rPr>
              <a:t>dan</a:t>
            </a:r>
            <a:r>
              <a:rPr lang="en-US" sz="2400" b="1" dirty="0">
                <a:solidFill>
                  <a:schemeClr val="tx1">
                    <a:lumMod val="75000"/>
                    <a:lumOff val="25000"/>
                  </a:schemeClr>
                </a:solidFill>
              </a:rPr>
              <a:t> </a:t>
            </a:r>
            <a:r>
              <a:rPr lang="en-US" sz="2400" b="1" dirty="0" err="1">
                <a:solidFill>
                  <a:schemeClr val="tx1">
                    <a:lumMod val="75000"/>
                    <a:lumOff val="25000"/>
                  </a:schemeClr>
                </a:solidFill>
              </a:rPr>
              <a:t>merumuskan</a:t>
            </a:r>
            <a:r>
              <a:rPr lang="en-US" sz="2400" b="1" dirty="0">
                <a:solidFill>
                  <a:schemeClr val="tx1">
                    <a:lumMod val="75000"/>
                    <a:lumOff val="25000"/>
                  </a:schemeClr>
                </a:solidFill>
              </a:rPr>
              <a:t> </a:t>
            </a:r>
            <a:r>
              <a:rPr lang="en-US" sz="2400" b="1" dirty="0" err="1">
                <a:solidFill>
                  <a:schemeClr val="tx1">
                    <a:lumMod val="75000"/>
                    <a:lumOff val="25000"/>
                  </a:schemeClr>
                </a:solidFill>
              </a:rPr>
              <a:t>langkah</a:t>
            </a:r>
            <a:r>
              <a:rPr lang="en-US" sz="2400" b="1" dirty="0">
                <a:solidFill>
                  <a:schemeClr val="tx1">
                    <a:lumMod val="75000"/>
                    <a:lumOff val="25000"/>
                  </a:schemeClr>
                </a:solidFill>
              </a:rPr>
              <a:t>/</a:t>
            </a:r>
            <a:r>
              <a:rPr lang="en-US" sz="2400" b="1" dirty="0" err="1">
                <a:solidFill>
                  <a:schemeClr val="tx1">
                    <a:lumMod val="75000"/>
                    <a:lumOff val="25000"/>
                  </a:schemeClr>
                </a:solidFill>
              </a:rPr>
              <a:t>Aktivitas</a:t>
            </a:r>
            <a:endParaRPr lang="en-US" sz="2400" dirty="0">
              <a:solidFill>
                <a:schemeClr val="tx1">
                  <a:lumMod val="75000"/>
                  <a:lumOff val="25000"/>
                </a:schemeClr>
              </a:solidFill>
            </a:endParaRP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Tentukan</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awal</a:t>
            </a:r>
            <a:r>
              <a:rPr lang="en-US" sz="2400" dirty="0">
                <a:solidFill>
                  <a:schemeClr val="tx1">
                    <a:lumMod val="75000"/>
                    <a:lumOff val="25000"/>
                  </a:schemeClr>
                </a:solidFill>
              </a:rPr>
              <a:t>  (</a:t>
            </a:r>
            <a:r>
              <a:rPr lang="en-US" sz="2400" dirty="0" err="1">
                <a:solidFill>
                  <a:schemeClr val="tx1">
                    <a:lumMod val="75000"/>
                    <a:lumOff val="25000"/>
                  </a:schemeClr>
                </a:solidFill>
              </a:rPr>
              <a:t>diawali</a:t>
            </a:r>
            <a:r>
              <a:rPr lang="en-US" sz="2400" dirty="0">
                <a:solidFill>
                  <a:schemeClr val="tx1">
                    <a:lumMod val="75000"/>
                    <a:lumOff val="25000"/>
                  </a:schemeClr>
                </a:solidFill>
              </a:rPr>
              <a:t> </a:t>
            </a:r>
            <a:r>
              <a:rPr lang="en-US" sz="2400" dirty="0" err="1">
                <a:solidFill>
                  <a:schemeClr val="tx1">
                    <a:lumMod val="75000"/>
                    <a:lumOff val="25000"/>
                  </a:schemeClr>
                </a:solidFill>
              </a:rPr>
              <a:t>dari</a:t>
            </a:r>
            <a:r>
              <a:rPr lang="en-US" sz="2400" dirty="0">
                <a:solidFill>
                  <a:schemeClr val="tx1">
                    <a:lumMod val="75000"/>
                    <a:lumOff val="25000"/>
                  </a:schemeClr>
                </a:solidFill>
              </a:rPr>
              <a:t> </a:t>
            </a:r>
            <a:r>
              <a:rPr lang="en-US" sz="2400" dirty="0" err="1">
                <a:solidFill>
                  <a:schemeClr val="tx1">
                    <a:lumMod val="75000"/>
                    <a:lumOff val="25000"/>
                  </a:schemeClr>
                </a:solidFill>
              </a:rPr>
              <a:t>penanggung</a:t>
            </a:r>
            <a:r>
              <a:rPr lang="en-US" sz="2400" dirty="0">
                <a:solidFill>
                  <a:schemeClr val="tx1">
                    <a:lumMod val="75000"/>
                    <a:lumOff val="25000"/>
                  </a:schemeClr>
                </a:solidFill>
              </a:rPr>
              <a:t> </a:t>
            </a:r>
            <a:r>
              <a:rPr lang="en-US" sz="2400" dirty="0" err="1">
                <a:solidFill>
                  <a:schemeClr val="tx1">
                    <a:lumMod val="75000"/>
                    <a:lumOff val="25000"/>
                  </a:schemeClr>
                </a:solidFill>
              </a:rPr>
              <a:t>jawab</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a:t>
            </a: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Tentukan</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utama</a:t>
            </a:r>
            <a:r>
              <a:rPr lang="en-US" sz="2400" dirty="0">
                <a:solidFill>
                  <a:schemeClr val="tx1">
                    <a:lumMod val="75000"/>
                    <a:lumOff val="25000"/>
                  </a:schemeClr>
                </a:solidFill>
              </a:rPr>
              <a:t> (proses </a:t>
            </a:r>
            <a:r>
              <a:rPr lang="en-US" sz="2400" dirty="0" err="1">
                <a:solidFill>
                  <a:schemeClr val="tx1">
                    <a:lumMod val="75000"/>
                    <a:lumOff val="25000"/>
                  </a:schemeClr>
                </a:solidFill>
              </a:rPr>
              <a:t>utama</a:t>
            </a:r>
            <a:r>
              <a:rPr lang="en-US" sz="2400" dirty="0">
                <a:solidFill>
                  <a:schemeClr val="tx1">
                    <a:lumMod val="75000"/>
                    <a:lumOff val="25000"/>
                  </a:schemeClr>
                </a:solidFill>
              </a:rPr>
              <a:t>);</a:t>
            </a: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Tentukan</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akhir</a:t>
            </a:r>
            <a:r>
              <a:rPr lang="en-US" sz="2400" dirty="0">
                <a:solidFill>
                  <a:schemeClr val="tx1">
                    <a:lumMod val="75000"/>
                    <a:lumOff val="25000"/>
                  </a:schemeClr>
                </a:solidFill>
              </a:rPr>
              <a:t> (output </a:t>
            </a:r>
            <a:r>
              <a:rPr lang="en-US" sz="2400" dirty="0" err="1">
                <a:solidFill>
                  <a:schemeClr val="tx1">
                    <a:lumMod val="75000"/>
                    <a:lumOff val="25000"/>
                  </a:schemeClr>
                </a:solidFill>
              </a:rPr>
              <a:t>utama</a:t>
            </a:r>
            <a:r>
              <a:rPr lang="en-US" sz="2400" dirty="0">
                <a:solidFill>
                  <a:schemeClr val="tx1">
                    <a:lumMod val="75000"/>
                    <a:lumOff val="25000"/>
                  </a:schemeClr>
                </a:solidFill>
              </a:rPr>
              <a:t>);</a:t>
            </a: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Hubungkan</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Awal</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Utama</a:t>
            </a:r>
            <a:r>
              <a:rPr lang="en-US" sz="2400" dirty="0">
                <a:solidFill>
                  <a:schemeClr val="tx1">
                    <a:lumMod val="75000"/>
                    <a:lumOff val="25000"/>
                  </a:schemeClr>
                </a:solidFill>
              </a:rPr>
              <a:t> </a:t>
            </a:r>
            <a:r>
              <a:rPr lang="en-US" sz="2400" dirty="0" err="1">
                <a:solidFill>
                  <a:schemeClr val="tx1">
                    <a:lumMod val="75000"/>
                    <a:lumOff val="25000"/>
                  </a:schemeClr>
                </a:solidFill>
              </a:rPr>
              <a:t>dan</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 </a:t>
            </a:r>
            <a:r>
              <a:rPr lang="en-US" sz="2400" dirty="0" err="1">
                <a:solidFill>
                  <a:schemeClr val="tx1">
                    <a:lumMod val="75000"/>
                    <a:lumOff val="25000"/>
                  </a:schemeClr>
                </a:solidFill>
              </a:rPr>
              <a:t>Akhir</a:t>
            </a:r>
            <a:r>
              <a:rPr lang="en-US" sz="2400" dirty="0">
                <a:solidFill>
                  <a:schemeClr val="tx1">
                    <a:lumMod val="75000"/>
                    <a:lumOff val="25000"/>
                  </a:schemeClr>
                </a:solidFill>
              </a:rPr>
              <a:t> </a:t>
            </a:r>
            <a:r>
              <a:rPr lang="en-US" sz="2400" dirty="0" err="1">
                <a:solidFill>
                  <a:schemeClr val="tx1">
                    <a:lumMod val="75000"/>
                    <a:lumOff val="25000"/>
                  </a:schemeClr>
                </a:solidFill>
              </a:rPr>
              <a:t>dalam</a:t>
            </a:r>
            <a:r>
              <a:rPr lang="en-US" sz="2400" dirty="0">
                <a:solidFill>
                  <a:schemeClr val="tx1">
                    <a:lumMod val="75000"/>
                    <a:lumOff val="25000"/>
                  </a:schemeClr>
                </a:solidFill>
              </a:rPr>
              <a:t> </a:t>
            </a:r>
            <a:r>
              <a:rPr lang="en-US" sz="2400" dirty="0" err="1">
                <a:solidFill>
                  <a:schemeClr val="tx1">
                    <a:lumMod val="75000"/>
                    <a:lumOff val="25000"/>
                  </a:schemeClr>
                </a:solidFill>
              </a:rPr>
              <a:t>suatu</a:t>
            </a:r>
            <a:r>
              <a:rPr lang="en-US" sz="2400" dirty="0">
                <a:solidFill>
                  <a:schemeClr val="tx1">
                    <a:lumMod val="75000"/>
                    <a:lumOff val="25000"/>
                  </a:schemeClr>
                </a:solidFill>
              </a:rPr>
              <a:t> “</a:t>
            </a:r>
            <a:r>
              <a:rPr lang="en-US" sz="2400" dirty="0" err="1">
                <a:solidFill>
                  <a:schemeClr val="tx1">
                    <a:lumMod val="75000"/>
                    <a:lumOff val="25000"/>
                  </a:schemeClr>
                </a:solidFill>
              </a:rPr>
              <a:t>cerita</a:t>
            </a:r>
            <a:r>
              <a:rPr lang="en-US" sz="2400" dirty="0">
                <a:solidFill>
                  <a:schemeClr val="tx1">
                    <a:lumMod val="75000"/>
                    <a:lumOff val="25000"/>
                  </a:schemeClr>
                </a:solidFill>
              </a:rPr>
              <a:t>” </a:t>
            </a:r>
            <a:r>
              <a:rPr lang="en-US" sz="2400" dirty="0" err="1">
                <a:solidFill>
                  <a:schemeClr val="tx1">
                    <a:lumMod val="75000"/>
                    <a:lumOff val="25000"/>
                  </a:schemeClr>
                </a:solidFill>
              </a:rPr>
              <a:t>dengan</a:t>
            </a:r>
            <a:r>
              <a:rPr lang="en-US" sz="2400" dirty="0">
                <a:solidFill>
                  <a:schemeClr val="tx1">
                    <a:lumMod val="75000"/>
                    <a:lumOff val="25000"/>
                  </a:schemeClr>
                </a:solidFill>
              </a:rPr>
              <a:t> S+P+O+K</a:t>
            </a: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Hitung</a:t>
            </a:r>
            <a:r>
              <a:rPr lang="en-US" sz="2400" dirty="0">
                <a:solidFill>
                  <a:schemeClr val="tx1">
                    <a:lumMod val="75000"/>
                    <a:lumOff val="25000"/>
                  </a:schemeClr>
                </a:solidFill>
              </a:rPr>
              <a:t> </a:t>
            </a:r>
            <a:r>
              <a:rPr lang="en-US" sz="2400" dirty="0" err="1">
                <a:solidFill>
                  <a:schemeClr val="tx1">
                    <a:lumMod val="75000"/>
                    <a:lumOff val="25000"/>
                  </a:schemeClr>
                </a:solidFill>
              </a:rPr>
              <a:t>jumlah</a:t>
            </a:r>
            <a:r>
              <a:rPr lang="en-US" sz="2400" dirty="0">
                <a:solidFill>
                  <a:schemeClr val="tx1">
                    <a:lumMod val="75000"/>
                    <a:lumOff val="25000"/>
                  </a:schemeClr>
                </a:solidFill>
              </a:rPr>
              <a:t> </a:t>
            </a:r>
            <a:r>
              <a:rPr lang="en-US" sz="2400" dirty="0" err="1">
                <a:solidFill>
                  <a:schemeClr val="tx1">
                    <a:lumMod val="75000"/>
                    <a:lumOff val="25000"/>
                  </a:schemeClr>
                </a:solidFill>
              </a:rPr>
              <a:t>aktor</a:t>
            </a:r>
            <a:r>
              <a:rPr lang="en-US" sz="2400" dirty="0">
                <a:solidFill>
                  <a:schemeClr val="tx1">
                    <a:lumMod val="75000"/>
                    <a:lumOff val="25000"/>
                  </a:schemeClr>
                </a:solidFill>
              </a:rPr>
              <a:t>/</a:t>
            </a:r>
            <a:r>
              <a:rPr lang="en-US" sz="2400" dirty="0" err="1">
                <a:solidFill>
                  <a:schemeClr val="tx1">
                    <a:lumMod val="75000"/>
                    <a:lumOff val="25000"/>
                  </a:schemeClr>
                </a:solidFill>
              </a:rPr>
              <a:t>pelaksana</a:t>
            </a:r>
            <a:r>
              <a:rPr lang="en-US" sz="2400" dirty="0">
                <a:solidFill>
                  <a:schemeClr val="tx1">
                    <a:lumMod val="75000"/>
                    <a:lumOff val="25000"/>
                  </a:schemeClr>
                </a:solidFill>
              </a:rPr>
              <a:t> </a:t>
            </a:r>
            <a:r>
              <a:rPr lang="en-US" sz="2400" dirty="0" err="1">
                <a:solidFill>
                  <a:schemeClr val="tx1">
                    <a:lumMod val="75000"/>
                    <a:lumOff val="25000"/>
                  </a:schemeClr>
                </a:solidFill>
              </a:rPr>
              <a:t>kegiatan</a:t>
            </a:r>
            <a:r>
              <a:rPr lang="en-US" sz="2400" dirty="0">
                <a:solidFill>
                  <a:schemeClr val="tx1">
                    <a:lumMod val="75000"/>
                    <a:lumOff val="25000"/>
                  </a:schemeClr>
                </a:solidFill>
              </a:rPr>
              <a:t>;</a:t>
            </a:r>
          </a:p>
          <a:p>
            <a:pPr marL="457200" indent="-457200" eaLnBrk="1" fontAlgn="auto" hangingPunct="1">
              <a:lnSpc>
                <a:spcPct val="80000"/>
              </a:lnSpc>
              <a:spcBef>
                <a:spcPct val="50000"/>
              </a:spcBef>
              <a:spcAft>
                <a:spcPts val="0"/>
              </a:spcAft>
              <a:buClr>
                <a:srgbClr val="0C1975"/>
              </a:buClr>
              <a:buFont typeface="Wingdings 2" panose="05020102010507070707" pitchFamily="18" charset="2"/>
              <a:buChar char=""/>
              <a:defRPr/>
            </a:pPr>
            <a:r>
              <a:rPr lang="en-US" sz="2400" dirty="0" err="1">
                <a:solidFill>
                  <a:schemeClr val="tx1">
                    <a:lumMod val="75000"/>
                    <a:lumOff val="25000"/>
                  </a:schemeClr>
                </a:solidFill>
              </a:rPr>
              <a:t>Untuk</a:t>
            </a:r>
            <a:r>
              <a:rPr lang="en-US" sz="2400" dirty="0">
                <a:solidFill>
                  <a:schemeClr val="tx1">
                    <a:lumMod val="75000"/>
                    <a:lumOff val="25000"/>
                  </a:schemeClr>
                </a:solidFill>
              </a:rPr>
              <a:t> </a:t>
            </a:r>
            <a:r>
              <a:rPr lang="en-US" sz="2400" dirty="0" err="1">
                <a:solidFill>
                  <a:schemeClr val="tx1">
                    <a:lumMod val="75000"/>
                    <a:lumOff val="25000"/>
                  </a:schemeClr>
                </a:solidFill>
              </a:rPr>
              <a:t>mempermudah</a:t>
            </a:r>
            <a:r>
              <a:rPr lang="en-US" sz="2400" dirty="0">
                <a:solidFill>
                  <a:schemeClr val="tx1">
                    <a:lumMod val="75000"/>
                    <a:lumOff val="25000"/>
                  </a:schemeClr>
                </a:solidFill>
              </a:rPr>
              <a:t> </a:t>
            </a: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en-US" sz="2400" dirty="0" err="1">
                <a:solidFill>
                  <a:schemeClr val="tx1">
                    <a:lumMod val="75000"/>
                    <a:lumOff val="25000"/>
                  </a:schemeClr>
                </a:solidFill>
              </a:rPr>
              <a:t>pergunakanlah</a:t>
            </a:r>
            <a:r>
              <a:rPr lang="en-US" sz="2400" dirty="0">
                <a:solidFill>
                  <a:schemeClr val="tx1">
                    <a:lumMod val="75000"/>
                    <a:lumOff val="25000"/>
                  </a:schemeClr>
                </a:solidFill>
              </a:rPr>
              <a:t> </a:t>
            </a:r>
            <a:r>
              <a:rPr lang="en-US" sz="2400" dirty="0" err="1">
                <a:solidFill>
                  <a:schemeClr val="tx1">
                    <a:lumMod val="75000"/>
                    <a:lumOff val="25000"/>
                  </a:schemeClr>
                </a:solidFill>
              </a:rPr>
              <a:t>Formulir</a:t>
            </a:r>
            <a:r>
              <a:rPr lang="en-US" sz="2400" dirty="0">
                <a:solidFill>
                  <a:schemeClr val="tx1">
                    <a:lumMod val="75000"/>
                    <a:lumOff val="25000"/>
                  </a:schemeClr>
                </a:solidFill>
              </a:rPr>
              <a:t> </a:t>
            </a: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en-US" sz="2400" dirty="0" err="1">
                <a:solidFill>
                  <a:schemeClr val="tx1">
                    <a:lumMod val="75000"/>
                    <a:lumOff val="25000"/>
                  </a:schemeClr>
                </a:solidFill>
              </a:rPr>
              <a:t>Langkah</a:t>
            </a:r>
            <a:r>
              <a:rPr lang="en-US" sz="2400" dirty="0">
                <a:solidFill>
                  <a:schemeClr val="tx1">
                    <a:lumMod val="75000"/>
                    <a:lumOff val="25000"/>
                  </a:schemeClr>
                </a:solidFill>
              </a:rPr>
              <a:t>/</a:t>
            </a:r>
            <a:r>
              <a:rPr lang="en-US" sz="2400" dirty="0" err="1">
                <a:solidFill>
                  <a:schemeClr val="tx1">
                    <a:lumMod val="75000"/>
                    <a:lumOff val="25000"/>
                  </a:schemeClr>
                </a:solidFill>
              </a:rPr>
              <a:t>Aktivitas</a:t>
            </a:r>
            <a:r>
              <a:rPr lang="en-US" sz="2400" dirty="0">
                <a:solidFill>
                  <a:schemeClr val="tx1">
                    <a:lumMod val="75000"/>
                    <a:lumOff val="25000"/>
                  </a:schemeClr>
                </a:solidFill>
              </a:rPr>
              <a:t> SOP AP </a:t>
            </a:r>
          </a:p>
        </p:txBody>
      </p:sp>
      <p:sp>
        <p:nvSpPr>
          <p:cNvPr id="2" name="Title 1"/>
          <p:cNvSpPr/>
          <p:nvPr/>
        </p:nvSpPr>
        <p:spPr bwMode="auto">
          <a:xfrm>
            <a:off x="838200" y="533400"/>
            <a:ext cx="7696200" cy="762000"/>
          </a:xfrm>
          <a:prstGeom prst="rect">
            <a:avLst/>
          </a:prstGeom>
          <a:solidFill>
            <a:schemeClr val="accent1">
              <a:lumMod val="60000"/>
              <a:lumOff val="40000"/>
            </a:schemeClr>
          </a:solid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id-ID" sz="2400" b="1"/>
              <a:t>IDENTIFIKASI </a:t>
            </a:r>
            <a:r>
              <a:rPr lang="id-ID" altLang="id-ID" sz="2400" b="1"/>
              <a:t>PROSEDUR (LANGKAH KEGIATAN) </a:t>
            </a:r>
            <a:r>
              <a:rPr lang="en-US" altLang="id-ID" sz="2400" b="1"/>
              <a:t>BERDASARKAN</a:t>
            </a:r>
            <a:r>
              <a:rPr lang="id-ID" altLang="id-ID" sz="2400" b="1"/>
              <a:t> JUDUL </a:t>
            </a:r>
            <a:r>
              <a:rPr lang="en-US" altLang="id-ID" sz="2400" b="1"/>
              <a:t>SOP AP </a:t>
            </a:r>
          </a:p>
        </p:txBody>
      </p:sp>
      <p:sp>
        <p:nvSpPr>
          <p:cNvPr id="4" name="Oval 7"/>
          <p:cNvSpPr>
            <a:spLocks noChangeArrowheads="1"/>
          </p:cNvSpPr>
          <p:nvPr/>
        </p:nvSpPr>
        <p:spPr bwMode="gray">
          <a:xfrm>
            <a:off x="3962400" y="1447800"/>
            <a:ext cx="990600" cy="838200"/>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ln>
          <a:effectLst/>
        </p:spPr>
        <p:txBody>
          <a:bodyPr wrap="none" anchor="ctr"/>
          <a:lstStyle/>
          <a:p>
            <a:pPr algn="ctr" eaLnBrk="1" hangingPunct="1">
              <a:defRPr/>
            </a:pPr>
            <a:endParaRPr lang="en-US">
              <a:latin typeface="Arial" panose="020B0604020202020204" pitchFamily="34" charset="0"/>
            </a:endParaRPr>
          </a:p>
        </p:txBody>
      </p:sp>
      <p:sp>
        <p:nvSpPr>
          <p:cNvPr id="5" name="Text Box 14"/>
          <p:cNvSpPr txBox="1">
            <a:spLocks noChangeArrowheads="1"/>
          </p:cNvSpPr>
          <p:nvPr/>
        </p:nvSpPr>
        <p:spPr bwMode="white">
          <a:xfrm>
            <a:off x="4191000" y="1433513"/>
            <a:ext cx="61753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en-US" altLang="id-ID" sz="4800" b="1">
                <a:solidFill>
                  <a:schemeClr val="bg1"/>
                </a:solidFill>
                <a:latin typeface="Verdana" panose="020B0604030504040204" pitchFamily="34" charset="0"/>
                <a:cs typeface="Arial" panose="020B0604020202020204" pitchFamily="34" charset="0"/>
              </a:rPr>
              <a:t>2</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434">
                                            <p:txEl>
                                              <p:pRg st="0" end="0"/>
                                            </p:txEl>
                                          </p:spTgt>
                                        </p:tgtEl>
                                        <p:attrNameLst>
                                          <p:attrName>style.visibility</p:attrName>
                                        </p:attrNameLst>
                                      </p:cBhvr>
                                      <p:to>
                                        <p:strVal val="visible"/>
                                      </p:to>
                                    </p:set>
                                    <p:anim calcmode="lin" valueType="num">
                                      <p:cBhvr additive="base">
                                        <p:cTn id="23"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434">
                                            <p:txEl>
                                              <p:pRg st="1" end="1"/>
                                            </p:txEl>
                                          </p:spTgt>
                                        </p:tgtEl>
                                        <p:attrNameLst>
                                          <p:attrName>style.visibility</p:attrName>
                                        </p:attrNameLst>
                                      </p:cBhvr>
                                      <p:to>
                                        <p:strVal val="visible"/>
                                      </p:to>
                                    </p:set>
                                    <p:anim calcmode="lin" valueType="num">
                                      <p:cBhvr additive="base">
                                        <p:cTn id="29"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434">
                                            <p:txEl>
                                              <p:pRg st="2" end="2"/>
                                            </p:txEl>
                                          </p:spTgt>
                                        </p:tgtEl>
                                        <p:attrNameLst>
                                          <p:attrName>style.visibility</p:attrName>
                                        </p:attrNameLst>
                                      </p:cBhvr>
                                      <p:to>
                                        <p:strVal val="visible"/>
                                      </p:to>
                                    </p:set>
                                    <p:anim calcmode="lin" valueType="num">
                                      <p:cBhvr additive="base">
                                        <p:cTn id="35"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434">
                                            <p:txEl>
                                              <p:pRg st="3" end="3"/>
                                            </p:txEl>
                                          </p:spTgt>
                                        </p:tgtEl>
                                        <p:attrNameLst>
                                          <p:attrName>style.visibility</p:attrName>
                                        </p:attrNameLst>
                                      </p:cBhvr>
                                      <p:to>
                                        <p:strVal val="visible"/>
                                      </p:to>
                                    </p:set>
                                    <p:anim calcmode="lin" valueType="num">
                                      <p:cBhvr additive="base">
                                        <p:cTn id="41"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4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434">
                                            <p:txEl>
                                              <p:pRg st="4" end="4"/>
                                            </p:txEl>
                                          </p:spTgt>
                                        </p:tgtEl>
                                        <p:attrNameLst>
                                          <p:attrName>style.visibility</p:attrName>
                                        </p:attrNameLst>
                                      </p:cBhvr>
                                      <p:to>
                                        <p:strVal val="visible"/>
                                      </p:to>
                                    </p:set>
                                    <p:anim calcmode="lin" valueType="num">
                                      <p:cBhvr additive="base">
                                        <p:cTn id="47" dur="5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434">
                                            <p:txEl>
                                              <p:pRg st="5" end="5"/>
                                            </p:txEl>
                                          </p:spTgt>
                                        </p:tgtEl>
                                        <p:attrNameLst>
                                          <p:attrName>style.visibility</p:attrName>
                                        </p:attrNameLst>
                                      </p:cBhvr>
                                      <p:to>
                                        <p:strVal val="visible"/>
                                      </p:to>
                                    </p:set>
                                    <p:anim calcmode="lin" valueType="num">
                                      <p:cBhvr additive="base">
                                        <p:cTn id="53" dur="5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8434">
                                            <p:txEl>
                                              <p:pRg st="6" end="6"/>
                                            </p:txEl>
                                          </p:spTgt>
                                        </p:tgtEl>
                                        <p:attrNameLst>
                                          <p:attrName>style.visibility</p:attrName>
                                        </p:attrNameLst>
                                      </p:cBhvr>
                                      <p:to>
                                        <p:strVal val="visible"/>
                                      </p:to>
                                    </p:set>
                                    <p:anim calcmode="lin" valueType="num">
                                      <p:cBhvr additive="base">
                                        <p:cTn id="59" dur="5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43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2" grpId="0" animBg="1"/>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57200"/>
            <a:ext cx="8229600" cy="685800"/>
          </a:xfrm>
          <a:solidFill>
            <a:schemeClr val="accent1">
              <a:lumMod val="60000"/>
              <a:lumOff val="40000"/>
            </a:schemeClr>
          </a:solidFill>
        </p:spPr>
        <p:txBody>
          <a:bodyPr/>
          <a:lstStyle/>
          <a:p>
            <a:pPr algn="ctr" eaLnBrk="1" fontAlgn="auto" hangingPunct="1">
              <a:spcAft>
                <a:spcPts val="0"/>
              </a:spcAft>
              <a:defRPr/>
            </a:pPr>
            <a:r>
              <a:rPr lang="en-US" altLang="id-ID" sz="2400" b="1">
                <a:solidFill>
                  <a:srgbClr val="000000"/>
                </a:solidFill>
              </a:rPr>
              <a:t>CONTOH IDENTIFIKASI LANGKAH/AKTIVITAS</a:t>
            </a:r>
          </a:p>
        </p:txBody>
      </p:sp>
      <p:sp>
        <p:nvSpPr>
          <p:cNvPr id="55299"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C8C7609C-6477-412F-BCAB-1389047B52A7}" type="slidenum">
              <a:rPr lang="en-US" altLang="id-ID" smtClean="0">
                <a:solidFill>
                  <a:srgbClr val="FFFFFF"/>
                </a:solidFill>
                <a:latin typeface="Arial" panose="020B0604020202020204" pitchFamily="34" charset="0"/>
              </a:rPr>
              <a:t>11</a:t>
            </a:fld>
            <a:endParaRPr lang="en-US" altLang="id-ID">
              <a:solidFill>
                <a:srgbClr val="FFFFFF"/>
              </a:solidFill>
              <a:latin typeface="Arial" panose="020B0604020202020204" pitchFamily="34" charset="0"/>
            </a:endParaRPr>
          </a:p>
        </p:txBody>
      </p:sp>
      <p:sp>
        <p:nvSpPr>
          <p:cNvPr id="62468" name="Rectangle 4"/>
          <p:cNvSpPr>
            <a:spLocks noChangeArrowheads="1"/>
          </p:cNvSpPr>
          <p:nvPr/>
        </p:nvSpPr>
        <p:spPr bwMode="auto">
          <a:xfrm>
            <a:off x="762000" y="1380106"/>
            <a:ext cx="7848600"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just">
              <a:lnSpc>
                <a:spcPct val="100000"/>
              </a:lnSpc>
              <a:spcBef>
                <a:spcPts val="600"/>
              </a:spcBef>
              <a:spcAft>
                <a:spcPct val="0"/>
              </a:spcAft>
              <a:buClrTx/>
              <a:buSzTx/>
              <a:buFontTx/>
              <a:buAutoNum type="alphaUcPeriod"/>
            </a:pPr>
            <a:r>
              <a:rPr lang="en-US" altLang="id-ID" dirty="0" err="1">
                <a:solidFill>
                  <a:schemeClr val="tx1"/>
                </a:solidFill>
                <a:latin typeface="Arial" panose="020B0604020202020204" pitchFamily="34" charset="0"/>
              </a:rPr>
              <a:t>Tentukan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Awal</a:t>
            </a:r>
            <a:r>
              <a:rPr lang="en-US" altLang="id-ID" dirty="0">
                <a:solidFill>
                  <a:schemeClr val="tx1"/>
                </a:solidFill>
                <a:latin typeface="Arial" panose="020B0604020202020204" pitchFamily="34" charset="0"/>
              </a:rPr>
              <a:t> (</a:t>
            </a:r>
            <a:r>
              <a:rPr lang="id-ID" altLang="id-ID" dirty="0">
                <a:solidFill>
                  <a:schemeClr val="tx1"/>
                </a:solidFill>
                <a:latin typeface="Arial" panose="020B0604020202020204" pitchFamily="34" charset="0"/>
              </a:rPr>
              <a:t>Kepala Biro membentuk Tim Kerja </a:t>
            </a:r>
            <a:r>
              <a:rPr lang="fi-FI" altLang="id-ID" dirty="0">
                <a:solidFill>
                  <a:schemeClr val="tx1"/>
                </a:solidFill>
                <a:latin typeface="Arial" panose="020B0604020202020204" pitchFamily="34" charset="0"/>
              </a:rPr>
              <a:t> Penerapan Peta Proses Bisnis Kementerian Agama</a:t>
            </a:r>
            <a:r>
              <a:rPr lang="en-US" altLang="id-ID" dirty="0">
                <a:solidFill>
                  <a:schemeClr val="tx1"/>
                </a:solidFill>
                <a:latin typeface="Arial" panose="020B0604020202020204" pitchFamily="34" charset="0"/>
              </a:rPr>
              <a:t>)</a:t>
            </a:r>
          </a:p>
          <a:p>
            <a:pPr algn="just">
              <a:lnSpc>
                <a:spcPct val="100000"/>
              </a:lnSpc>
              <a:spcBef>
                <a:spcPts val="600"/>
              </a:spcBef>
              <a:spcAft>
                <a:spcPct val="0"/>
              </a:spcAft>
              <a:buClrTx/>
              <a:buSzTx/>
              <a:buFontTx/>
              <a:buAutoNum type="alphaUcPeriod"/>
            </a:pPr>
            <a:r>
              <a:rPr lang="en-US" altLang="id-ID" dirty="0" err="1">
                <a:solidFill>
                  <a:schemeClr val="tx1"/>
                </a:solidFill>
                <a:latin typeface="Arial" panose="020B0604020202020204" pitchFamily="34" charset="0"/>
              </a:rPr>
              <a:t>Tentukan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Utama</a:t>
            </a:r>
            <a:r>
              <a:rPr lang="en-US" altLang="id-ID" dirty="0">
                <a:solidFill>
                  <a:schemeClr val="tx1"/>
                </a:solidFill>
                <a:latin typeface="Arial" panose="020B0604020202020204" pitchFamily="34" charset="0"/>
              </a:rPr>
              <a:t> (</a:t>
            </a:r>
            <a:r>
              <a:rPr lang="id-ID" altLang="id-ID" dirty="0">
                <a:solidFill>
                  <a:schemeClr val="tx1"/>
                </a:solidFill>
                <a:latin typeface="Arial" panose="020B0604020202020204" pitchFamily="34" charset="0"/>
              </a:rPr>
              <a:t>Tim Kerja m</a:t>
            </a:r>
            <a:r>
              <a:rPr lang="fi-FI" altLang="id-ID" dirty="0">
                <a:solidFill>
                  <a:schemeClr val="tx1"/>
                </a:solidFill>
                <a:latin typeface="Arial" panose="020B0604020202020204" pitchFamily="34" charset="0"/>
              </a:rPr>
              <a:t>elakukan pelaksanaan penerapan Peta Proses Bisnis Kementerian Agama </a:t>
            </a:r>
            <a:r>
              <a:rPr lang="en-US" altLang="id-ID" dirty="0">
                <a:solidFill>
                  <a:schemeClr val="tx1"/>
                </a:solidFill>
                <a:latin typeface="Arial" panose="020B0604020202020204" pitchFamily="34" charset="0"/>
              </a:rPr>
              <a:t>);</a:t>
            </a:r>
          </a:p>
          <a:p>
            <a:pPr algn="just">
              <a:lnSpc>
                <a:spcPct val="100000"/>
              </a:lnSpc>
              <a:spcBef>
                <a:spcPts val="600"/>
              </a:spcBef>
              <a:spcAft>
                <a:spcPct val="0"/>
              </a:spcAft>
              <a:buClrTx/>
              <a:buSzTx/>
              <a:buFontTx/>
              <a:buAutoNum type="alphaUcPeriod"/>
            </a:pPr>
            <a:r>
              <a:rPr lang="en-US" altLang="id-ID" dirty="0" err="1">
                <a:solidFill>
                  <a:schemeClr val="tx1"/>
                </a:solidFill>
                <a:latin typeface="Arial" panose="020B0604020202020204" pitchFamily="34" charset="0"/>
              </a:rPr>
              <a:t>Tentukan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Akhir</a:t>
            </a:r>
            <a:r>
              <a:rPr lang="en-US" altLang="id-ID" dirty="0">
                <a:solidFill>
                  <a:schemeClr val="tx1"/>
                </a:solidFill>
                <a:latin typeface="Arial" panose="020B0604020202020204" pitchFamily="34" charset="0"/>
              </a:rPr>
              <a:t> (</a:t>
            </a:r>
            <a:r>
              <a:rPr lang="id-ID" altLang="id-ID" dirty="0">
                <a:solidFill>
                  <a:schemeClr val="tx1"/>
                </a:solidFill>
                <a:latin typeface="Arial" panose="020B0604020202020204" pitchFamily="34" charset="0"/>
              </a:rPr>
              <a:t>Arsiparis mendokumentasikan </a:t>
            </a:r>
            <a:r>
              <a:rPr lang="fi-FI" altLang="id-ID" dirty="0">
                <a:solidFill>
                  <a:schemeClr val="tx1"/>
                </a:solidFill>
                <a:latin typeface="Arial" panose="020B0604020202020204" pitchFamily="34" charset="0"/>
              </a:rPr>
              <a:t>Laporan pelaksanaan penerapan Peta Proses Bisnis Kementerian Agama</a:t>
            </a:r>
            <a:r>
              <a:rPr lang="en-US" altLang="id-ID" dirty="0">
                <a:solidFill>
                  <a:schemeClr val="tx1"/>
                </a:solidFill>
                <a:latin typeface="Arial" panose="020B0604020202020204" pitchFamily="34" charset="0"/>
              </a:rPr>
              <a:t>);</a:t>
            </a:r>
            <a:endParaRPr lang="id-ID" altLang="id-ID" dirty="0">
              <a:solidFill>
                <a:schemeClr val="tx1"/>
              </a:solidFill>
              <a:latin typeface="Arial" panose="020B0604020202020204" pitchFamily="34" charset="0"/>
            </a:endParaRPr>
          </a:p>
          <a:p>
            <a:pPr algn="just">
              <a:lnSpc>
                <a:spcPct val="100000"/>
              </a:lnSpc>
              <a:spcBef>
                <a:spcPts val="600"/>
              </a:spcBef>
              <a:spcAft>
                <a:spcPct val="0"/>
              </a:spcAft>
              <a:buClrTx/>
              <a:buSzTx/>
              <a:buFontTx/>
              <a:buAutoNum type="alphaUcPeriod"/>
            </a:pPr>
            <a:r>
              <a:rPr lang="en-US" altLang="id-ID" dirty="0" err="1">
                <a:solidFill>
                  <a:schemeClr val="tx1"/>
                </a:solidFill>
                <a:latin typeface="Arial" panose="020B0604020202020204" pitchFamily="34" charset="0"/>
              </a:rPr>
              <a:t>Hubungkan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Awal</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Utama</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dan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Langkah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Akhir</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dalam</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sebuah</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cerita</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berurutan</a:t>
            </a:r>
            <a:r>
              <a:rPr lang="en-US" altLang="id-ID" dirty="0">
                <a:solidFill>
                  <a:schemeClr val="tx1"/>
                </a:solidFill>
                <a:latin typeface="Arial" panose="020B0604020202020204" pitchFamily="34" charset="0"/>
              </a:rPr>
              <a:t> </a:t>
            </a:r>
            <a:r>
              <a:rPr lang="en-US" altLang="id-ID" dirty="0" err="1">
                <a:solidFill>
                  <a:schemeClr val="tx1"/>
                </a:solidFill>
                <a:latin typeface="Arial" panose="020B0604020202020204" pitchFamily="34" charset="0"/>
              </a:rPr>
              <a:t>awal</a:t>
            </a:r>
            <a:r>
              <a:rPr lang="en-US" altLang="id-ID" dirty="0">
                <a:solidFill>
                  <a:schemeClr val="tx1"/>
                </a:solidFill>
                <a:latin typeface="Arial" panose="020B0604020202020204" pitchFamily="34" charset="0"/>
              </a:rPr>
              <a:t> - </a:t>
            </a:r>
            <a:r>
              <a:rPr lang="en-US" altLang="id-ID" dirty="0" err="1">
                <a:solidFill>
                  <a:schemeClr val="tx1"/>
                </a:solidFill>
                <a:latin typeface="Arial" panose="020B0604020202020204" pitchFamily="34" charset="0"/>
              </a:rPr>
              <a:t>akhir</a:t>
            </a:r>
            <a:r>
              <a:rPr lang="en-US" altLang="id-ID" dirty="0">
                <a:solidFill>
                  <a:schemeClr val="tx1"/>
                </a:solidFill>
                <a:latin typeface="Arial" panose="020B0604020202020204" pitchFamily="34" charset="0"/>
              </a:rPr>
              <a:t>; 1. </a:t>
            </a:r>
            <a:r>
              <a:rPr lang="id-ID" altLang="id-ID" dirty="0">
                <a:solidFill>
                  <a:schemeClr val="tx1"/>
                </a:solidFill>
                <a:latin typeface="Arial" panose="020B0604020202020204" pitchFamily="34" charset="0"/>
              </a:rPr>
              <a:t>Kepala Biro membentuk Tim Kerja </a:t>
            </a:r>
            <a:r>
              <a:rPr lang="fi-FI" altLang="id-ID" dirty="0">
                <a:solidFill>
                  <a:schemeClr val="tx1"/>
                </a:solidFill>
                <a:latin typeface="Arial" panose="020B0604020202020204" pitchFamily="34" charset="0"/>
              </a:rPr>
              <a:t> Penerapan Peta Proses Bisnis Kementerian Agama</a:t>
            </a:r>
            <a:r>
              <a:rPr lang="en-US" altLang="id-ID" dirty="0">
                <a:solidFill>
                  <a:schemeClr val="tx1"/>
                </a:solidFill>
                <a:latin typeface="Arial" panose="020B0604020202020204" pitchFamily="34" charset="0"/>
              </a:rPr>
              <a:t> </a:t>
            </a:r>
            <a:r>
              <a:rPr lang="en-US" altLang="id-ID" dirty="0">
                <a:solidFill>
                  <a:schemeClr val="tx1"/>
                </a:solidFill>
                <a:latin typeface="Arial" panose="020B0604020202020204" pitchFamily="34" charset="0"/>
                <a:sym typeface="Wingdings" panose="05000000000000000000" pitchFamily="2" charset="2"/>
              </a:rPr>
              <a:t> 2. </a:t>
            </a:r>
            <a:r>
              <a:rPr lang="id-ID" altLang="id-ID" dirty="0">
                <a:solidFill>
                  <a:schemeClr val="tx1"/>
                </a:solidFill>
                <a:latin typeface="Arial" panose="020B0604020202020204" pitchFamily="34" charset="0"/>
              </a:rPr>
              <a:t>Tim Kerja m</a:t>
            </a:r>
            <a:r>
              <a:rPr lang="fi-FI" altLang="id-ID" dirty="0">
                <a:solidFill>
                  <a:schemeClr val="tx1"/>
                </a:solidFill>
                <a:latin typeface="Arial" panose="020B0604020202020204" pitchFamily="34" charset="0"/>
              </a:rPr>
              <a:t>elakukan pelaksanaan penerapan Peta Proses Bisnis Kementerian Agama </a:t>
            </a:r>
            <a:r>
              <a:rPr lang="en-US" altLang="id-ID" dirty="0">
                <a:solidFill>
                  <a:schemeClr val="tx1"/>
                </a:solidFill>
                <a:latin typeface="Arial" panose="020B0604020202020204" pitchFamily="34" charset="0"/>
                <a:sym typeface="Wingdings" panose="05000000000000000000" pitchFamily="2" charset="2"/>
              </a:rPr>
              <a:t></a:t>
            </a:r>
            <a:r>
              <a:rPr lang="id-ID" altLang="id-ID" dirty="0">
                <a:solidFill>
                  <a:schemeClr val="tx1"/>
                </a:solidFill>
                <a:latin typeface="Arial" panose="020B0604020202020204" pitchFamily="34" charset="0"/>
                <a:sym typeface="Wingdings" panose="05000000000000000000" pitchFamily="2" charset="2"/>
              </a:rPr>
              <a:t> </a:t>
            </a:r>
            <a:r>
              <a:rPr lang="en-US" altLang="id-ID" dirty="0">
                <a:solidFill>
                  <a:schemeClr val="tx1"/>
                </a:solidFill>
                <a:latin typeface="Arial" panose="020B0604020202020204" pitchFamily="34" charset="0"/>
                <a:sym typeface="Wingdings" panose="05000000000000000000" pitchFamily="2" charset="2"/>
              </a:rPr>
              <a:t>3. </a:t>
            </a:r>
            <a:r>
              <a:rPr lang="id-ID" altLang="id-ID" dirty="0">
                <a:solidFill>
                  <a:schemeClr val="tx1"/>
                </a:solidFill>
                <a:latin typeface="Arial" panose="020B0604020202020204" pitchFamily="34" charset="0"/>
              </a:rPr>
              <a:t>Arsiparis mendokumentasikan </a:t>
            </a:r>
            <a:r>
              <a:rPr lang="fi-FI" altLang="id-ID" dirty="0">
                <a:solidFill>
                  <a:schemeClr val="tx1"/>
                </a:solidFill>
                <a:latin typeface="Arial" panose="020B0604020202020204" pitchFamily="34" charset="0"/>
              </a:rPr>
              <a:t>Laporan pelaksanaan penerapan Peta Proses Bisnis Kementerian Agama </a:t>
            </a:r>
            <a:endParaRPr lang="en-US" altLang="id-ID" dirty="0">
              <a:solidFill>
                <a:schemeClr val="tx1"/>
              </a:solidFill>
              <a:latin typeface="Arial" panose="020B0604020202020204" pitchFamily="34" charset="0"/>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762000" y="1905000"/>
            <a:ext cx="792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ctr">
              <a:lnSpc>
                <a:spcPct val="100000"/>
              </a:lnSpc>
              <a:spcBef>
                <a:spcPct val="0"/>
              </a:spcBef>
              <a:spcAft>
                <a:spcPct val="0"/>
              </a:spcAft>
              <a:buClrTx/>
              <a:buSzTx/>
              <a:buFontTx/>
              <a:buNone/>
            </a:pPr>
            <a:r>
              <a:rPr lang="en-US" altLang="id-ID" sz="3200" b="1">
                <a:solidFill>
                  <a:schemeClr val="tx1"/>
                </a:solidFill>
                <a:latin typeface="Arial" panose="020B0604020202020204" pitchFamily="34" charset="0"/>
              </a:rPr>
              <a:t>CONTOH </a:t>
            </a:r>
            <a:r>
              <a:rPr lang="id-ID" altLang="id-ID" sz="3200" b="1">
                <a:solidFill>
                  <a:schemeClr val="tx1"/>
                </a:solidFill>
                <a:latin typeface="Arial" panose="020B0604020202020204" pitchFamily="34" charset="0"/>
              </a:rPr>
              <a:t>PENGISIAN</a:t>
            </a:r>
            <a:endParaRPr lang="en-US" altLang="id-ID" sz="3200" b="1">
              <a:solidFill>
                <a:schemeClr val="tx1"/>
              </a:solidFill>
              <a:latin typeface="Arial" panose="020B0604020202020204" pitchFamily="34" charset="0"/>
            </a:endParaRPr>
          </a:p>
          <a:p>
            <a:pPr algn="ctr">
              <a:lnSpc>
                <a:spcPct val="100000"/>
              </a:lnSpc>
              <a:spcBef>
                <a:spcPct val="0"/>
              </a:spcBef>
              <a:spcAft>
                <a:spcPct val="0"/>
              </a:spcAft>
              <a:buClrTx/>
              <a:buSzTx/>
              <a:buFontTx/>
              <a:buNone/>
            </a:pPr>
            <a:r>
              <a:rPr lang="en-US" altLang="id-ID" sz="3200" b="1">
                <a:solidFill>
                  <a:schemeClr val="tx1"/>
                </a:solidFill>
                <a:latin typeface="Arial" panose="020B0604020202020204" pitchFamily="34" charset="0"/>
              </a:rPr>
              <a:t>LEMBAR KERJA</a:t>
            </a:r>
          </a:p>
          <a:p>
            <a:pPr algn="ctr">
              <a:lnSpc>
                <a:spcPct val="100000"/>
              </a:lnSpc>
              <a:spcBef>
                <a:spcPct val="0"/>
              </a:spcBef>
              <a:spcAft>
                <a:spcPct val="0"/>
              </a:spcAft>
              <a:buClrTx/>
              <a:buSzTx/>
              <a:buFontTx/>
              <a:buNone/>
            </a:pPr>
            <a:r>
              <a:rPr lang="en-US" altLang="id-ID" sz="3200" b="1">
                <a:solidFill>
                  <a:schemeClr val="tx1"/>
                </a:solidFill>
                <a:latin typeface="Arial" panose="020B0604020202020204" pitchFamily="34" charset="0"/>
              </a:rPr>
              <a:t>IDENTIFIKASI </a:t>
            </a:r>
            <a:r>
              <a:rPr lang="id-ID" altLang="id-ID" sz="3200" b="1">
                <a:solidFill>
                  <a:schemeClr val="tx1"/>
                </a:solidFill>
                <a:latin typeface="Arial" panose="020B0604020202020204" pitchFamily="34" charset="0"/>
              </a:rPr>
              <a:t>KEGIATAN</a:t>
            </a:r>
            <a:endParaRPr lang="en-US" altLang="id-ID" sz="3200" b="1">
              <a:solidFill>
                <a:schemeClr val="tx1"/>
              </a:solidFill>
              <a:latin typeface="Arial" panose="020B0604020202020204" pitchFamily="34" charset="0"/>
            </a:endParaRPr>
          </a:p>
        </p:txBody>
      </p:sp>
      <p:sp>
        <p:nvSpPr>
          <p:cNvPr id="56323"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6B0C31F2-2C26-4CC5-97FA-C8580D3B53FA}" type="slidenum">
              <a:rPr lang="en-US" altLang="id-ID" smtClean="0">
                <a:solidFill>
                  <a:srgbClr val="FFFFFF"/>
                </a:solidFill>
                <a:latin typeface="Arial" panose="020B0604020202020204" pitchFamily="34" charset="0"/>
              </a:rPr>
              <a:t>12</a:t>
            </a:fld>
            <a:endParaRPr lang="en-US" altLang="id-ID">
              <a:solidFill>
                <a:srgbClr val="FFFFFF"/>
              </a:solidFill>
              <a:latin typeface="Arial" panose="020B0604020202020204" pitchFamily="34" charset="0"/>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600200" y="457200"/>
            <a:ext cx="608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ctr">
              <a:lnSpc>
                <a:spcPct val="100000"/>
              </a:lnSpc>
              <a:spcBef>
                <a:spcPct val="0"/>
              </a:spcBef>
              <a:spcAft>
                <a:spcPct val="0"/>
              </a:spcAft>
              <a:buClrTx/>
              <a:buSzTx/>
              <a:buFontTx/>
              <a:buNone/>
            </a:pPr>
            <a:r>
              <a:rPr lang="en-US" altLang="id-ID" sz="1800" b="1">
                <a:solidFill>
                  <a:schemeClr val="tx1"/>
                </a:solidFill>
                <a:latin typeface="Arial" panose="020B0604020202020204" pitchFamily="34" charset="0"/>
              </a:rPr>
              <a:t>CONTOH</a:t>
            </a:r>
            <a:endParaRPr lang="en-US" altLang="id-ID" sz="1800">
              <a:solidFill>
                <a:schemeClr val="tx1"/>
              </a:solidFill>
              <a:latin typeface="Arial" panose="020B0604020202020204" pitchFamily="34" charset="0"/>
            </a:endParaRPr>
          </a:p>
          <a:p>
            <a:pPr algn="ctr">
              <a:lnSpc>
                <a:spcPct val="100000"/>
              </a:lnSpc>
              <a:spcBef>
                <a:spcPct val="0"/>
              </a:spcBef>
              <a:spcAft>
                <a:spcPct val="0"/>
              </a:spcAft>
              <a:buClrTx/>
              <a:buSzTx/>
              <a:buFontTx/>
              <a:buNone/>
            </a:pPr>
            <a:r>
              <a:rPr lang="en-US" altLang="id-ID" sz="1800" b="1">
                <a:solidFill>
                  <a:schemeClr val="tx1"/>
                </a:solidFill>
                <a:latin typeface="Arial" panose="020B0604020202020204" pitchFamily="34" charset="0"/>
              </a:rPr>
              <a:t>LEMBAR KERJA IDENTIFIKASI KEGIATAN/AKTIVITAS</a:t>
            </a:r>
          </a:p>
        </p:txBody>
      </p:sp>
      <p:graphicFrame>
        <p:nvGraphicFramePr>
          <p:cNvPr id="103466" name="Group 42"/>
          <p:cNvGraphicFramePr>
            <a:graphicFrameLocks noGrp="1"/>
          </p:cNvGraphicFramePr>
          <p:nvPr>
            <p:ph/>
            <p:extLst>
              <p:ext uri="{D42A27DB-BD31-4B8C-83A1-F6EECF244321}">
                <p14:modId xmlns:p14="http://schemas.microsoft.com/office/powerpoint/2010/main" val="2776547749"/>
              </p:ext>
            </p:extLst>
          </p:nvPr>
        </p:nvGraphicFramePr>
        <p:xfrm>
          <a:off x="838200" y="1854200"/>
          <a:ext cx="7550150" cy="4459288"/>
        </p:xfrm>
        <a:graphic>
          <a:graphicData uri="http://schemas.openxmlformats.org/drawingml/2006/table">
            <a:tbl>
              <a:tblPr/>
              <a:tblGrid>
                <a:gridCol w="366512">
                  <a:extLst>
                    <a:ext uri="{9D8B030D-6E8A-4147-A177-3AD203B41FA5}">
                      <a16:colId xmlns:a16="http://schemas.microsoft.com/office/drawing/2014/main" val="20000"/>
                    </a:ext>
                  </a:extLst>
                </a:gridCol>
                <a:gridCol w="2199072">
                  <a:extLst>
                    <a:ext uri="{9D8B030D-6E8A-4147-A177-3AD203B41FA5}">
                      <a16:colId xmlns:a16="http://schemas.microsoft.com/office/drawing/2014/main" val="20001"/>
                    </a:ext>
                  </a:extLst>
                </a:gridCol>
                <a:gridCol w="293210">
                  <a:extLst>
                    <a:ext uri="{9D8B030D-6E8A-4147-A177-3AD203B41FA5}">
                      <a16:colId xmlns:a16="http://schemas.microsoft.com/office/drawing/2014/main" val="20002"/>
                    </a:ext>
                  </a:extLst>
                </a:gridCol>
                <a:gridCol w="4691356">
                  <a:extLst>
                    <a:ext uri="{9D8B030D-6E8A-4147-A177-3AD203B41FA5}">
                      <a16:colId xmlns:a16="http://schemas.microsoft.com/office/drawing/2014/main" val="20003"/>
                    </a:ext>
                  </a:extLst>
                </a:gridCol>
              </a:tblGrid>
              <a:tr h="646006">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1.</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Nama SOP</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pPr>
                      <a:r>
                        <a:rPr kumimoji="0" lang="fi-FI"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Penugasan Perjalanan 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4441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2.</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Jenis Kegiatan</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Penugasan</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782508">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3.</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Penanggung Jawab</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bg1"/>
                        </a:solidFill>
                        <a:effectLst/>
                        <a:latin typeface="Arial" panose="020B0604020202020204"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7825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endParaRPr kumimoji="0" lang="en-US" sz="1600" b="1" i="0" u="none" strike="noStrike" cap="none" normalizeH="0" baseline="0">
                        <a:ln>
                          <a:noFill/>
                        </a:ln>
                        <a:solidFill>
                          <a:schemeClr val="bg1"/>
                        </a:solidFill>
                        <a:effectLst/>
                        <a:latin typeface="Arial" panose="020B0604020202020204"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lphaLcPeriod"/>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Produk</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Kepala</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Biro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Administrasi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Umum</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Perencanaan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dan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Keuangan</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78092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endParaRPr kumimoji="0" lang="en-US" sz="1600" b="1" i="0" u="none" strike="noStrike" cap="none" normalizeH="0" baseline="0">
                        <a:ln>
                          <a:noFill/>
                        </a:ln>
                        <a:solidFill>
                          <a:schemeClr val="bg1"/>
                        </a:solidFill>
                        <a:effectLst/>
                        <a:latin typeface="Arial" panose="020B0604020202020204"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b.   Kegiatan</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yang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ditugaskan</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8229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r>
                        <a:rPr kumimoji="0" lang="en-US" sz="1600" b="1" i="0" u="none" strike="noStrike" cap="none" normalizeH="0" baseline="0">
                          <a:ln>
                            <a:noFill/>
                          </a:ln>
                          <a:solidFill>
                            <a:schemeClr val="bg1"/>
                          </a:solidFill>
                          <a:effectLst/>
                          <a:latin typeface="Arial" panose="020B0604020202020204" pitchFamily="34" charset="0"/>
                        </a:rPr>
                        <a:t>4</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Scope/ruang lingkup</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Biro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Administrasi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Umum</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Perencanaan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dan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Keuangan</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bl>
          </a:graphicData>
        </a:graphic>
      </p:graphicFrame>
      <p:sp>
        <p:nvSpPr>
          <p:cNvPr id="57384"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5D6FB075-E6BB-4FE5-A83D-5F76E6867059}" type="slidenum">
              <a:rPr lang="en-US" altLang="id-ID" smtClean="0">
                <a:solidFill>
                  <a:srgbClr val="FFFFFF"/>
                </a:solidFill>
                <a:latin typeface="Arial" panose="020B0604020202020204" pitchFamily="34" charset="0"/>
              </a:rPr>
              <a:t>13</a:t>
            </a:fld>
            <a:endParaRPr lang="en-US" altLang="id-ID">
              <a:solidFill>
                <a:srgbClr val="FFFFFF"/>
              </a:solidFill>
              <a:latin typeface="Arial" panose="020B0604020202020204" pitchFamily="34" charset="0"/>
            </a:endParaRPr>
          </a:p>
        </p:txBody>
      </p:sp>
      <p:sp>
        <p:nvSpPr>
          <p:cNvPr id="64553" name="Text Box 40"/>
          <p:cNvSpPr txBox="1">
            <a:spLocks noChangeArrowheads="1"/>
          </p:cNvSpPr>
          <p:nvPr/>
        </p:nvSpPr>
        <p:spPr bwMode="auto">
          <a:xfrm>
            <a:off x="457200" y="1295400"/>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50000"/>
              </a:spcBef>
              <a:spcAft>
                <a:spcPct val="0"/>
              </a:spcAft>
              <a:buClrTx/>
              <a:buSzTx/>
              <a:buFontTx/>
              <a:buNone/>
            </a:pPr>
            <a:r>
              <a:rPr lang="en-US" altLang="id-ID" sz="1800" b="1">
                <a:solidFill>
                  <a:schemeClr val="tx1"/>
                </a:solidFill>
                <a:latin typeface="Arial" panose="020B0604020202020204" pitchFamily="34" charset="0"/>
              </a:rPr>
              <a:t>A. Data Kegiatan</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0" name="Group 2"/>
          <p:cNvGraphicFramePr>
            <a:graphicFrameLocks noGrp="1"/>
          </p:cNvGraphicFramePr>
          <p:nvPr>
            <p:ph/>
            <p:extLst>
              <p:ext uri="{D42A27DB-BD31-4B8C-83A1-F6EECF244321}">
                <p14:modId xmlns:p14="http://schemas.microsoft.com/office/powerpoint/2010/main" val="3568105869"/>
              </p:ext>
            </p:extLst>
          </p:nvPr>
        </p:nvGraphicFramePr>
        <p:xfrm>
          <a:off x="914400" y="1752600"/>
          <a:ext cx="7473950" cy="2984500"/>
        </p:xfrm>
        <a:graphic>
          <a:graphicData uri="http://schemas.openxmlformats.org/drawingml/2006/table">
            <a:tbl>
              <a:tblPr/>
              <a:tblGrid>
                <a:gridCol w="1741503">
                  <a:extLst>
                    <a:ext uri="{9D8B030D-6E8A-4147-A177-3AD203B41FA5}">
                      <a16:colId xmlns:a16="http://schemas.microsoft.com/office/drawing/2014/main" val="20000"/>
                    </a:ext>
                  </a:extLst>
                </a:gridCol>
                <a:gridCol w="362813">
                  <a:extLst>
                    <a:ext uri="{9D8B030D-6E8A-4147-A177-3AD203B41FA5}">
                      <a16:colId xmlns:a16="http://schemas.microsoft.com/office/drawing/2014/main" val="20001"/>
                    </a:ext>
                  </a:extLst>
                </a:gridCol>
                <a:gridCol w="5369634">
                  <a:extLst>
                    <a:ext uri="{9D8B030D-6E8A-4147-A177-3AD203B41FA5}">
                      <a16:colId xmlns:a16="http://schemas.microsoft.com/office/drawing/2014/main" val="20002"/>
                    </a:ext>
                  </a:extLst>
                </a:gridCol>
              </a:tblGrid>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Nama Kegiatan</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pPr>
                      <a:r>
                        <a:rPr kumimoji="0" lang="fi-FI"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Penugasan Perjalanan 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Langkah Awal</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id-ID"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Kepala Biro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menugaskan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untuk</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melakukan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6604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Langkah Utama</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fi-FI"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 yang ditugaskan melakukan perjalanan 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Langkah Akhir</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Arsiparis</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mengarsipkan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laporan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
        <p:nvSpPr>
          <p:cNvPr id="58392"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FCA9F0C8-5CDC-4299-B2A1-20A67717EAD2}" type="slidenum">
              <a:rPr lang="en-US" altLang="id-ID" smtClean="0">
                <a:solidFill>
                  <a:srgbClr val="FFFFFF"/>
                </a:solidFill>
                <a:latin typeface="Arial" panose="020B0604020202020204" pitchFamily="34" charset="0"/>
              </a:rPr>
              <a:t>14</a:t>
            </a:fld>
            <a:endParaRPr lang="en-US" altLang="id-ID">
              <a:solidFill>
                <a:srgbClr val="FFFFFF"/>
              </a:solidFill>
              <a:latin typeface="Arial" panose="020B0604020202020204" pitchFamily="34" charset="0"/>
            </a:endParaRPr>
          </a:p>
        </p:txBody>
      </p:sp>
      <p:sp>
        <p:nvSpPr>
          <p:cNvPr id="65561" name="Rectangle 24"/>
          <p:cNvSpPr>
            <a:spLocks noChangeArrowheads="1"/>
          </p:cNvSpPr>
          <p:nvPr/>
        </p:nvSpPr>
        <p:spPr bwMode="auto">
          <a:xfrm>
            <a:off x="533400" y="1066800"/>
            <a:ext cx="323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50000"/>
              </a:spcBef>
              <a:spcAft>
                <a:spcPct val="0"/>
              </a:spcAft>
              <a:buClrTx/>
              <a:buSzTx/>
              <a:buFontTx/>
              <a:buNone/>
            </a:pPr>
            <a:r>
              <a:rPr lang="en-US" altLang="id-ID" sz="1800" b="1">
                <a:solidFill>
                  <a:schemeClr val="tx1"/>
                </a:solidFill>
                <a:latin typeface="Arial" panose="020B0604020202020204" pitchFamily="34" charset="0"/>
              </a:rPr>
              <a:t>B. IDENTIFIKASI KEGIATAN</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474" name="Group 2"/>
          <p:cNvGraphicFramePr>
            <a:graphicFrameLocks noGrp="1"/>
          </p:cNvGraphicFramePr>
          <p:nvPr>
            <p:ph/>
            <p:extLst>
              <p:ext uri="{D42A27DB-BD31-4B8C-83A1-F6EECF244321}">
                <p14:modId xmlns:p14="http://schemas.microsoft.com/office/powerpoint/2010/main" val="1589569522"/>
              </p:ext>
            </p:extLst>
          </p:nvPr>
        </p:nvGraphicFramePr>
        <p:xfrm>
          <a:off x="762000" y="990600"/>
          <a:ext cx="7921943" cy="5062590"/>
        </p:xfrm>
        <a:graphic>
          <a:graphicData uri="http://schemas.openxmlformats.org/drawingml/2006/table">
            <a:tbl>
              <a:tblPr/>
              <a:tblGrid>
                <a:gridCol w="1673543">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5638800">
                  <a:extLst>
                    <a:ext uri="{9D8B030D-6E8A-4147-A177-3AD203B41FA5}">
                      <a16:colId xmlns:a16="http://schemas.microsoft.com/office/drawing/2014/main" val="20003"/>
                    </a:ext>
                  </a:extLst>
                </a:gridCol>
              </a:tblGrid>
              <a:tr h="609600">
                <a:tc>
                  <a:txBody>
                    <a:bodyPr/>
                    <a:lstStyle/>
                    <a:p>
                      <a:pPr marL="342900" marR="0" lvl="0" indent="-342900" algn="l" defTabSz="914400" rtl="0" eaLnBrk="1" fontAlgn="base" latinLnBrk="0" hangingPunct="1">
                        <a:lnSpc>
                          <a:spcPct val="100000"/>
                        </a:lnSpc>
                        <a:spcBef>
                          <a:spcPts val="0"/>
                        </a:spcBef>
                        <a:spcAft>
                          <a:spcPct val="0"/>
                        </a:spcAft>
                        <a:buClrTx/>
                        <a:buSzTx/>
                        <a:buFontTx/>
                        <a:buNone/>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Langkah Awal</a:t>
                      </a: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ts val="0"/>
                        </a:spcBef>
                        <a:spcAft>
                          <a:spcPct val="0"/>
                        </a:spcAft>
                        <a:buClrTx/>
                        <a:buSzTx/>
                        <a:buFontTx/>
                        <a:buNone/>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en-US" sz="1600" b="0" i="0" u="none" strike="noStrike" cap="none" normalizeH="0" baseline="0" dirty="0">
                          <a:ln>
                            <a:noFill/>
                          </a:ln>
                          <a:solidFill>
                            <a:schemeClr val="bg1"/>
                          </a:solidFill>
                          <a:effectLst/>
                          <a:latin typeface="Arial" panose="020B0604020202020204" pitchFamily="34" charset="0"/>
                        </a:rPr>
                        <a:t>1</a:t>
                      </a: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pPr>
                      <a:r>
                        <a:rPr kumimoji="0" lang="id-ID"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Kepala Biro </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AUPK </a:t>
                      </a:r>
                      <a:r>
                        <a:rPr kumimoji="0" lang="id-ID"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me</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nugaskan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untuk</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melakukan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id-ID"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4880">
                <a:tc>
                  <a:txBody>
                    <a:bodyPr/>
                    <a:lstStyle/>
                    <a:p>
                      <a:pPr marL="342900" marR="0" lvl="0" indent="-342900" algn="l" defTabSz="914400" rtl="0" eaLnBrk="1" fontAlgn="base" latinLnBrk="0" hangingPunct="1">
                        <a:lnSpc>
                          <a:spcPct val="100000"/>
                        </a:lnSpc>
                        <a:spcBef>
                          <a:spcPts val="0"/>
                        </a:spcBef>
                        <a:spcAft>
                          <a:spcPct val="0"/>
                        </a:spcAft>
                        <a:buClrTx/>
                        <a:buSzTx/>
                        <a:buFontTx/>
                        <a:buNone/>
                      </a:pP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Langkah</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Utama</a:t>
                      </a: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l" defTabSz="914400" rtl="0" eaLnBrk="1" fontAlgn="base" latinLnBrk="0" hangingPunct="1">
                        <a:lnSpc>
                          <a:spcPct val="100000"/>
                        </a:lnSpc>
                        <a:spcBef>
                          <a:spcPts val="0"/>
                        </a:spcBef>
                        <a:spcAft>
                          <a:spcPct val="0"/>
                        </a:spcAft>
                        <a:buClrTx/>
                        <a:buSzTx/>
                        <a:buFontTx/>
                        <a:buNone/>
                      </a:pP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a:t>
                      </a: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en-US" sz="1600" b="0" i="0" u="none" strike="noStrike" cap="none" normalizeH="0" baseline="0">
                          <a:ln>
                            <a:noFill/>
                          </a:ln>
                          <a:solidFill>
                            <a:schemeClr val="tx1"/>
                          </a:solidFill>
                          <a:effectLst/>
                          <a:latin typeface="Arial" panose="020B0604020202020204" pitchFamily="34" charset="0"/>
                        </a:rPr>
                        <a:t>2</a:t>
                      </a:r>
                    </a:p>
                  </a:txBody>
                  <a:tcPr marT="45700" marB="4570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menerima</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penugasan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00" marB="4570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627845">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defRPr/>
                      </a:pP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bg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bg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id-ID" sz="1600" b="0" i="0" u="none" strike="noStrike" cap="none" normalizeH="0" baseline="0" dirty="0">
                          <a:ln>
                            <a:noFill/>
                          </a:ln>
                          <a:solidFill>
                            <a:schemeClr val="bg1"/>
                          </a:solidFill>
                          <a:effectLst/>
                          <a:latin typeface="Arial" panose="020B0604020202020204" pitchFamily="34" charset="0"/>
                        </a:rPr>
                        <a:t>3</a:t>
                      </a:r>
                      <a:endParaRPr kumimoji="0" lang="en-US" sz="1600" b="0" i="0" u="none" strike="noStrike" cap="none" normalizeH="0" baseline="0" dirty="0">
                        <a:ln>
                          <a:noFill/>
                        </a:ln>
                        <a:solidFill>
                          <a:schemeClr val="bg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melaksanakan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p>
                      <a:pPr marL="114300" marR="0" lvl="0" indent="0" algn="l" defTabSz="914400" rtl="0" eaLnBrk="1" fontAlgn="base" latinLnBrk="0" hangingPunct="1">
                        <a:lnSpc>
                          <a:spcPct val="100000"/>
                        </a:lnSpc>
                        <a:spcBef>
                          <a:spcPts val="0"/>
                        </a:spcBef>
                        <a:spcAft>
                          <a:spcPct val="0"/>
                        </a:spcAft>
                        <a:buClrTx/>
                        <a:buSzTx/>
                        <a:buFontTx/>
                        <a:buNone/>
                      </a:pP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marT="45700" marB="4570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1066755">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id-ID" sz="1600" b="0" i="0" u="none" strike="noStrike" cap="none" normalizeH="0" baseline="0" dirty="0">
                          <a:ln>
                            <a:noFill/>
                          </a:ln>
                          <a:solidFill>
                            <a:schemeClr val="tx1"/>
                          </a:solidFill>
                          <a:effectLst/>
                          <a:latin typeface="Arial" panose="020B0604020202020204" pitchFamily="34" charset="0"/>
                        </a:rPr>
                        <a:t>4</a:t>
                      </a: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membuat</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00" marB="4570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r h="1066755">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id-ID" sz="1600" b="0" i="0" u="none" strike="noStrike" cap="none" normalizeH="0" baseline="0" dirty="0">
                          <a:ln>
                            <a:noFill/>
                          </a:ln>
                          <a:solidFill>
                            <a:schemeClr val="tx1"/>
                          </a:solidFill>
                          <a:effectLst/>
                          <a:latin typeface="Arial" panose="020B0604020202020204" pitchFamily="34" charset="0"/>
                        </a:rPr>
                        <a:t>5</a:t>
                      </a: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menyerahkan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kepada</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Kepala</a:t>
                      </a:r>
                      <a:r>
                        <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Biro AUPK</a:t>
                      </a:r>
                    </a:p>
                  </a:txBody>
                  <a:tcPr marT="45700" marB="4570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5"/>
                  </a:ext>
                </a:extLst>
              </a:tr>
              <a:tr h="1066755">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endParaRPr kumimoji="0" lang="en-US"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bg2"/>
                        </a:buClr>
                        <a:buSzPct val="75000"/>
                        <a:buFont typeface="Wingdings" panose="05000000000000000000" pitchFamily="2" charset="2"/>
                        <a:buNone/>
                      </a:pPr>
                      <a:r>
                        <a:rPr kumimoji="0" lang="en-US" sz="1600" b="0" i="0" u="none" strike="noStrike" cap="none" normalizeH="0" baseline="0" dirty="0">
                          <a:ln>
                            <a:noFill/>
                          </a:ln>
                          <a:solidFill>
                            <a:schemeClr val="tx1"/>
                          </a:solidFill>
                          <a:effectLst/>
                          <a:latin typeface="Arial" panose="020B0604020202020204" pitchFamily="34" charset="0"/>
                        </a:rPr>
                        <a:t>6</a:t>
                      </a:r>
                    </a:p>
                  </a:txBody>
                  <a:tcPr marT="45700" marB="4570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tabLst/>
                        <a:defRPr/>
                      </a:pPr>
                      <a:r>
                        <a:rPr kumimoji="0" lang="es-E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Kepala</a:t>
                      </a:r>
                      <a:r>
                        <a:rPr kumimoji="0" lang="es-E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Biro AUPK </a:t>
                      </a:r>
                      <a:r>
                        <a:rPr kumimoji="0" lang="es-E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menerima</a:t>
                      </a:r>
                      <a:r>
                        <a:rPr kumimoji="0" lang="es-E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s-E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s-E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s-ES" sz="16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s-E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dinas</a:t>
                      </a:r>
                    </a:p>
                    <a:p>
                      <a:pPr marL="114300" marR="0" lvl="0" indent="0" algn="l" defTabSz="914400" rtl="0" eaLnBrk="1" fontAlgn="base" latinLnBrk="0" hangingPunct="1">
                        <a:lnSpc>
                          <a:spcPct val="100000"/>
                        </a:lnSpc>
                        <a:spcBef>
                          <a:spcPts val="0"/>
                        </a:spcBef>
                        <a:spcAft>
                          <a:spcPct val="0"/>
                        </a:spcAft>
                        <a:buClrTx/>
                        <a:buSzTx/>
                        <a:buFontTx/>
                        <a:buNone/>
                        <a:tabLst/>
                        <a:defRPr/>
                      </a:pPr>
                      <a:endParaRPr kumimoji="0" 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00" marB="4570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701745840"/>
                  </a:ext>
                </a:extLst>
              </a:tr>
            </a:tbl>
          </a:graphicData>
        </a:graphic>
      </p:graphicFrame>
      <p:sp>
        <p:nvSpPr>
          <p:cNvPr id="59432"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3FA4DFDB-593C-4556-8090-D260E3552839}" type="slidenum">
              <a:rPr lang="en-US" altLang="id-ID" smtClean="0">
                <a:solidFill>
                  <a:srgbClr val="FFFFFF"/>
                </a:solidFill>
                <a:latin typeface="Arial" panose="020B0604020202020204" pitchFamily="34" charset="0"/>
              </a:rPr>
              <a:t>15</a:t>
            </a:fld>
            <a:endParaRPr lang="en-US" altLang="id-ID">
              <a:solidFill>
                <a:srgbClr val="FFFFFF"/>
              </a:solidFill>
              <a:latin typeface="Arial" panose="020B0604020202020204" pitchFamily="34" charset="0"/>
            </a:endParaRPr>
          </a:p>
        </p:txBody>
      </p:sp>
      <p:sp>
        <p:nvSpPr>
          <p:cNvPr id="66601" name="Rectangle 30"/>
          <p:cNvSpPr>
            <a:spLocks noChangeArrowheads="1"/>
          </p:cNvSpPr>
          <p:nvPr/>
        </p:nvSpPr>
        <p:spPr bwMode="auto">
          <a:xfrm>
            <a:off x="381000" y="457200"/>
            <a:ext cx="318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en-US" altLang="id-ID" sz="1800" b="1">
                <a:solidFill>
                  <a:schemeClr val="tx1"/>
                </a:solidFill>
                <a:latin typeface="Arial" panose="020B0604020202020204" pitchFamily="34" charset="0"/>
              </a:rPr>
              <a:t>C. IDENTIFIKASI LANGKAH</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498" name="Group 2"/>
          <p:cNvGraphicFramePr>
            <a:graphicFrameLocks noGrp="1"/>
          </p:cNvGraphicFramePr>
          <p:nvPr>
            <p:ph/>
            <p:extLst>
              <p:ext uri="{D42A27DB-BD31-4B8C-83A1-F6EECF244321}">
                <p14:modId xmlns:p14="http://schemas.microsoft.com/office/powerpoint/2010/main" val="3641487448"/>
              </p:ext>
            </p:extLst>
          </p:nvPr>
        </p:nvGraphicFramePr>
        <p:xfrm>
          <a:off x="762000" y="1295400"/>
          <a:ext cx="7924800" cy="1219200"/>
        </p:xfrm>
        <a:graphic>
          <a:graphicData uri="http://schemas.openxmlformats.org/drawingml/2006/table">
            <a:tbl>
              <a:tblPr/>
              <a:tblGrid>
                <a:gridCol w="1676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5562600">
                  <a:extLst>
                    <a:ext uri="{9D8B030D-6E8A-4147-A177-3AD203B41FA5}">
                      <a16:colId xmlns:a16="http://schemas.microsoft.com/office/drawing/2014/main" val="20003"/>
                    </a:ext>
                  </a:extLst>
                </a:gridCol>
              </a:tblGrid>
              <a:tr h="6096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r>
                        <a:rPr kumimoji="0" lang="en-US" sz="1600" b="0" i="0" u="none" strike="noStrike" cap="none" normalizeH="0" baseline="0" dirty="0">
                          <a:ln>
                            <a:noFill/>
                          </a:ln>
                          <a:solidFill>
                            <a:schemeClr val="bg1"/>
                          </a:solidFill>
                          <a:effectLst/>
                          <a:latin typeface="Arial" panose="020B0604020202020204" pitchFamily="34" charset="0"/>
                        </a:rPr>
                        <a:t>7</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Pegawai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melakukan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koordinasi</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dengan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Arsiparis</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untuk</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mengarsipkan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laporan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563289698"/>
                  </a:ext>
                </a:extLst>
              </a:tr>
              <a:tr h="609600">
                <a:tc>
                  <a:txBody>
                    <a:bodyPr/>
                    <a:lstStyle/>
                    <a:p>
                      <a:pPr marL="342900" marR="0" lvl="0" indent="-342900" algn="l" defTabSz="914400" rtl="0" eaLnBrk="1" fontAlgn="base" latinLnBrk="0" hangingPunct="1">
                        <a:lnSpc>
                          <a:spcPct val="100000"/>
                        </a:lnSpc>
                        <a:spcBef>
                          <a:spcPct val="0"/>
                        </a:spcBef>
                        <a:spcAft>
                          <a:spcPct val="0"/>
                        </a:spcAft>
                        <a:buClrTx/>
                        <a:buSzTx/>
                        <a:buFontTx/>
                        <a:buNone/>
                        <a:defRPr/>
                      </a:pP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Langkah Akhir</a:t>
                      </a:r>
                    </a:p>
                    <a:p>
                      <a:pPr marL="342900" marR="0" lvl="0" indent="-342900" algn="l" defTabSz="914400" rtl="0" eaLnBrk="1" fontAlgn="base" latinLnBrk="0" hangingPunct="1">
                        <a:lnSpc>
                          <a:spcPct val="100000"/>
                        </a:lnSpc>
                        <a:spcBef>
                          <a:spcPct val="0"/>
                        </a:spcBef>
                        <a:spcAft>
                          <a:spcPct val="0"/>
                        </a:spcAft>
                        <a:buClrTx/>
                        <a:buSzTx/>
                        <a:buFontTx/>
                        <a:buNone/>
                      </a:pP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id-ID"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r>
                        <a:rPr kumimoji="0" lang="en-US" sz="1600" b="0" i="0" u="none" strike="noStrike" cap="none" normalizeH="0" baseline="0" dirty="0">
                          <a:ln>
                            <a:noFill/>
                          </a:ln>
                          <a:solidFill>
                            <a:schemeClr val="bg1"/>
                          </a:solidFill>
                          <a:effectLst/>
                          <a:latin typeface="Arial" panose="020B0604020202020204" pitchFamily="34" charset="0"/>
                        </a:rPr>
                        <a:t>8</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Arsiparis</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mengarsipkan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laporan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perjalanan</a:t>
                      </a:r>
                      <a:r>
                        <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rPr>
                        <a:t> </a:t>
                      </a:r>
                      <a:r>
                        <a:rPr kumimoji="0" lang="en-US" sz="1600" b="0" i="0" u="none" strike="noStrike" cap="none" normalizeH="0" baseline="0" dirty="0" err="1">
                          <a:ln>
                            <a:noFill/>
                          </a:ln>
                          <a:solidFill>
                            <a:schemeClr val="bg1"/>
                          </a:solidFill>
                          <a:effectLst/>
                          <a:latin typeface="Arial" panose="020B0604020202020204" pitchFamily="34" charset="0"/>
                          <a:ea typeface="Times New Roman" panose="02020603050405020304" pitchFamily="18" charset="0"/>
                          <a:cs typeface="Antique Olive" pitchFamily="34" charset="0"/>
                        </a:rPr>
                        <a:t>dinas</a:t>
                      </a:r>
                      <a:endParaRPr kumimoji="0" lang="en-US" sz="16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ntique Olive"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bl>
          </a:graphicData>
        </a:graphic>
      </p:graphicFrame>
      <p:sp>
        <p:nvSpPr>
          <p:cNvPr id="60440"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AD8D0330-1D38-4030-83CC-FC038BFDDC60}" type="slidenum">
              <a:rPr lang="en-US" altLang="id-ID" smtClean="0">
                <a:solidFill>
                  <a:srgbClr val="FFFFFF"/>
                </a:solidFill>
                <a:latin typeface="Arial" panose="020B0604020202020204" pitchFamily="34" charset="0"/>
              </a:rPr>
              <a:t>16</a:t>
            </a:fld>
            <a:endParaRPr lang="en-US" altLang="id-ID">
              <a:solidFill>
                <a:srgbClr val="FFFFFF"/>
              </a:solidFill>
              <a:latin typeface="Arial" panose="020B0604020202020204" pitchFamily="34" charset="0"/>
            </a:endParaRPr>
          </a:p>
        </p:txBody>
      </p:sp>
      <p:sp>
        <p:nvSpPr>
          <p:cNvPr id="67609" name="Rectangle 25"/>
          <p:cNvSpPr>
            <a:spLocks noChangeArrowheads="1"/>
          </p:cNvSpPr>
          <p:nvPr/>
        </p:nvSpPr>
        <p:spPr bwMode="auto">
          <a:xfrm>
            <a:off x="381000" y="673100"/>
            <a:ext cx="318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en-US" altLang="id-ID" sz="1800" b="1">
                <a:solidFill>
                  <a:schemeClr val="tx1"/>
                </a:solidFill>
                <a:latin typeface="Arial" panose="020B0604020202020204" pitchFamily="34" charset="0"/>
              </a:rPr>
              <a:t>C. IDENTIFIKASI LANGKAH</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ChangeArrowheads="1"/>
          </p:cNvSpPr>
          <p:nvPr/>
        </p:nvSpPr>
        <p:spPr bwMode="auto">
          <a:xfrm>
            <a:off x="990600" y="609600"/>
            <a:ext cx="7315200" cy="1200150"/>
          </a:xfrm>
          <a:prstGeom prst="rect">
            <a:avLst/>
          </a:prstGeom>
          <a:solidFill>
            <a:schemeClr val="accent1">
              <a:lumMod val="60000"/>
              <a:lumOff val="40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id-ID" altLang="id-ID" sz="2400" b="1"/>
              <a:t>MERUMUSKAN FORMAT SOP AP BERDASARKAN IDENTIFIKASI PROSEDUR (LANGKAH KEGIATAN)</a:t>
            </a:r>
            <a:endParaRPr lang="en-US" altLang="id-ID" sz="2400" b="1"/>
          </a:p>
        </p:txBody>
      </p:sp>
      <p:sp>
        <p:nvSpPr>
          <p:cNvPr id="3" name="Text Placeholder 2"/>
          <p:cNvSpPr/>
          <p:nvPr/>
        </p:nvSpPr>
        <p:spPr bwMode="auto">
          <a:xfrm>
            <a:off x="609600" y="30480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just" eaLnBrk="1" hangingPunct="1">
              <a:lnSpc>
                <a:spcPct val="100000"/>
              </a:lnSpc>
              <a:spcBef>
                <a:spcPct val="20000"/>
              </a:spcBef>
              <a:spcAft>
                <a:spcPct val="0"/>
              </a:spcAft>
              <a:buClr>
                <a:schemeClr val="tx1"/>
              </a:buClr>
              <a:buSzTx/>
              <a:buFont typeface="Wingdings" panose="05000000000000000000" pitchFamily="2" charset="2"/>
              <a:buAutoNum type="alphaLcPeriod"/>
            </a:pPr>
            <a:r>
              <a:rPr lang="en-US" altLang="id-ID" sz="2400" b="1">
                <a:solidFill>
                  <a:schemeClr val="tx1"/>
                </a:solidFill>
                <a:latin typeface="Arial" panose="020B0604020202020204" pitchFamily="34" charset="0"/>
              </a:rPr>
              <a:t>Menyusun Dokumen Dasar SOP-AP (</a:t>
            </a:r>
            <a:r>
              <a:rPr lang="en-US" altLang="id-ID" sz="2400" b="1" i="1">
                <a:solidFill>
                  <a:schemeClr val="tx1"/>
                </a:solidFill>
                <a:latin typeface="Arial" panose="020B0604020202020204" pitchFamily="34" charset="0"/>
              </a:rPr>
              <a:t>Flowcharts</a:t>
            </a:r>
            <a:r>
              <a:rPr lang="en-US" altLang="id-ID" sz="2400" b="1">
                <a:solidFill>
                  <a:schemeClr val="tx1"/>
                </a:solidFill>
                <a:latin typeface="Arial" panose="020B0604020202020204" pitchFamily="34" charset="0"/>
              </a:rPr>
              <a:t>, Mutu Baku dan Keterangan</a:t>
            </a:r>
            <a:r>
              <a:rPr lang="en-US" altLang="id-ID" sz="2400">
                <a:solidFill>
                  <a:schemeClr val="tx1"/>
                </a:solidFill>
                <a:latin typeface="Arial" panose="020B0604020202020204" pitchFamily="34" charset="0"/>
              </a:rPr>
              <a:t>.</a:t>
            </a:r>
          </a:p>
          <a:p>
            <a:pPr algn="just" eaLnBrk="1" hangingPunct="1">
              <a:lnSpc>
                <a:spcPct val="100000"/>
              </a:lnSpc>
              <a:spcAft>
                <a:spcPct val="0"/>
              </a:spcAft>
              <a:buClr>
                <a:schemeClr val="bg2"/>
              </a:buClr>
              <a:buSzPct val="75000"/>
              <a:buFont typeface="Wingdings" panose="05000000000000000000" pitchFamily="2" charset="2"/>
              <a:buNone/>
            </a:pPr>
            <a:r>
              <a:rPr lang="en-US" altLang="id-ID" sz="2400">
                <a:solidFill>
                  <a:schemeClr val="tx1"/>
                </a:solidFill>
                <a:latin typeface="Arial" panose="020B0604020202020204" pitchFamily="34" charset="0"/>
              </a:rPr>
              <a:t>       - Hitung aktor/pelaksana;</a:t>
            </a:r>
          </a:p>
          <a:p>
            <a:pPr algn="just" eaLnBrk="1" hangingPunct="1">
              <a:lnSpc>
                <a:spcPct val="100000"/>
              </a:lnSpc>
              <a:spcAft>
                <a:spcPct val="0"/>
              </a:spcAft>
              <a:buClr>
                <a:schemeClr val="bg2"/>
              </a:buClr>
              <a:buSzPct val="75000"/>
              <a:buFont typeface="Wingdings" panose="05000000000000000000" pitchFamily="2" charset="2"/>
              <a:buNone/>
            </a:pPr>
            <a:r>
              <a:rPr lang="en-US" altLang="id-ID" sz="2400">
                <a:solidFill>
                  <a:schemeClr val="tx1"/>
                </a:solidFill>
                <a:latin typeface="Arial" panose="020B0604020202020204" pitchFamily="34" charset="0"/>
              </a:rPr>
              <a:t>       - Buat draft flowchart</a:t>
            </a:r>
          </a:p>
          <a:p>
            <a:pPr eaLnBrk="1" hangingPunct="1">
              <a:lnSpc>
                <a:spcPct val="100000"/>
              </a:lnSpc>
              <a:spcBef>
                <a:spcPct val="20000"/>
              </a:spcBef>
              <a:spcAft>
                <a:spcPct val="0"/>
              </a:spcAft>
              <a:buClr>
                <a:schemeClr val="bg2"/>
              </a:buClr>
              <a:buSzPct val="75000"/>
              <a:buFont typeface="Wingdings" panose="05000000000000000000" pitchFamily="2" charset="2"/>
              <a:buNone/>
            </a:pPr>
            <a:r>
              <a:rPr lang="en-US" altLang="id-ID" sz="2400">
                <a:solidFill>
                  <a:schemeClr val="tx1"/>
                </a:solidFill>
                <a:latin typeface="Arial" panose="020B0604020202020204" pitchFamily="34" charset="0"/>
              </a:rPr>
              <a:t>       - Masukkan simbol/flowchart</a:t>
            </a:r>
            <a:endParaRPr lang="en-US" altLang="id-ID" sz="2800">
              <a:solidFill>
                <a:schemeClr val="tx1"/>
              </a:solidFill>
              <a:latin typeface="Arial" panose="020B0604020202020204" pitchFamily="34" charset="0"/>
            </a:endParaRPr>
          </a:p>
          <a:p>
            <a:pPr eaLnBrk="1" hangingPunct="1">
              <a:lnSpc>
                <a:spcPct val="100000"/>
              </a:lnSpc>
              <a:spcBef>
                <a:spcPct val="20000"/>
              </a:spcBef>
              <a:spcAft>
                <a:spcPct val="0"/>
              </a:spcAft>
              <a:buClr>
                <a:schemeClr val="bg2"/>
              </a:buClr>
              <a:buSzPct val="75000"/>
              <a:buFont typeface="Wingdings" panose="05000000000000000000" pitchFamily="2" charset="2"/>
              <a:buNone/>
            </a:pPr>
            <a:r>
              <a:rPr lang="en-US" altLang="id-ID" sz="2400">
                <a:solidFill>
                  <a:schemeClr val="tx1"/>
                </a:solidFill>
                <a:latin typeface="Arial" panose="020B0604020202020204" pitchFamily="34" charset="0"/>
              </a:rPr>
              <a:t>       - Isi mutu baku dan keterangan</a:t>
            </a:r>
          </a:p>
        </p:txBody>
      </p:sp>
      <p:sp>
        <p:nvSpPr>
          <p:cNvPr id="29" name="Oval 7"/>
          <p:cNvSpPr>
            <a:spLocks noChangeArrowheads="1"/>
          </p:cNvSpPr>
          <p:nvPr/>
        </p:nvSpPr>
        <p:spPr bwMode="gray">
          <a:xfrm>
            <a:off x="3962400" y="1905000"/>
            <a:ext cx="1143000" cy="1101725"/>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ln>
          <a:effectLst/>
        </p:spPr>
        <p:txBody>
          <a:bodyPr wrap="none" anchor="ctr"/>
          <a:lstStyle/>
          <a:p>
            <a:pPr algn="ctr" eaLnBrk="1" hangingPunct="1">
              <a:defRPr/>
            </a:pPr>
            <a:endParaRPr lang="en-US">
              <a:latin typeface="Arial" panose="020B0604020202020204" pitchFamily="34" charset="0"/>
            </a:endParaRPr>
          </a:p>
        </p:txBody>
      </p:sp>
      <p:sp>
        <p:nvSpPr>
          <p:cNvPr id="68613" name="Text Box 14"/>
          <p:cNvSpPr txBox="1">
            <a:spLocks noChangeArrowheads="1"/>
          </p:cNvSpPr>
          <p:nvPr/>
        </p:nvSpPr>
        <p:spPr bwMode="white">
          <a:xfrm>
            <a:off x="4229100" y="1968500"/>
            <a:ext cx="61753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id-ID" altLang="id-ID" sz="4800" b="1">
                <a:solidFill>
                  <a:schemeClr val="bg1"/>
                </a:solidFill>
                <a:latin typeface="Verdana" panose="020B0604030504040204" pitchFamily="34" charset="0"/>
                <a:cs typeface="Arial" panose="020B0604020202020204" pitchFamily="34" charset="0"/>
              </a:rPr>
              <a:t>3</a:t>
            </a:r>
            <a:endParaRPr lang="en-US" altLang="id-ID" sz="4800" b="1">
              <a:solidFill>
                <a:schemeClr val="bg1"/>
              </a:solidFill>
              <a:latin typeface="Verdana" panose="020B0604030504040204" pitchFamily="34" charset="0"/>
              <a:cs typeface="Arial" panose="020B0604020202020204" pitchFamily="34" charset="0"/>
            </a:endParaRPr>
          </a:p>
        </p:txBody>
      </p:sp>
      <p:sp>
        <p:nvSpPr>
          <p:cNvPr id="61446"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55BDCD58-4A98-48AC-82E5-4416C6F2B3D7}" type="slidenum">
              <a:rPr lang="en-US" altLang="id-ID" smtClean="0">
                <a:solidFill>
                  <a:srgbClr val="FFFFFF"/>
                </a:solidFill>
                <a:latin typeface="Arial" panose="020B0604020202020204" pitchFamily="34" charset="0"/>
              </a:rPr>
              <a:t>17</a:t>
            </a:fld>
            <a:endParaRPr lang="en-US" altLang="id-ID">
              <a:solidFill>
                <a:srgbClr val="FFFFFF"/>
              </a:solidFill>
              <a:latin typeface="Arial" panose="020B0604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74" name="Group 1358"/>
          <p:cNvGraphicFramePr>
            <a:graphicFrameLocks noGrp="1"/>
          </p:cNvGraphicFramePr>
          <p:nvPr>
            <p:extLst>
              <p:ext uri="{D42A27DB-BD31-4B8C-83A1-F6EECF244321}">
                <p14:modId xmlns:p14="http://schemas.microsoft.com/office/powerpoint/2010/main" val="4237312290"/>
              </p:ext>
            </p:extLst>
          </p:nvPr>
        </p:nvGraphicFramePr>
        <p:xfrm>
          <a:off x="838200" y="457200"/>
          <a:ext cx="7391400" cy="5543262"/>
        </p:xfrm>
        <a:graphic>
          <a:graphicData uri="http://schemas.openxmlformats.org/drawingml/2006/table">
            <a:tbl>
              <a:tblPr/>
              <a:tblGrid>
                <a:gridCol w="365972">
                  <a:extLst>
                    <a:ext uri="{9D8B030D-6E8A-4147-A177-3AD203B41FA5}">
                      <a16:colId xmlns:a16="http://schemas.microsoft.com/office/drawing/2014/main" val="20000"/>
                    </a:ext>
                  </a:extLst>
                </a:gridCol>
                <a:gridCol w="4218088">
                  <a:extLst>
                    <a:ext uri="{9D8B030D-6E8A-4147-A177-3AD203B41FA5}">
                      <a16:colId xmlns:a16="http://schemas.microsoft.com/office/drawing/2014/main" val="20001"/>
                    </a:ext>
                  </a:extLst>
                </a:gridCol>
                <a:gridCol w="805309">
                  <a:extLst>
                    <a:ext uri="{9D8B030D-6E8A-4147-A177-3AD203B41FA5}">
                      <a16:colId xmlns:a16="http://schemas.microsoft.com/office/drawing/2014/main" val="20002"/>
                    </a:ext>
                  </a:extLst>
                </a:gridCol>
                <a:gridCol w="935231">
                  <a:extLst>
                    <a:ext uri="{9D8B030D-6E8A-4147-A177-3AD203B41FA5}">
                      <a16:colId xmlns:a16="http://schemas.microsoft.com/office/drawing/2014/main" val="20003"/>
                    </a:ext>
                  </a:extLst>
                </a:gridCol>
                <a:gridCol w="1066800">
                  <a:extLst>
                    <a:ext uri="{9D8B030D-6E8A-4147-A177-3AD203B41FA5}">
                      <a16:colId xmlns:a16="http://schemas.microsoft.com/office/drawing/2014/main" val="184948820"/>
                    </a:ext>
                  </a:extLst>
                </a:gridCol>
              </a:tblGrid>
              <a:tr h="304831">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No</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Kegiatan</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Pelaksana</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id-ID"/>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0"/>
                  </a:ext>
                </a:extLst>
              </a:tr>
              <a:tr h="289590">
                <a:tc vMerge="1">
                  <a:txBody>
                    <a:bodyPr/>
                    <a:lstStyle/>
                    <a:p>
                      <a:endParaRPr lang="id-ID"/>
                    </a:p>
                  </a:txBody>
                  <a:tcPr/>
                </a:tc>
                <a:tc vMerge="1">
                  <a:txBody>
                    <a:bodyPr/>
                    <a:lstStyle/>
                    <a:p>
                      <a:endParaRPr lang="id-ID"/>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id-ID"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Kepala Biro</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1" i="0" u="none" strike="noStrike" cap="none" normalizeH="0" baseline="0" dirty="0" err="1">
                          <a:ln>
                            <a:noFill/>
                          </a:ln>
                          <a:solidFill>
                            <a:schemeClr val="tx1"/>
                          </a:solidFill>
                          <a:effectLst/>
                          <a:latin typeface="Arial" panose="020B0604020202020204" pitchFamily="34" charset="0"/>
                        </a:rPr>
                        <a:t>Pegawai</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err="1">
                          <a:ln>
                            <a:noFill/>
                          </a:ln>
                          <a:solidFill>
                            <a:schemeClr val="tx1"/>
                          </a:solidFill>
                          <a:effectLst/>
                          <a:latin typeface="Arial" panose="020B0604020202020204" pitchFamily="34" charset="0"/>
                        </a:rPr>
                        <a:t>Arsiparis</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1"/>
                  </a:ext>
                </a:extLst>
              </a:tr>
              <a:tr h="585596">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defRPr/>
                      </a:pPr>
                      <a:r>
                        <a:rPr kumimoji="0" lang="id-ID"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Kepala Biro AUPK menugaskan pegawai untuk melakukan perjalanan dinas</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pPr>
                      <a:r>
                        <a:rPr kumimoji="0" lang="id-ID" sz="1300" b="1" i="0" u="none" strike="noStrike" cap="none" normalizeH="0" baseline="0" dirty="0">
                          <a:ln>
                            <a:noFill/>
                          </a:ln>
                          <a:solidFill>
                            <a:schemeClr val="tx1"/>
                          </a:solidFill>
                          <a:effectLst/>
                          <a:latin typeface="Arial" panose="020B0604020202020204" pitchFamily="34" charset="0"/>
                        </a:rPr>
                        <a:t>X</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5262">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endParaRPr kumimoji="0" lang="en-US" sz="1300" b="0" i="0" u="none" strike="noStrike" cap="none" normalizeH="0" baseline="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defRPr/>
                      </a:pPr>
                      <a:r>
                        <a:rPr kumimoji="0" lang="id-ID"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 menerima penugasan perjalanan dinas</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sz="1300" b="1" i="0" u="none" strike="noStrike" cap="none" normalizeH="0" baseline="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id-ID"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X</a:t>
                      </a: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1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defRPr/>
                      </a:pPr>
                      <a:r>
                        <a:rPr kumimoji="0" lang="id-ID"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 melaksanakan perjalanan dinas</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rPr>
                        <a:t>X</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15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ts val="0"/>
                        </a:spcBef>
                        <a:spcAft>
                          <a:spcPct val="0"/>
                        </a:spcAft>
                        <a:buClrTx/>
                        <a:buSzTx/>
                        <a:buFontTx/>
                        <a:buNone/>
                        <a:defRPr/>
                      </a:pPr>
                      <a:r>
                        <a:rPr kumimoji="0" lang="es-E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s-E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s-E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membuat</a:t>
                      </a:r>
                      <a:r>
                        <a:rPr kumimoji="0" lang="es-E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s-E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s-E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s-E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s-E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dinas</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X</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315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a:t>
                      </a:r>
                      <a:endParaRPr kumimoji="0" lang="en-US" sz="13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menyerahkan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kepada</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Kepala</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Biro AUPK</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X</a:t>
                      </a: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4616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rPr>
                        <a:t>6</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Kepala</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Biro AUPK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menerima</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rPr>
                        <a:t>X</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1760249"/>
                  </a:ext>
                </a:extLst>
              </a:tr>
              <a:tr h="54616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rPr>
                        <a:t>7</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melakukan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koordinasi</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dengan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Arsiparis</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untuk</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mengarsipkan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300" b="1" i="0" u="none" strike="noStrike" cap="none" normalizeH="0" baseline="0" dirty="0">
                          <a:ln>
                            <a:noFill/>
                          </a:ln>
                          <a:solidFill>
                            <a:schemeClr val="tx1"/>
                          </a:solidFill>
                          <a:effectLst/>
                          <a:latin typeface="Arial" panose="020B0604020202020204" pitchFamily="34" charset="0"/>
                        </a:rPr>
                        <a:t>X</a:t>
                      </a:r>
                    </a:p>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4616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sz="1300" b="0" i="0" u="none" strike="noStrike" cap="none" normalizeH="0" baseline="0" dirty="0">
                          <a:ln>
                            <a:noFill/>
                          </a:ln>
                          <a:solidFill>
                            <a:schemeClr val="tx1"/>
                          </a:solidFill>
                          <a:effectLst/>
                          <a:latin typeface="Arial" panose="020B0604020202020204" pitchFamily="34" charset="0"/>
                        </a:rPr>
                        <a:t>8</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Arsiparis</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mengarsipkan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13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endParaRPr kumimoji="0" lang="en-US" sz="1300" b="1"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pPr>
                      <a:r>
                        <a:rPr kumimoji="0" lang="en-US" sz="1300" b="1" i="0" u="none" strike="noStrike" cap="none" normalizeH="0" baseline="0" dirty="0">
                          <a:ln>
                            <a:noFill/>
                          </a:ln>
                          <a:solidFill>
                            <a:schemeClr val="tx1"/>
                          </a:solidFill>
                          <a:effectLst/>
                          <a:latin typeface="Arial" panose="020B0604020202020204" pitchFamily="34" charset="0"/>
                        </a:rPr>
                        <a:t>X</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8170244"/>
                  </a:ext>
                </a:extLst>
              </a:tr>
            </a:tbl>
          </a:graphicData>
        </a:graphic>
      </p:graphicFrame>
      <p:sp>
        <p:nvSpPr>
          <p:cNvPr id="69715" name="Text Box 1359"/>
          <p:cNvSpPr txBox="1">
            <a:spLocks noChangeArrowheads="1"/>
          </p:cNvSpPr>
          <p:nvPr/>
        </p:nvSpPr>
        <p:spPr bwMode="auto">
          <a:xfrm>
            <a:off x="609600" y="0"/>
            <a:ext cx="3048000"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50000"/>
              </a:spcBef>
              <a:spcAft>
                <a:spcPct val="0"/>
              </a:spcAft>
              <a:buClrTx/>
              <a:buSzTx/>
              <a:buFontTx/>
              <a:buNone/>
            </a:pPr>
            <a:r>
              <a:rPr lang="en-US" altLang="id-ID" sz="1600" b="1" dirty="0" err="1">
                <a:solidFill>
                  <a:schemeClr val="tx1"/>
                </a:solidFill>
                <a:latin typeface="Arial" panose="020B0604020202020204" pitchFamily="34" charset="0"/>
              </a:rPr>
              <a:t>Contoh</a:t>
            </a:r>
            <a:r>
              <a:rPr lang="en-US" altLang="id-ID" sz="1600" b="1" dirty="0">
                <a:solidFill>
                  <a:schemeClr val="tx1"/>
                </a:solidFill>
                <a:latin typeface="Arial" panose="020B0604020202020204" pitchFamily="34" charset="0"/>
              </a:rPr>
              <a:t> Draft Flowchart</a:t>
            </a:r>
          </a:p>
        </p:txBody>
      </p:sp>
      <p:sp>
        <p:nvSpPr>
          <p:cNvPr id="6254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B5B3D9FE-A79F-4491-B88A-FAA350978FCE}" type="slidenum">
              <a:rPr lang="en-US" altLang="id-ID" smtClean="0">
                <a:solidFill>
                  <a:srgbClr val="FFFFFF"/>
                </a:solidFill>
                <a:latin typeface="Arial" panose="020B0604020202020204" pitchFamily="34" charset="0"/>
              </a:rPr>
              <a:t>18</a:t>
            </a:fld>
            <a:endParaRPr lang="en-US" altLang="id-ID">
              <a:solidFill>
                <a:srgbClr val="FFFFFF"/>
              </a:solidFill>
              <a:latin typeface="Arial" panose="020B0604020202020204" pitchFamily="34" charset="0"/>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4150367726"/>
              </p:ext>
            </p:extLst>
          </p:nvPr>
        </p:nvGraphicFramePr>
        <p:xfrm>
          <a:off x="152401" y="333375"/>
          <a:ext cx="7383686" cy="5678728"/>
        </p:xfrm>
        <a:graphic>
          <a:graphicData uri="http://schemas.openxmlformats.org/drawingml/2006/table">
            <a:tbl>
              <a:tblPr/>
              <a:tblGrid>
                <a:gridCol w="398667">
                  <a:extLst>
                    <a:ext uri="{9D8B030D-6E8A-4147-A177-3AD203B41FA5}">
                      <a16:colId xmlns:a16="http://schemas.microsoft.com/office/drawing/2014/main" val="20000"/>
                    </a:ext>
                  </a:extLst>
                </a:gridCol>
                <a:gridCol w="2102300">
                  <a:extLst>
                    <a:ext uri="{9D8B030D-6E8A-4147-A177-3AD203B41FA5}">
                      <a16:colId xmlns:a16="http://schemas.microsoft.com/office/drawing/2014/main" val="20001"/>
                    </a:ext>
                  </a:extLst>
                </a:gridCol>
                <a:gridCol w="637099">
                  <a:extLst>
                    <a:ext uri="{9D8B030D-6E8A-4147-A177-3AD203B41FA5}">
                      <a16:colId xmlns:a16="http://schemas.microsoft.com/office/drawing/2014/main" val="20002"/>
                    </a:ext>
                  </a:extLst>
                </a:gridCol>
                <a:gridCol w="676838">
                  <a:extLst>
                    <a:ext uri="{9D8B030D-6E8A-4147-A177-3AD203B41FA5}">
                      <a16:colId xmlns:a16="http://schemas.microsoft.com/office/drawing/2014/main" val="20003"/>
                    </a:ext>
                  </a:extLst>
                </a:gridCol>
                <a:gridCol w="689657">
                  <a:extLst>
                    <a:ext uri="{9D8B030D-6E8A-4147-A177-3AD203B41FA5}">
                      <a16:colId xmlns:a16="http://schemas.microsoft.com/office/drawing/2014/main" val="20004"/>
                    </a:ext>
                  </a:extLst>
                </a:gridCol>
                <a:gridCol w="740933">
                  <a:extLst>
                    <a:ext uri="{9D8B030D-6E8A-4147-A177-3AD203B41FA5}">
                      <a16:colId xmlns:a16="http://schemas.microsoft.com/office/drawing/2014/main" val="20006"/>
                    </a:ext>
                  </a:extLst>
                </a:gridCol>
                <a:gridCol w="552495">
                  <a:extLst>
                    <a:ext uri="{9D8B030D-6E8A-4147-A177-3AD203B41FA5}">
                      <a16:colId xmlns:a16="http://schemas.microsoft.com/office/drawing/2014/main" val="20007"/>
                    </a:ext>
                  </a:extLst>
                </a:gridCol>
                <a:gridCol w="807590">
                  <a:extLst>
                    <a:ext uri="{9D8B030D-6E8A-4147-A177-3AD203B41FA5}">
                      <a16:colId xmlns:a16="http://schemas.microsoft.com/office/drawing/2014/main" val="20008"/>
                    </a:ext>
                  </a:extLst>
                </a:gridCol>
                <a:gridCol w="778107">
                  <a:extLst>
                    <a:ext uri="{9D8B030D-6E8A-4147-A177-3AD203B41FA5}">
                      <a16:colId xmlns:a16="http://schemas.microsoft.com/office/drawing/2014/main" val="20009"/>
                    </a:ext>
                  </a:extLst>
                </a:gridCol>
              </a:tblGrid>
              <a:tr h="274348">
                <a:tc rowSpan="2">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chemeClr val="tx1"/>
                          </a:solidFill>
                          <a:effectLst/>
                          <a:latin typeface="Arial Narrow" panose="020B0606020202030204" pitchFamily="34" charset="0"/>
                        </a:rPr>
                        <a:t>No.</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chemeClr val="tx1"/>
                          </a:solidFill>
                          <a:effectLst/>
                          <a:latin typeface="Arial Narrow" panose="020B0606020202030204" pitchFamily="34" charset="0"/>
                        </a:rPr>
                        <a:t>Kegiatan</a:t>
                      </a:r>
                    </a:p>
                    <a:p>
                      <a:pPr marL="0" marR="0" lvl="0" indent="0" algn="ctr" defTabSz="914400" rtl="0" eaLnBrk="1" fontAlgn="base" latinLnBrk="0" hangingPunct="1">
                        <a:lnSpc>
                          <a:spcPct val="100000"/>
                        </a:lnSpc>
                        <a:spcBef>
                          <a:spcPct val="0"/>
                        </a:spcBef>
                        <a:spcAft>
                          <a:spcPct val="0"/>
                        </a:spcAft>
                        <a:buClrTx/>
                        <a:buSzTx/>
                        <a:buFontTx/>
                        <a:buNone/>
                      </a:pPr>
                      <a:endParaRPr kumimoji="0" lang="id-ID" altLang="id-ID" sz="1200" b="1" i="0" u="none" strike="noStrike" cap="none" normalizeH="0" baseline="0" dirty="0">
                        <a:ln>
                          <a:noFill/>
                        </a:ln>
                        <a:solidFill>
                          <a:schemeClr val="tx1"/>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chemeClr val="tx1"/>
                          </a:solidFill>
                          <a:effectLst/>
                          <a:latin typeface="Arial Narrow" panose="020B0606020202030204" pitchFamily="34" charset="0"/>
                        </a:rPr>
                        <a:t>Pelaksana</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gridSpan="3">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a:ln>
                            <a:noFill/>
                          </a:ln>
                          <a:solidFill>
                            <a:schemeClr val="tx1"/>
                          </a:solidFill>
                          <a:effectLst/>
                          <a:latin typeface="Arial Narrow" panose="020B0606020202030204" pitchFamily="34" charset="0"/>
                        </a:rPr>
                        <a:t>Mutu Baku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rowSpan="2">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a:ln>
                            <a:noFill/>
                          </a:ln>
                          <a:solidFill>
                            <a:schemeClr val="tx1"/>
                          </a:solidFill>
                          <a:effectLst/>
                          <a:latin typeface="Arial Narrow" panose="020B0606020202030204" pitchFamily="34" charset="0"/>
                        </a:rPr>
                        <a:t>Keterangan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48">
                <a:tc vMerge="1">
                  <a:txBody>
                    <a:bodyPr/>
                    <a:lstStyle/>
                    <a:p>
                      <a:endParaRPr lang="id-ID"/>
                    </a:p>
                  </a:txBody>
                  <a:tcPr/>
                </a:tc>
                <a:tc vMerge="1">
                  <a:txBody>
                    <a:bodyPr/>
                    <a:lstStyle/>
                    <a:p>
                      <a:endParaRPr lang="id-ID"/>
                    </a:p>
                  </a:txBody>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id-ID" altLang="id-ID" sz="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Kepala Biro</a:t>
                      </a:r>
                      <a:endParaRPr kumimoji="0" lang="en-US" altLang="id-ID" sz="8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id-ID" sz="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Pegawai</a:t>
                      </a:r>
                      <a:endParaRPr kumimoji="0" lang="en-US" altLang="id-ID" sz="8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id-ID" sz="800" b="0" i="0" u="none" strike="noStrike" cap="none" normalizeH="0" baseline="0" dirty="0" err="1">
                          <a:ln>
                            <a:noFill/>
                          </a:ln>
                          <a:solidFill>
                            <a:schemeClr val="tx1"/>
                          </a:solidFill>
                          <a:effectLst/>
                          <a:latin typeface="Arial" panose="020B0604020202020204" pitchFamily="34" charset="0"/>
                        </a:rPr>
                        <a:t>Arsiparis</a:t>
                      </a:r>
                      <a:endParaRPr kumimoji="0" lang="en-US" altLang="id-ID" sz="800" b="0" i="0" u="none" strike="noStrike" cap="none" normalizeH="0" baseline="0" dirty="0">
                        <a:ln>
                          <a:noFill/>
                        </a:ln>
                        <a:solidFill>
                          <a:schemeClr val="tx1"/>
                        </a:solidFill>
                        <a:effectLst/>
                        <a:latin typeface="Arial" panose="020B0604020202020204"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Kelengkapan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Waktu</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Output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a16="http://schemas.microsoft.com/office/drawing/2014/main" val="10001"/>
                  </a:ext>
                </a:extLst>
              </a:tr>
              <a:tr h="619607">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dirty="0">
                          <a:ln>
                            <a:noFill/>
                          </a:ln>
                          <a:solidFill>
                            <a:srgbClr val="000000"/>
                          </a:solidFill>
                          <a:effectLst/>
                          <a:latin typeface="Arial Narrow" panose="020B0606020202030204" pitchFamily="34" charset="0"/>
                        </a:rPr>
                        <a:t>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menugaskan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pegawai</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untuk</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melakukan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0980">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a:ln>
                            <a:noFill/>
                          </a:ln>
                          <a:solidFill>
                            <a:srgbClr val="000000"/>
                          </a:solidFill>
                          <a:effectLst/>
                          <a:latin typeface="Arial Narrow" panose="020B0606020202030204" pitchFamily="34" charset="0"/>
                        </a:rPr>
                        <a:t>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menerima</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penugasan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607">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a:ln>
                            <a:noFill/>
                          </a:ln>
                          <a:solidFill>
                            <a:srgbClr val="000000"/>
                          </a:solidFill>
                          <a:effectLst/>
                          <a:latin typeface="Arial Narrow" panose="020B0606020202030204" pitchFamily="34" charset="0"/>
                        </a:rPr>
                        <a:t>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melaksanakan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9607">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a:ln>
                            <a:noFill/>
                          </a:ln>
                          <a:solidFill>
                            <a:srgbClr val="000000"/>
                          </a:solidFill>
                          <a:effectLst/>
                          <a:latin typeface="Arial Narrow" panose="020B0606020202030204" pitchFamily="34" charset="0"/>
                        </a:rPr>
                        <a:t>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membuat</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97484">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a:ln>
                            <a:noFill/>
                          </a:ln>
                          <a:solidFill>
                            <a:srgbClr val="000000"/>
                          </a:solidFill>
                          <a:effectLst/>
                          <a:latin typeface="Arial Narrow" panose="020B0606020202030204" pitchFamily="34" charset="0"/>
                        </a:rPr>
                        <a:t>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ts val="0"/>
                        </a:spcBef>
                        <a:spcAft>
                          <a:spcPct val="0"/>
                        </a:spcAft>
                        <a:buClrTx/>
                        <a:buSzTx/>
                        <a:buFontTx/>
                        <a:buNone/>
                        <a:tabLst/>
                        <a:defRPr/>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menyerahkan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kepada</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Kepala</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Biro AUPK</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13935">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900" b="0" i="0" u="none" strike="noStrike" cap="none" normalizeH="0" baseline="0" dirty="0">
                          <a:ln>
                            <a:noFill/>
                          </a:ln>
                          <a:solidFill>
                            <a:srgbClr val="000000"/>
                          </a:solidFill>
                          <a:effectLst/>
                          <a:latin typeface="Arial Narrow" panose="020B0606020202030204" pitchFamily="34" charset="0"/>
                        </a:rPr>
                        <a:t>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menerima</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13935">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altLang="id-ID" sz="900" b="0" i="0" u="none" strike="noStrike" cap="none" normalizeH="0" baseline="0" dirty="0">
                          <a:ln>
                            <a:noFill/>
                          </a:ln>
                          <a:solidFill>
                            <a:srgbClr val="000000"/>
                          </a:solidFill>
                          <a:effectLst/>
                          <a:latin typeface="Arial Narrow" panose="020B0606020202030204" pitchFamily="34" charset="0"/>
                        </a:rPr>
                        <a:t>7</a:t>
                      </a:r>
                      <a:endParaRPr kumimoji="0" lang="id-ID" altLang="id-ID" sz="9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melakukan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koordinasi</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dengan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Arsiparis</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untuk</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mengarsipkan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5998592"/>
                  </a:ext>
                </a:extLst>
              </a:tr>
              <a:tr h="613935">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altLang="id-ID" sz="900" b="0" i="0" u="none" strike="noStrike" cap="none" normalizeH="0" baseline="0" dirty="0">
                          <a:ln>
                            <a:noFill/>
                          </a:ln>
                          <a:solidFill>
                            <a:srgbClr val="000000"/>
                          </a:solidFill>
                          <a:effectLst/>
                          <a:latin typeface="Arial Narrow" panose="020B0606020202030204" pitchFamily="34" charset="0"/>
                        </a:rPr>
                        <a:t>8</a:t>
                      </a:r>
                      <a:endParaRPr kumimoji="0" lang="id-ID" altLang="id-ID" sz="9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pP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mengarsipkan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laporan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perjalanan</a:t>
                      </a: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 </a:t>
                      </a:r>
                      <a:r>
                        <a:rPr kumimoji="0" lang="en-US" sz="9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ntique Olive" pitchFamily="34" charset="0"/>
                        </a:rPr>
                        <a:t>dinas</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9689665"/>
                  </a:ext>
                </a:extLst>
              </a:tr>
            </a:tbl>
          </a:graphicData>
        </a:graphic>
      </p:graphicFrame>
      <p:sp>
        <p:nvSpPr>
          <p:cNvPr id="31" name="Flowchart: Terminator 30"/>
          <p:cNvSpPr/>
          <p:nvPr/>
        </p:nvSpPr>
        <p:spPr bwMode="auto">
          <a:xfrm>
            <a:off x="2771198" y="1066800"/>
            <a:ext cx="429202" cy="141266"/>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3" name="Flowchart: Process 32"/>
          <p:cNvSpPr/>
          <p:nvPr/>
        </p:nvSpPr>
        <p:spPr bwMode="auto">
          <a:xfrm>
            <a:off x="3375025" y="2911819"/>
            <a:ext cx="416307" cy="213581"/>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4" name="Flowchart: Process 33"/>
          <p:cNvSpPr/>
          <p:nvPr/>
        </p:nvSpPr>
        <p:spPr bwMode="auto">
          <a:xfrm>
            <a:off x="3378916" y="3517338"/>
            <a:ext cx="418149" cy="21526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7" name="Flowchart: Terminator 36"/>
          <p:cNvSpPr/>
          <p:nvPr/>
        </p:nvSpPr>
        <p:spPr bwMode="auto">
          <a:xfrm>
            <a:off x="4104699" y="5638800"/>
            <a:ext cx="429202" cy="141266"/>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40" name="Elbow Connector 39"/>
          <p:cNvCxnSpPr>
            <a:cxnSpLocks/>
          </p:cNvCxnSpPr>
          <p:nvPr/>
        </p:nvCxnSpPr>
        <p:spPr bwMode="auto">
          <a:xfrm rot="16200000" flipH="1">
            <a:off x="2957641" y="1219319"/>
            <a:ext cx="623640" cy="595322"/>
          </a:xfrm>
          <a:prstGeom prst="bentConnector3">
            <a:avLst>
              <a:gd name="adj1" fmla="val 3370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785" name="TextBox 53"/>
          <p:cNvSpPr txBox="1">
            <a:spLocks noChangeArrowheads="1"/>
          </p:cNvSpPr>
          <p:nvPr/>
        </p:nvSpPr>
        <p:spPr bwMode="auto">
          <a:xfrm>
            <a:off x="39688" y="-33338"/>
            <a:ext cx="8799512"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id-ID" altLang="id-ID" sz="1600" b="1" dirty="0">
                <a:solidFill>
                  <a:schemeClr val="tx1"/>
                </a:solidFill>
                <a:latin typeface="Arial" panose="020B0604020202020204" pitchFamily="34" charset="0"/>
              </a:rPr>
              <a:t>P</a:t>
            </a:r>
            <a:r>
              <a:rPr lang="en-US" altLang="id-ID" sz="1600" b="1" dirty="0" err="1">
                <a:solidFill>
                  <a:schemeClr val="tx1"/>
                </a:solidFill>
                <a:latin typeface="Arial" panose="020B0604020202020204" pitchFamily="34" charset="0"/>
              </a:rPr>
              <a:t>enugasan</a:t>
            </a:r>
            <a:r>
              <a:rPr lang="en-US" altLang="id-ID" sz="1600" b="1" dirty="0">
                <a:solidFill>
                  <a:schemeClr val="tx1"/>
                </a:solidFill>
                <a:latin typeface="Arial" panose="020B0604020202020204" pitchFamily="34" charset="0"/>
              </a:rPr>
              <a:t> </a:t>
            </a:r>
            <a:r>
              <a:rPr lang="en-US" altLang="id-ID" sz="1600" b="1" dirty="0" err="1">
                <a:solidFill>
                  <a:schemeClr val="tx1"/>
                </a:solidFill>
                <a:latin typeface="Arial" panose="020B0604020202020204" pitchFamily="34" charset="0"/>
              </a:rPr>
              <a:t>Perjalanan</a:t>
            </a:r>
            <a:r>
              <a:rPr lang="en-US" altLang="id-ID" sz="1600" b="1">
                <a:solidFill>
                  <a:schemeClr val="tx1"/>
                </a:solidFill>
                <a:latin typeface="Arial" panose="020B0604020202020204" pitchFamily="34" charset="0"/>
              </a:rPr>
              <a:t> Dinas</a:t>
            </a:r>
            <a:endParaRPr lang="fi-FI" altLang="id-ID" sz="1600" b="1" dirty="0">
              <a:solidFill>
                <a:schemeClr val="tx1"/>
              </a:solidFill>
              <a:latin typeface="Arial" panose="020B0604020202020204" pitchFamily="34" charset="0"/>
            </a:endParaRPr>
          </a:p>
        </p:txBody>
      </p:sp>
      <p:sp>
        <p:nvSpPr>
          <p:cNvPr id="63618" name="Slide Number Placeholder 1"/>
          <p:cNvSpPr>
            <a:spLocks noGrp="1"/>
          </p:cNvSpPr>
          <p:nvPr>
            <p:ph type="sldNum" sz="quarter" idx="12"/>
          </p:nvPr>
        </p:nvSpPr>
        <p:spPr bwMode="auto">
          <a:xfrm>
            <a:off x="7424738" y="6459538"/>
            <a:ext cx="984250" cy="3413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99AA8A4F-A722-496A-BCE0-DB4FC0DDABE0}" type="slidenum">
              <a:rPr lang="en-US" altLang="id-ID" smtClean="0">
                <a:solidFill>
                  <a:srgbClr val="FFFFFF"/>
                </a:solidFill>
                <a:latin typeface="Arial" panose="020B0604020202020204" pitchFamily="34" charset="0"/>
              </a:rPr>
              <a:t>19</a:t>
            </a:fld>
            <a:endParaRPr lang="en-US" altLang="id-ID">
              <a:solidFill>
                <a:srgbClr val="FFFFFF"/>
              </a:solidFill>
              <a:latin typeface="Arial" panose="020B0604020202020204" pitchFamily="34" charset="0"/>
            </a:endParaRPr>
          </a:p>
        </p:txBody>
      </p:sp>
      <p:sp>
        <p:nvSpPr>
          <p:cNvPr id="50" name="Flowchart: Process 49"/>
          <p:cNvSpPr/>
          <p:nvPr/>
        </p:nvSpPr>
        <p:spPr bwMode="auto">
          <a:xfrm>
            <a:off x="3352800" y="1828800"/>
            <a:ext cx="358775" cy="201613"/>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58" name="Elbow Connector 39">
            <a:extLst>
              <a:ext uri="{FF2B5EF4-FFF2-40B4-BE49-F238E27FC236}">
                <a16:creationId xmlns:a16="http://schemas.microsoft.com/office/drawing/2014/main" id="{5D2528EE-18E6-5A01-46E0-9B9A2A6F5FD4}"/>
              </a:ext>
            </a:extLst>
          </p:cNvPr>
          <p:cNvCxnSpPr>
            <a:cxnSpLocks/>
          </p:cNvCxnSpPr>
          <p:nvPr/>
        </p:nvCxnSpPr>
        <p:spPr bwMode="auto">
          <a:xfrm rot="16200000" flipH="1">
            <a:off x="3389512" y="2158812"/>
            <a:ext cx="355224" cy="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617" name="Elbow Connector 39">
            <a:extLst>
              <a:ext uri="{FF2B5EF4-FFF2-40B4-BE49-F238E27FC236}">
                <a16:creationId xmlns:a16="http://schemas.microsoft.com/office/drawing/2014/main" id="{DFED4412-6E71-ECC1-2078-11746C83C050}"/>
              </a:ext>
            </a:extLst>
          </p:cNvPr>
          <p:cNvCxnSpPr>
            <a:cxnSpLocks/>
            <a:endCxn id="33" idx="0"/>
          </p:cNvCxnSpPr>
          <p:nvPr/>
        </p:nvCxnSpPr>
        <p:spPr bwMode="auto">
          <a:xfrm rot="16200000" flipH="1">
            <a:off x="3385178" y="2713818"/>
            <a:ext cx="396000"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622" name="Elbow Connector 39">
            <a:extLst>
              <a:ext uri="{FF2B5EF4-FFF2-40B4-BE49-F238E27FC236}">
                <a16:creationId xmlns:a16="http://schemas.microsoft.com/office/drawing/2014/main" id="{F81E4FF6-03A7-534C-9B11-A7F6467373C3}"/>
              </a:ext>
            </a:extLst>
          </p:cNvPr>
          <p:cNvCxnSpPr>
            <a:cxnSpLocks/>
            <a:endCxn id="32" idx="1"/>
          </p:cNvCxnSpPr>
          <p:nvPr/>
        </p:nvCxnSpPr>
        <p:spPr bwMode="auto">
          <a:xfrm rot="16200000" flipH="1">
            <a:off x="2933162" y="4629948"/>
            <a:ext cx="498390" cy="39311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lowchart: Process 19">
            <a:extLst>
              <a:ext uri="{FF2B5EF4-FFF2-40B4-BE49-F238E27FC236}">
                <a16:creationId xmlns:a16="http://schemas.microsoft.com/office/drawing/2014/main" id="{707336AD-8512-4A8B-B94E-EC8C79AC5760}"/>
              </a:ext>
            </a:extLst>
          </p:cNvPr>
          <p:cNvSpPr/>
          <p:nvPr/>
        </p:nvSpPr>
        <p:spPr bwMode="auto">
          <a:xfrm>
            <a:off x="3375025" y="2312987"/>
            <a:ext cx="358775" cy="201613"/>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27" name="Elbow Connector 39">
            <a:extLst>
              <a:ext uri="{FF2B5EF4-FFF2-40B4-BE49-F238E27FC236}">
                <a16:creationId xmlns:a16="http://schemas.microsoft.com/office/drawing/2014/main" id="{0AAED2BF-34BE-488C-8AD3-64E1A85BFA91}"/>
              </a:ext>
            </a:extLst>
          </p:cNvPr>
          <p:cNvCxnSpPr>
            <a:cxnSpLocks/>
          </p:cNvCxnSpPr>
          <p:nvPr/>
        </p:nvCxnSpPr>
        <p:spPr bwMode="auto">
          <a:xfrm rot="16200000" flipH="1">
            <a:off x="3383399" y="3322200"/>
            <a:ext cx="396000"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39">
            <a:extLst>
              <a:ext uri="{FF2B5EF4-FFF2-40B4-BE49-F238E27FC236}">
                <a16:creationId xmlns:a16="http://schemas.microsoft.com/office/drawing/2014/main" id="{B6D53A3C-1A64-4AC8-8257-51181A423C12}"/>
              </a:ext>
            </a:extLst>
          </p:cNvPr>
          <p:cNvCxnSpPr>
            <a:cxnSpLocks/>
          </p:cNvCxnSpPr>
          <p:nvPr/>
        </p:nvCxnSpPr>
        <p:spPr bwMode="auto">
          <a:xfrm rot="5400000">
            <a:off x="2982147" y="3744577"/>
            <a:ext cx="623640" cy="588046"/>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Flowchart: Process 29">
            <a:extLst>
              <a:ext uri="{FF2B5EF4-FFF2-40B4-BE49-F238E27FC236}">
                <a16:creationId xmlns:a16="http://schemas.microsoft.com/office/drawing/2014/main" id="{9E7E097E-38F2-449F-B7B7-8ABBBCB6A013}"/>
              </a:ext>
            </a:extLst>
          </p:cNvPr>
          <p:cNvSpPr/>
          <p:nvPr/>
        </p:nvSpPr>
        <p:spPr bwMode="auto">
          <a:xfrm>
            <a:off x="2763646" y="4350420"/>
            <a:ext cx="416307" cy="213581"/>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32" name="Flowchart: Process 31">
            <a:extLst>
              <a:ext uri="{FF2B5EF4-FFF2-40B4-BE49-F238E27FC236}">
                <a16:creationId xmlns:a16="http://schemas.microsoft.com/office/drawing/2014/main" id="{B2D45555-945D-4D53-A2DE-7BD54ED7F035}"/>
              </a:ext>
            </a:extLst>
          </p:cNvPr>
          <p:cNvSpPr/>
          <p:nvPr/>
        </p:nvSpPr>
        <p:spPr bwMode="auto">
          <a:xfrm>
            <a:off x="3378915" y="4968070"/>
            <a:ext cx="418149" cy="21526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35" name="Elbow Connector 39">
            <a:extLst>
              <a:ext uri="{FF2B5EF4-FFF2-40B4-BE49-F238E27FC236}">
                <a16:creationId xmlns:a16="http://schemas.microsoft.com/office/drawing/2014/main" id="{E7693484-7BEE-4CC9-87C7-910500F1484C}"/>
              </a:ext>
            </a:extLst>
          </p:cNvPr>
          <p:cNvCxnSpPr>
            <a:cxnSpLocks/>
            <a:stCxn id="32" idx="2"/>
            <a:endCxn id="37" idx="0"/>
          </p:cNvCxnSpPr>
          <p:nvPr/>
        </p:nvCxnSpPr>
        <p:spPr bwMode="auto">
          <a:xfrm rot="16200000" flipH="1">
            <a:off x="3725911" y="5045411"/>
            <a:ext cx="455468" cy="731310"/>
          </a:xfrm>
          <a:prstGeom prst="bentConnector3">
            <a:avLst>
              <a:gd name="adj1" fmla="val 3265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2"/>
          <p:cNvSpPr txBox="1">
            <a:spLocks noChangeArrowheads="1"/>
          </p:cNvSpPr>
          <p:nvPr/>
        </p:nvSpPr>
        <p:spPr bwMode="auto">
          <a:xfrm>
            <a:off x="0" y="714375"/>
            <a:ext cx="9215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gn="ctr" eaLnBrk="1" hangingPunct="1">
              <a:lnSpc>
                <a:spcPct val="100000"/>
              </a:lnSpc>
              <a:spcBef>
                <a:spcPct val="0"/>
              </a:spcBef>
              <a:spcAft>
                <a:spcPct val="0"/>
              </a:spcAft>
              <a:buClrTx/>
              <a:buSzTx/>
              <a:buFontTx/>
              <a:buNone/>
            </a:pPr>
            <a:r>
              <a:rPr lang="id-ID" altLang="id-ID" sz="2800" b="1">
                <a:solidFill>
                  <a:schemeClr val="tx1"/>
                </a:solidFill>
                <a:latin typeface="Arial" panose="020B0604020202020204" pitchFamily="34" charset="0"/>
                <a:cs typeface="Arial" panose="020B0604020202020204" pitchFamily="34" charset="0"/>
              </a:rPr>
              <a:t>Unsur – Unsur Aspek Kegiatan pada SOP</a:t>
            </a:r>
          </a:p>
        </p:txBody>
      </p:sp>
      <p:graphicFrame>
        <p:nvGraphicFramePr>
          <p:cNvPr id="4" name="Table 3"/>
          <p:cNvGraphicFramePr>
            <a:graphicFrameLocks noGrp="1"/>
          </p:cNvGraphicFramePr>
          <p:nvPr/>
        </p:nvGraphicFramePr>
        <p:xfrm>
          <a:off x="1042988" y="1916113"/>
          <a:ext cx="6929437" cy="4025897"/>
        </p:xfrm>
        <a:graphic>
          <a:graphicData uri="http://schemas.openxmlformats.org/drawingml/2006/table">
            <a:tbl>
              <a:tblPr firstRow="1" bandRow="1">
                <a:tableStyleId>{073A0DAA-6AF3-43AB-8588-CEC1D06C72B9}</a:tableStyleId>
              </a:tblPr>
              <a:tblGrid>
                <a:gridCol w="3277348">
                  <a:extLst>
                    <a:ext uri="{9D8B030D-6E8A-4147-A177-3AD203B41FA5}">
                      <a16:colId xmlns:a16="http://schemas.microsoft.com/office/drawing/2014/main" val="20000"/>
                    </a:ext>
                  </a:extLst>
                </a:gridCol>
                <a:gridCol w="3652089">
                  <a:extLst>
                    <a:ext uri="{9D8B030D-6E8A-4147-A177-3AD203B41FA5}">
                      <a16:colId xmlns:a16="http://schemas.microsoft.com/office/drawing/2014/main" val="20001"/>
                    </a:ext>
                  </a:extLst>
                </a:gridCol>
              </a:tblGrid>
              <a:tr h="502970">
                <a:tc>
                  <a:txBody>
                    <a:bodyPr/>
                    <a:lstStyle/>
                    <a:p>
                      <a:pPr algn="ctr">
                        <a:lnSpc>
                          <a:spcPct val="150000"/>
                        </a:lnSpc>
                        <a:spcBef>
                          <a:spcPts val="600"/>
                        </a:spcBef>
                        <a:spcAft>
                          <a:spcPts val="600"/>
                        </a:spcAft>
                      </a:pPr>
                      <a:r>
                        <a:rPr lang="id-ID" sz="1400" dirty="0">
                          <a:latin typeface="Arial" panose="020B0604020202020204" pitchFamily="34" charset="0"/>
                          <a:cs typeface="Arial" panose="020B0604020202020204" pitchFamily="34" charset="0"/>
                        </a:rPr>
                        <a:t>Pembuatan</a:t>
                      </a:r>
                      <a:r>
                        <a:rPr lang="id-ID" sz="1400" baseline="0" dirty="0">
                          <a:latin typeface="Arial" panose="020B0604020202020204" pitchFamily="34" charset="0"/>
                          <a:cs typeface="Arial" panose="020B0604020202020204" pitchFamily="34" charset="0"/>
                        </a:rPr>
                        <a:t> Produk</a:t>
                      </a:r>
                      <a:endParaRPr lang="id-ID" sz="1400" dirty="0">
                        <a:latin typeface="Arial" panose="020B0604020202020204" pitchFamily="34" charset="0"/>
                        <a:cs typeface="Arial" panose="020B0604020202020204" pitchFamily="34" charset="0"/>
                      </a:endParaRPr>
                    </a:p>
                  </a:txBody>
                  <a:tcPr marL="91446" marR="91446" marT="45725" marB="45725"/>
                </a:tc>
                <a:tc>
                  <a:txBody>
                    <a:bodyPr/>
                    <a:lstStyle/>
                    <a:p>
                      <a:pPr algn="ctr">
                        <a:lnSpc>
                          <a:spcPct val="150000"/>
                        </a:lnSpc>
                        <a:spcBef>
                          <a:spcPts val="600"/>
                        </a:spcBef>
                        <a:spcAft>
                          <a:spcPts val="600"/>
                        </a:spcAft>
                      </a:pPr>
                      <a:r>
                        <a:rPr lang="id-ID" sz="1400" dirty="0">
                          <a:latin typeface="Arial" panose="020B0604020202020204" pitchFamily="34" charset="0"/>
                          <a:cs typeface="Arial" panose="020B0604020202020204" pitchFamily="34" charset="0"/>
                        </a:rPr>
                        <a:t>Pelaksanaan Kegiatan</a:t>
                      </a:r>
                    </a:p>
                  </a:txBody>
                  <a:tcPr marL="91446" marR="91446" marT="45725" marB="45725"/>
                </a:tc>
                <a:extLst>
                  <a:ext uri="{0D108BD9-81ED-4DB2-BD59-A6C34878D82A}">
                    <a16:rowId xmlns:a16="http://schemas.microsoft.com/office/drawing/2014/main" val="10000"/>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1. Pembentukan Tim (Tidak)</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1. Pembentukan Tim (Tidak)</a:t>
                      </a:r>
                    </a:p>
                  </a:txBody>
                  <a:tcPr marL="91446" marR="91446" marT="45725" marB="45725"/>
                </a:tc>
                <a:extLst>
                  <a:ext uri="{0D108BD9-81ED-4DB2-BD59-A6C34878D82A}">
                    <a16:rowId xmlns:a16="http://schemas.microsoft.com/office/drawing/2014/main" val="10001"/>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2. Persiapan pembuatan</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2. Persiapan kegiatan</a:t>
                      </a:r>
                    </a:p>
                  </a:txBody>
                  <a:tcPr marL="91446" marR="91446" marT="45725" marB="45725"/>
                </a:tc>
                <a:extLst>
                  <a:ext uri="{0D108BD9-81ED-4DB2-BD59-A6C34878D82A}">
                    <a16:rowId xmlns:a16="http://schemas.microsoft.com/office/drawing/2014/main" val="10002"/>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3. Pengumpulan bahan</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3. Pelaksanaan Kegiatan</a:t>
                      </a:r>
                    </a:p>
                  </a:txBody>
                  <a:tcPr marL="91446" marR="91446" marT="45725" marB="45725"/>
                </a:tc>
                <a:extLst>
                  <a:ext uri="{0D108BD9-81ED-4DB2-BD59-A6C34878D82A}">
                    <a16:rowId xmlns:a16="http://schemas.microsoft.com/office/drawing/2014/main" val="10003"/>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4. Penyusunan Konsep/Draft</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4. Penyusunan Konsep/Draft</a:t>
                      </a:r>
                      <a:r>
                        <a:rPr lang="id-ID" sz="1400" baseline="0" dirty="0">
                          <a:latin typeface="Arial" panose="020B0604020202020204" pitchFamily="34" charset="0"/>
                          <a:cs typeface="Arial" panose="020B0604020202020204" pitchFamily="34" charset="0"/>
                        </a:rPr>
                        <a:t> </a:t>
                      </a:r>
                      <a:r>
                        <a:rPr lang="id-ID" sz="1400" dirty="0">
                          <a:latin typeface="Arial" panose="020B0604020202020204" pitchFamily="34" charset="0"/>
                          <a:cs typeface="Arial" panose="020B0604020202020204" pitchFamily="34" charset="0"/>
                        </a:rPr>
                        <a:t>Laporan</a:t>
                      </a:r>
                    </a:p>
                  </a:txBody>
                  <a:tcPr marL="91446" marR="91446" marT="45725" marB="45725"/>
                </a:tc>
                <a:extLst>
                  <a:ext uri="{0D108BD9-81ED-4DB2-BD59-A6C34878D82A}">
                    <a16:rowId xmlns:a16="http://schemas.microsoft.com/office/drawing/2014/main" val="10004"/>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5. Pemeriksaan Konsep/Draft</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5. Pemeriksaan</a:t>
                      </a:r>
                      <a:r>
                        <a:rPr lang="id-ID" sz="1400" baseline="0" dirty="0">
                          <a:latin typeface="Arial" panose="020B0604020202020204" pitchFamily="34" charset="0"/>
                          <a:cs typeface="Arial" panose="020B0604020202020204" pitchFamily="34" charset="0"/>
                        </a:rPr>
                        <a:t> Konsep/Draft Laporan</a:t>
                      </a:r>
                      <a:endParaRPr lang="id-ID" sz="1400" dirty="0">
                        <a:latin typeface="Arial" panose="020B0604020202020204" pitchFamily="34" charset="0"/>
                        <a:cs typeface="Arial" panose="020B0604020202020204" pitchFamily="34" charset="0"/>
                      </a:endParaRPr>
                    </a:p>
                  </a:txBody>
                  <a:tcPr marL="91446" marR="91446" marT="45725" marB="45725"/>
                </a:tc>
                <a:extLst>
                  <a:ext uri="{0D108BD9-81ED-4DB2-BD59-A6C34878D82A}">
                    <a16:rowId xmlns:a16="http://schemas.microsoft.com/office/drawing/2014/main" val="10005"/>
                  </a:ext>
                </a:extLst>
              </a:tr>
              <a:tr h="502970">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6. Pengesahan/Penetapan Dokumen</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6. Pengesahan Laporan</a:t>
                      </a:r>
                    </a:p>
                  </a:txBody>
                  <a:tcPr marL="91446" marR="91446" marT="45725" marB="45725"/>
                </a:tc>
                <a:extLst>
                  <a:ext uri="{0D108BD9-81ED-4DB2-BD59-A6C34878D82A}">
                    <a16:rowId xmlns:a16="http://schemas.microsoft.com/office/drawing/2014/main" val="10006"/>
                  </a:ext>
                </a:extLst>
              </a:tr>
              <a:tr h="505107">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7. Pendokumentasian</a:t>
                      </a:r>
                    </a:p>
                  </a:txBody>
                  <a:tcPr marL="91446" marR="91446" marT="45725" marB="45725"/>
                </a:tc>
                <a:tc>
                  <a:txBody>
                    <a:bodyPr/>
                    <a:lstStyle/>
                    <a:p>
                      <a:pPr>
                        <a:lnSpc>
                          <a:spcPct val="150000"/>
                        </a:lnSpc>
                        <a:spcBef>
                          <a:spcPts val="600"/>
                        </a:spcBef>
                        <a:spcAft>
                          <a:spcPts val="600"/>
                        </a:spcAft>
                      </a:pPr>
                      <a:r>
                        <a:rPr lang="id-ID" sz="1400" dirty="0">
                          <a:latin typeface="Arial" panose="020B0604020202020204" pitchFamily="34" charset="0"/>
                          <a:cs typeface="Arial" panose="020B0604020202020204" pitchFamily="34" charset="0"/>
                        </a:rPr>
                        <a:t>7. Pendokumentasian</a:t>
                      </a:r>
                    </a:p>
                  </a:txBody>
                  <a:tcPr marL="91446" marR="91446" marT="45725" marB="45725"/>
                </a:tc>
                <a:extLst>
                  <a:ext uri="{0D108BD9-81ED-4DB2-BD59-A6C34878D82A}">
                    <a16:rowId xmlns:a16="http://schemas.microsoft.com/office/drawing/2014/main" val="10007"/>
                  </a:ext>
                </a:extLst>
              </a:tr>
            </a:tbl>
          </a:graphicData>
        </a:graphic>
      </p:graphicFrame>
      <p:sp>
        <p:nvSpPr>
          <p:cNvPr id="5" name="Slide Number Placeholder 3"/>
          <p:cNvSpPr>
            <a:spLocks noGrp="1"/>
          </p:cNvSpPr>
          <p:nvPr>
            <p:ph type="sldNum" sz="quarter" idx="12"/>
          </p:nvPr>
        </p:nvSpPr>
        <p:spPr/>
        <p:txBody>
          <a:bodyPr/>
          <a:lstStyle/>
          <a:p>
            <a:pPr>
              <a:defRPr/>
            </a:pPr>
            <a:r>
              <a:rPr lang="en-US" dirty="0"/>
              <a:t>26</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80043685-907C-47F6-8673-0DA3B036012D}" type="slidenum">
              <a:rPr lang="en-US" altLang="id-ID" smtClean="0">
                <a:solidFill>
                  <a:srgbClr val="FFFFFF"/>
                </a:solidFill>
                <a:latin typeface="Arial" panose="020B0604020202020204" pitchFamily="34" charset="0"/>
              </a:rPr>
              <a:t>20</a:t>
            </a:fld>
            <a:endParaRPr lang="en-US" altLang="id-ID">
              <a:solidFill>
                <a:srgbClr val="FFFFFF"/>
              </a:solidFill>
              <a:latin typeface="Arial" panose="020B0604020202020204" pitchFamily="34" charset="0"/>
            </a:endParaRPr>
          </a:p>
        </p:txBody>
      </p:sp>
      <p:sp>
        <p:nvSpPr>
          <p:cNvPr id="38914" name="Text Placeholder 2"/>
          <p:cNvSpPr>
            <a:spLocks noGrp="1"/>
          </p:cNvSpPr>
          <p:nvPr>
            <p:ph type="body" idx="4294967295"/>
          </p:nvPr>
        </p:nvSpPr>
        <p:spPr>
          <a:xfrm>
            <a:off x="533400" y="1219200"/>
            <a:ext cx="8610600" cy="4800600"/>
          </a:xfrm>
        </p:spPr>
        <p:txBody>
          <a:bodyPr/>
          <a:lstStyle/>
          <a:p>
            <a:pPr marL="457200" indent="-457200" eaLnBrk="1" hangingPunct="1">
              <a:buClr>
                <a:srgbClr val="00034C"/>
              </a:buClr>
              <a:buFont typeface="Wingdings 2" panose="05020102010507070707" pitchFamily="18" charset="2"/>
              <a:buChar char=""/>
            </a:pPr>
            <a:r>
              <a:rPr lang="en-US" altLang="id-ID" b="1"/>
              <a:t>Isi Mutu Baku</a:t>
            </a:r>
          </a:p>
          <a:p>
            <a:pPr marL="457200" indent="-457200" eaLnBrk="1" hangingPunct="1">
              <a:buClr>
                <a:srgbClr val="000572"/>
              </a:buClr>
              <a:buFont typeface="Wingdings" panose="05000000000000000000" pitchFamily="2" charset="2"/>
              <a:buAutoNum type="arabicParenR"/>
            </a:pPr>
            <a:r>
              <a:rPr lang="en-US" altLang="id-ID"/>
              <a:t>Kolom Kelengkapan diisi dengan bahan yang diperlukan dalam melaksanakan kegiatan (umumnya berisi dokumen): formulir, lembar disposisi, data, laporan keuangan, dll;</a:t>
            </a:r>
          </a:p>
          <a:p>
            <a:pPr marL="457200" indent="-457200" eaLnBrk="1" hangingPunct="1">
              <a:buClr>
                <a:srgbClr val="000572"/>
              </a:buClr>
              <a:buFont typeface="Wingdings" panose="05000000000000000000" pitchFamily="2" charset="2"/>
              <a:buAutoNum type="arabicParenR"/>
            </a:pPr>
            <a:r>
              <a:rPr lang="en-US" altLang="id-ID"/>
              <a:t>Kolom Waktu diisi dengan lama waktu yang diperlukan untuk melaksanakan kegiatan: menit, jam, hari, minggu, bulan;</a:t>
            </a:r>
          </a:p>
          <a:p>
            <a:pPr marL="457200" indent="-457200" eaLnBrk="1" hangingPunct="1">
              <a:buClr>
                <a:srgbClr val="000572"/>
              </a:buClr>
              <a:buFont typeface="Wingdings" panose="05000000000000000000" pitchFamily="2" charset="2"/>
              <a:buAutoNum type="arabicParenR"/>
            </a:pPr>
            <a:r>
              <a:rPr lang="en-US" altLang="id-ID"/>
              <a:t>Kolom Output diisi dengan hasil langsung kegiatan: Surat, Laporan, Kumpulan Data, Draft Laporan, Konsep Pedoman, dll.</a:t>
            </a:r>
          </a:p>
          <a:p>
            <a:pPr marL="457200" indent="-457200" eaLnBrk="1" hangingPunct="1">
              <a:buClr>
                <a:srgbClr val="00034C"/>
              </a:buClr>
              <a:buFont typeface="Wingdings 2" panose="05020102010507070707" pitchFamily="18" charset="2"/>
              <a:buChar char=""/>
            </a:pPr>
            <a:r>
              <a:rPr lang="en-US" altLang="id-ID" b="1"/>
              <a:t>Isi Keterangan</a:t>
            </a:r>
          </a:p>
          <a:p>
            <a:pPr marL="457200" indent="-457200" eaLnBrk="1" hangingPunct="1">
              <a:buFont typeface="Wingdings" panose="05000000000000000000" pitchFamily="2" charset="2"/>
              <a:buNone/>
            </a:pPr>
            <a:r>
              <a:rPr lang="en-US" altLang="id-ID"/>
              <a:t>      Kolom keterangan diisi dengan penjelasan singkat mengenai hal-hal yang perlu diperjelas seperti: Anggota Tim Kerja, SOP yang terkait, Biaya yang diperlukan, Persyaratan, dll.</a:t>
            </a:r>
          </a:p>
        </p:txBody>
      </p:sp>
      <p:sp>
        <p:nvSpPr>
          <p:cNvPr id="71684" name="Rectangle 4"/>
          <p:cNvSpPr>
            <a:spLocks noChangeArrowheads="1"/>
          </p:cNvSpPr>
          <p:nvPr/>
        </p:nvSpPr>
        <p:spPr bwMode="auto">
          <a:xfrm>
            <a:off x="457200" y="4572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en-US" altLang="id-ID" sz="2400" b="1">
                <a:solidFill>
                  <a:schemeClr val="tx1"/>
                </a:solidFill>
                <a:latin typeface="Arial" panose="020B0604020202020204" pitchFamily="34" charset="0"/>
              </a:rPr>
              <a:t>Mengisi Mutu Baku dan Keterangan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 calcmode="lin" valueType="num">
                                      <p:cBhvr additive="base">
                                        <p:cTn id="7" dur="5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4">
                                            <p:txEl>
                                              <p:pRg st="1" end="1"/>
                                            </p:txEl>
                                          </p:spTgt>
                                        </p:tgtEl>
                                        <p:attrNameLst>
                                          <p:attrName>style.visibility</p:attrName>
                                        </p:attrNameLst>
                                      </p:cBhvr>
                                      <p:to>
                                        <p:strVal val="visible"/>
                                      </p:to>
                                    </p:set>
                                    <p:anim calcmode="lin" valueType="num">
                                      <p:cBhvr additive="base">
                                        <p:cTn id="13" dur="500" fill="hold"/>
                                        <p:tgtEl>
                                          <p:spTgt spid="389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4">
                                            <p:txEl>
                                              <p:pRg st="2" end="2"/>
                                            </p:txEl>
                                          </p:spTgt>
                                        </p:tgtEl>
                                        <p:attrNameLst>
                                          <p:attrName>style.visibility</p:attrName>
                                        </p:attrNameLst>
                                      </p:cBhvr>
                                      <p:to>
                                        <p:strVal val="visible"/>
                                      </p:to>
                                    </p:set>
                                    <p:anim calcmode="lin" valueType="num">
                                      <p:cBhvr additive="base">
                                        <p:cTn id="19" dur="5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4">
                                            <p:txEl>
                                              <p:pRg st="3" end="3"/>
                                            </p:txEl>
                                          </p:spTgt>
                                        </p:tgtEl>
                                        <p:attrNameLst>
                                          <p:attrName>style.visibility</p:attrName>
                                        </p:attrNameLst>
                                      </p:cBhvr>
                                      <p:to>
                                        <p:strVal val="visible"/>
                                      </p:to>
                                    </p:set>
                                    <p:anim calcmode="lin" valueType="num">
                                      <p:cBhvr additive="base">
                                        <p:cTn id="25" dur="5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914">
                                            <p:txEl>
                                              <p:pRg st="4" end="4"/>
                                            </p:txEl>
                                          </p:spTgt>
                                        </p:tgtEl>
                                        <p:attrNameLst>
                                          <p:attrName>style.visibility</p:attrName>
                                        </p:attrNameLst>
                                      </p:cBhvr>
                                      <p:to>
                                        <p:strVal val="visible"/>
                                      </p:to>
                                    </p:set>
                                    <p:anim calcmode="lin" valueType="num">
                                      <p:cBhvr additive="base">
                                        <p:cTn id="31" dur="500" fill="hold"/>
                                        <p:tgtEl>
                                          <p:spTgt spid="389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9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14">
                                            <p:txEl>
                                              <p:pRg st="5" end="5"/>
                                            </p:txEl>
                                          </p:spTgt>
                                        </p:tgtEl>
                                        <p:attrNameLst>
                                          <p:attrName>style.visibility</p:attrName>
                                        </p:attrNameLst>
                                      </p:cBhvr>
                                      <p:to>
                                        <p:strVal val="visible"/>
                                      </p:to>
                                    </p:set>
                                    <p:anim calcmode="lin" valueType="num">
                                      <p:cBhvr additive="base">
                                        <p:cTn id="37" dur="500" fill="hold"/>
                                        <p:tgtEl>
                                          <p:spTgt spid="389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9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229600" cy="533400"/>
          </a:xfrm>
        </p:spPr>
        <p:txBody>
          <a:bodyPr>
            <a:normAutofit/>
          </a:bodyPr>
          <a:lstStyle/>
          <a:p>
            <a:pPr eaLnBrk="1" fontAlgn="auto" hangingPunct="1">
              <a:spcAft>
                <a:spcPts val="0"/>
              </a:spcAft>
              <a:defRPr/>
            </a:pPr>
            <a:r>
              <a:rPr lang="en-US" altLang="id-ID" sz="1800" b="1" dirty="0" err="1">
                <a:solidFill>
                  <a:schemeClr val="tx1">
                    <a:lumMod val="75000"/>
                    <a:lumOff val="25000"/>
                  </a:schemeClr>
                </a:solidFill>
              </a:rPr>
              <a:t>Contoh</a:t>
            </a:r>
            <a:r>
              <a:rPr lang="en-US" altLang="id-ID" sz="1800" b="1" dirty="0">
                <a:solidFill>
                  <a:schemeClr val="tx1">
                    <a:lumMod val="75000"/>
                    <a:lumOff val="25000"/>
                  </a:schemeClr>
                </a:solidFill>
              </a:rPr>
              <a:t> </a:t>
            </a:r>
            <a:r>
              <a:rPr lang="en-US" altLang="id-ID" sz="1800" b="1" dirty="0" err="1">
                <a:solidFill>
                  <a:schemeClr val="tx1">
                    <a:lumMod val="75000"/>
                    <a:lumOff val="25000"/>
                  </a:schemeClr>
                </a:solidFill>
              </a:rPr>
              <a:t>Mutu</a:t>
            </a:r>
            <a:r>
              <a:rPr lang="en-US" altLang="id-ID" sz="1800" b="1" dirty="0">
                <a:solidFill>
                  <a:schemeClr val="tx1">
                    <a:lumMod val="75000"/>
                    <a:lumOff val="25000"/>
                  </a:schemeClr>
                </a:solidFill>
              </a:rPr>
              <a:t> Baku </a:t>
            </a:r>
            <a:r>
              <a:rPr lang="en-US" altLang="id-ID" sz="1800" b="1" dirty="0" err="1">
                <a:solidFill>
                  <a:schemeClr val="tx1">
                    <a:lumMod val="75000"/>
                    <a:lumOff val="25000"/>
                  </a:schemeClr>
                </a:solidFill>
              </a:rPr>
              <a:t>dan</a:t>
            </a:r>
            <a:r>
              <a:rPr lang="en-US" altLang="id-ID" sz="1800" b="1" dirty="0">
                <a:solidFill>
                  <a:schemeClr val="tx1">
                    <a:lumMod val="75000"/>
                    <a:lumOff val="25000"/>
                  </a:schemeClr>
                </a:solidFill>
              </a:rPr>
              <a:t> </a:t>
            </a:r>
            <a:r>
              <a:rPr lang="en-US" altLang="id-ID" sz="1800" b="1" dirty="0" err="1">
                <a:solidFill>
                  <a:schemeClr val="tx1">
                    <a:lumMod val="75000"/>
                    <a:lumOff val="25000"/>
                  </a:schemeClr>
                </a:solidFill>
              </a:rPr>
              <a:t>Keterangan</a:t>
            </a:r>
            <a:endParaRPr lang="en-US" altLang="id-ID" sz="1800" b="1" dirty="0">
              <a:solidFill>
                <a:schemeClr val="tx1">
                  <a:lumMod val="75000"/>
                  <a:lumOff val="25000"/>
                </a:schemeClr>
              </a:solidFill>
            </a:endParaRPr>
          </a:p>
        </p:txBody>
      </p:sp>
      <p:graphicFrame>
        <p:nvGraphicFramePr>
          <p:cNvPr id="114912" name="Group 224"/>
          <p:cNvGraphicFramePr>
            <a:graphicFrameLocks noGrp="1"/>
          </p:cNvGraphicFramePr>
          <p:nvPr>
            <p:ph type="tbl" idx="1"/>
            <p:extLst>
              <p:ext uri="{D42A27DB-BD31-4B8C-83A1-F6EECF244321}">
                <p14:modId xmlns:p14="http://schemas.microsoft.com/office/powerpoint/2010/main" val="2542501930"/>
              </p:ext>
            </p:extLst>
          </p:nvPr>
        </p:nvGraphicFramePr>
        <p:xfrm>
          <a:off x="457200" y="1035904"/>
          <a:ext cx="8229600" cy="5279460"/>
        </p:xfrm>
        <a:graphic>
          <a:graphicData uri="http://schemas.openxmlformats.org/drawingml/2006/table">
            <a:tbl>
              <a:tblPr/>
              <a:tblGrid>
                <a:gridCol w="2514600">
                  <a:extLst>
                    <a:ext uri="{9D8B030D-6E8A-4147-A177-3AD203B41FA5}">
                      <a16:colId xmlns:a16="http://schemas.microsoft.com/office/drawing/2014/main" val="20000"/>
                    </a:ext>
                  </a:extLst>
                </a:gridCol>
                <a:gridCol w="893763">
                  <a:extLst>
                    <a:ext uri="{9D8B030D-6E8A-4147-A177-3AD203B41FA5}">
                      <a16:colId xmlns:a16="http://schemas.microsoft.com/office/drawing/2014/main" val="20001"/>
                    </a:ext>
                  </a:extLst>
                </a:gridCol>
                <a:gridCol w="2535237">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49827">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0" lang="en-US" sz="12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Mutu</a:t>
                      </a:r>
                      <a:r>
                        <a:rPr kumimoji="0" 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Baku</a:t>
                      </a:r>
                      <a:endParaRPr kumimoji="0" lang="en-US" sz="1200" b="0" i="0" u="none" strike="noStrike" cap="none" normalizeH="0" baseline="0" dirty="0">
                        <a:ln>
                          <a:noFill/>
                        </a:ln>
                        <a:solidFill>
                          <a:schemeClr val="tx1"/>
                        </a:solidFill>
                        <a:effectLst/>
                        <a:latin typeface="Arial" panose="020B0604020202020204" pitchFamily="34"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hMerge="1">
                  <a:txBody>
                    <a:bodyPr/>
                    <a:lstStyle/>
                    <a:p>
                      <a:endParaRPr lang="id-ID"/>
                    </a:p>
                  </a:txBody>
                  <a:tcPr/>
                </a:tc>
                <a:tc hMerge="1">
                  <a:txBody>
                    <a:bodyPr/>
                    <a:lstStyle/>
                    <a:p>
                      <a:endParaRPr lang="id-ID"/>
                    </a:p>
                  </a:txBody>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0" 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rPr>
                        <a:t>Keterangan</a:t>
                      </a:r>
                      <a:endParaRPr kumimoji="0" lang="en-US" sz="1200" b="0" i="0" u="none" strike="noStrike" cap="none" normalizeH="0" baseline="0">
                        <a:ln>
                          <a:noFill/>
                        </a:ln>
                        <a:solidFill>
                          <a:schemeClr val="tx1"/>
                        </a:solidFill>
                        <a:effectLst/>
                        <a:latin typeface="Arial" panose="020B0604020202020204" pitchFamily="34"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extLst>
                  <a:ext uri="{0D108BD9-81ED-4DB2-BD59-A6C34878D82A}">
                    <a16:rowId xmlns:a16="http://schemas.microsoft.com/office/drawing/2014/main" val="10000"/>
                  </a:ext>
                </a:extLst>
              </a:tr>
              <a:tr h="349827">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0" lang="en-US" sz="12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Kelengkapan</a:t>
                      </a:r>
                      <a:endParaRPr kumimoji="0" lang="en-US" sz="1200" b="0" i="0" u="none" strike="noStrike" cap="none" normalizeH="0" baseline="0" dirty="0">
                        <a:ln>
                          <a:noFill/>
                        </a:ln>
                        <a:solidFill>
                          <a:schemeClr val="tx1"/>
                        </a:solidFill>
                        <a:effectLst/>
                        <a:latin typeface="Arial" panose="020B0604020202020204" pitchFamily="34"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0" lang="en-US" sz="12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Waktu</a:t>
                      </a:r>
                      <a:endParaRPr kumimoji="0" lang="en-US" sz="1200" b="0" i="0" u="none" strike="noStrike" cap="none" normalizeH="0" baseline="0" dirty="0">
                        <a:ln>
                          <a:noFill/>
                        </a:ln>
                        <a:solidFill>
                          <a:schemeClr val="tx1"/>
                        </a:solidFill>
                        <a:effectLst/>
                        <a:latin typeface="Arial" panose="020B0604020202020204" pitchFamily="34"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0" 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Output</a:t>
                      </a:r>
                      <a:endParaRPr kumimoji="0" lang="en-US" sz="1200" b="0" i="0" u="none" strike="noStrike" cap="none" normalizeH="0" baseline="0" dirty="0">
                        <a:ln>
                          <a:noFill/>
                        </a:ln>
                        <a:solidFill>
                          <a:schemeClr val="tx1"/>
                        </a:solidFill>
                        <a:effectLst/>
                        <a:latin typeface="Arial" panose="020B0604020202020204" pitchFamily="34"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vMerge="1">
                  <a:txBody>
                    <a:bodyPr/>
                    <a:lstStyle/>
                    <a:p>
                      <a:endParaRPr lang="id-ID"/>
                    </a:p>
                  </a:txBody>
                  <a:tcPr/>
                </a:tc>
                <a:extLst>
                  <a:ext uri="{0D108BD9-81ED-4DB2-BD59-A6C34878D82A}">
                    <a16:rowId xmlns:a16="http://schemas.microsoft.com/office/drawing/2014/main" val="10001"/>
                  </a:ext>
                </a:extLst>
              </a:tr>
              <a:tr h="446051">
                <a:tc>
                  <a:txBody>
                    <a:bodyPr/>
                    <a:lstStyle/>
                    <a:p>
                      <a:r>
                        <a:rPr lang="id-ID" sz="1200" dirty="0">
                          <a:latin typeface="Arial Narrow" panose="020B0606020202030204" pitchFamily="34" charset="0"/>
                        </a:rPr>
                        <a:t>TOR dan RAB</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1 hari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SK Tim Kerja/ Surat Tugas</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SOP Pembuatan SK/Surat Tugas Tim Kerja</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4467">
                <a:tc>
                  <a:txBody>
                    <a:bodyPr/>
                    <a:lstStyle/>
                    <a:p>
                      <a:r>
                        <a:rPr lang="id-ID" sz="1200" dirty="0">
                          <a:latin typeface="Arial Narrow" panose="020B0606020202030204" pitchFamily="34" charset="0"/>
                        </a:rPr>
                        <a:t>- SK Tim Kerja/ Surat Tugas</a:t>
                      </a:r>
                    </a:p>
                    <a:p>
                      <a:r>
                        <a:rPr lang="id-ID" sz="1200" dirty="0">
                          <a:latin typeface="Arial Narrow" panose="020B0606020202030204" pitchFamily="34" charset="0"/>
                        </a:rPr>
                        <a:t>- Bahan penerapan Peta Proses Bisnis Kementerian Agama </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1 hari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fi-FI" sz="1200" dirty="0">
                          <a:latin typeface="Arial Narrow" panose="020B0606020202030204" pitchFamily="34" charset="0"/>
                        </a:rPr>
                        <a:t>Jadwal dan materi penerapan Peta Proses Bisnis Kementerian Agama </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2186">
                <a:tc>
                  <a:txBody>
                    <a:bodyPr/>
                    <a:lstStyle/>
                    <a:p>
                      <a:r>
                        <a:rPr lang="fi-FI" sz="1200" dirty="0">
                          <a:latin typeface="Arial Narrow" panose="020B0606020202030204" pitchFamily="34" charset="0"/>
                        </a:rPr>
                        <a:t>Jadwal dan materi penerapan Peta Proses Bisnis Kementerian Agama</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3 Bulan</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fi-FI" sz="1200" dirty="0">
                          <a:latin typeface="Arial Narrow" panose="020B0606020202030204" pitchFamily="34" charset="0"/>
                        </a:rPr>
                        <a:t>Pelaksanaan penerapan Peta Proses Bisnis Kementerian Agama </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2186">
                <a:tc>
                  <a:txBody>
                    <a:bodyPr/>
                    <a:lstStyle/>
                    <a:p>
                      <a:r>
                        <a:rPr lang="fi-FI" sz="1200" dirty="0">
                          <a:latin typeface="Arial Narrow" panose="020B0606020202030204" pitchFamily="34" charset="0"/>
                        </a:rPr>
                        <a:t>Hasil pelaksanaan penerapan Peta Proses Bisnis Kementerian Agama </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indent="0">
                        <a:buNone/>
                      </a:pPr>
                      <a:r>
                        <a:rPr lang="id-ID" sz="1200" dirty="0">
                          <a:latin typeface="Arial Narrow" panose="020B0606020202030204" pitchFamily="34" charset="0"/>
                        </a:rPr>
                        <a:t>2 hari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fi-FI" sz="1200" dirty="0">
                          <a:latin typeface="Arial Narrow" panose="020B0606020202030204" pitchFamily="34" charset="0"/>
                        </a:rPr>
                        <a:t>Konsep laporan pelaksanaan penerapan Peta Proses Bisnis Kementerian Agama </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288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id-ID" sz="1200" dirty="0">
                          <a:latin typeface="Arial Narrow" panose="020B0606020202030204" pitchFamily="34" charset="0"/>
                        </a:rPr>
                        <a:t>Konsep Laporan pelaksanaan penerapan Peta Proses Bisnis Kementerian Agama yang sudah diparaf </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30 Menit</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Laporan pelaksanaan penerapan Peta Proses Bisnis Kementerian Agama yang sudah ditandatangani </a:t>
                      </a:r>
                    </a:p>
                    <a:p>
                      <a:r>
                        <a:rPr lang="id-ID" sz="1200" dirty="0">
                          <a:latin typeface="Arial Narrow" panose="020B0606020202030204" pitchFamily="34" charset="0"/>
                        </a:rPr>
                        <a:t>Disposisi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02883">
                <a:tc>
                  <a:txBody>
                    <a:bodyPr/>
                    <a:lstStyle/>
                    <a:p>
                      <a:r>
                        <a:rPr lang="id-ID" sz="1200" dirty="0">
                          <a:latin typeface="Arial Narrow" panose="020B0606020202030204" pitchFamily="34" charset="0"/>
                        </a:rPr>
                        <a:t>Laporan pelaksanaan penerapan Peta Proses Bisnis Kementerian Agama yang sudah ditandatangani </a:t>
                      </a:r>
                    </a:p>
                    <a:p>
                      <a:r>
                        <a:rPr lang="id-ID" sz="1200" dirty="0">
                          <a:latin typeface="Arial Narrow" panose="020B0606020202030204" pitchFamily="34" charset="0"/>
                        </a:rPr>
                        <a:t>Disposisi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5 Menit</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Laporan pelaksanaan penerapan Peta Proses Bisnis Kementerian Agama yang sudah ditandatangani </a:t>
                      </a:r>
                    </a:p>
                    <a:p>
                      <a:r>
                        <a:rPr lang="id-ID" sz="1200" dirty="0">
                          <a:latin typeface="Arial Narrow" panose="020B0606020202030204" pitchFamily="34" charset="0"/>
                        </a:rPr>
                        <a:t>Disposisi</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12186">
                <a:tc>
                  <a:txBody>
                    <a:bodyPr/>
                    <a:lstStyle/>
                    <a:p>
                      <a:r>
                        <a:rPr lang="fi-FI" sz="1200" dirty="0">
                          <a:latin typeface="Arial Narrow" panose="020B0606020202030204" pitchFamily="34" charset="0"/>
                        </a:rPr>
                        <a:t>Laporan pelaksanaan penerapan Peta Proses Bisnis Kementerian Agama </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5 Menit</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fi-FI" sz="1200" dirty="0">
                          <a:latin typeface="Arial Narrow" panose="020B0606020202030204" pitchFamily="34" charset="0"/>
                        </a:rPr>
                        <a:t>Arsip Laporan pelaksanaan penerapan Peta Proses Bisnis Kementerian Agama</a:t>
                      </a:r>
                      <a:endParaRPr lang="id-ID" sz="1200" dirty="0">
                        <a:latin typeface="Arial Narrow" panose="020B0606020202030204" pitchFamily="34" charset="0"/>
                      </a:endParaRP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dirty="0">
                          <a:latin typeface="Arial Narrow" panose="020B0606020202030204" pitchFamily="34" charset="0"/>
                        </a:rPr>
                        <a:t>SOP Pelaksanaan Pengarsipan</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6559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EEB50501-071D-432A-B4C9-FC7103CA0484}" type="slidenum">
              <a:rPr lang="en-US" altLang="id-ID" smtClean="0">
                <a:solidFill>
                  <a:srgbClr val="FFFFFF"/>
                </a:solidFill>
                <a:latin typeface="Arial" panose="020B0604020202020204" pitchFamily="34" charset="0"/>
              </a:rPr>
              <a:t>21</a:t>
            </a:fld>
            <a:endParaRPr lang="en-US" altLang="id-ID">
              <a:solidFill>
                <a:srgbClr val="FFFFFF"/>
              </a:solidFill>
              <a:latin typeface="Arial" panose="020B0604020202020204" pitchFamily="34" charset="0"/>
            </a:endParaRP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871245187"/>
              </p:ext>
            </p:extLst>
          </p:nvPr>
        </p:nvGraphicFramePr>
        <p:xfrm>
          <a:off x="107950" y="333375"/>
          <a:ext cx="8959850" cy="6224914"/>
        </p:xfrm>
        <a:graphic>
          <a:graphicData uri="http://schemas.openxmlformats.org/drawingml/2006/table">
            <a:tbl>
              <a:tblPr/>
              <a:tblGrid>
                <a:gridCol w="481013">
                  <a:extLst>
                    <a:ext uri="{9D8B030D-6E8A-4147-A177-3AD203B41FA5}">
                      <a16:colId xmlns:a16="http://schemas.microsoft.com/office/drawing/2014/main" val="20000"/>
                    </a:ext>
                  </a:extLst>
                </a:gridCol>
                <a:gridCol w="2109787">
                  <a:extLst>
                    <a:ext uri="{9D8B030D-6E8A-4147-A177-3AD203B41FA5}">
                      <a16:colId xmlns:a16="http://schemas.microsoft.com/office/drawing/2014/main" val="20001"/>
                    </a:ext>
                  </a:extLst>
                </a:gridCol>
                <a:gridCol w="73025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1327150">
                  <a:extLst>
                    <a:ext uri="{9D8B030D-6E8A-4147-A177-3AD203B41FA5}">
                      <a16:colId xmlns:a16="http://schemas.microsoft.com/office/drawing/2014/main" val="20008"/>
                    </a:ext>
                  </a:extLst>
                </a:gridCol>
                <a:gridCol w="882650">
                  <a:extLst>
                    <a:ext uri="{9D8B030D-6E8A-4147-A177-3AD203B41FA5}">
                      <a16:colId xmlns:a16="http://schemas.microsoft.com/office/drawing/2014/main" val="20009"/>
                    </a:ext>
                  </a:extLst>
                </a:gridCol>
              </a:tblGrid>
              <a:tr h="274653">
                <a:tc rowSpan="2">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rgbClr val="FFFFFF"/>
                          </a:solidFill>
                          <a:effectLst/>
                          <a:latin typeface="Trebuchet MS" panose="020B0603020202020204" pitchFamily="34" charset="0"/>
                        </a:rPr>
                        <a:t>No.</a:t>
                      </a:r>
                      <a:endParaRPr kumimoji="0" lang="id-ID" altLang="id-ID" sz="1200" b="1" i="0" u="none" strike="noStrike" cap="none" normalizeH="0" baseline="0" dirty="0">
                        <a:ln>
                          <a:noFill/>
                        </a:ln>
                        <a:solidFill>
                          <a:schemeClr val="tx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18655"/>
                    </a:solidFill>
                  </a:tcPr>
                </a:tc>
                <a:tc rowSpan="2">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rgbClr val="FFFFFF"/>
                          </a:solidFill>
                          <a:effectLst/>
                          <a:latin typeface="Trebuchet MS" panose="020B0603020202020204" pitchFamily="34" charset="0"/>
                        </a:rPr>
                        <a:t>Kegiatan</a:t>
                      </a:r>
                    </a:p>
                    <a:p>
                      <a:pPr marL="0" marR="0" lvl="0" indent="0" algn="ctr" defTabSz="914400" rtl="0" eaLnBrk="1" fontAlgn="base" latinLnBrk="0" hangingPunct="1">
                        <a:lnSpc>
                          <a:spcPct val="100000"/>
                        </a:lnSpc>
                        <a:spcBef>
                          <a:spcPct val="0"/>
                        </a:spcBef>
                        <a:spcAft>
                          <a:spcPct val="0"/>
                        </a:spcAft>
                        <a:buClrTx/>
                        <a:buSzTx/>
                        <a:buFontTx/>
                        <a:buNone/>
                      </a:pPr>
                      <a:endParaRPr kumimoji="0" lang="id-ID" altLang="id-ID" sz="1200" b="1" i="0" u="none" strike="noStrike" cap="none" normalizeH="0" baseline="0" dirty="0">
                        <a:ln>
                          <a:noFill/>
                        </a:ln>
                        <a:solidFill>
                          <a:schemeClr val="tx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18655"/>
                    </a:solidFill>
                  </a:tcPr>
                </a:tc>
                <a:tc gridSpan="3">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a:ln>
                            <a:noFill/>
                          </a:ln>
                          <a:solidFill>
                            <a:srgbClr val="FFFFFF"/>
                          </a:solidFill>
                          <a:effectLst/>
                          <a:latin typeface="Trebuchet MS" panose="020B0603020202020204" pitchFamily="34" charset="0"/>
                        </a:rPr>
                        <a:t>Pelaksana</a:t>
                      </a:r>
                      <a:endParaRPr kumimoji="0" lang="id-ID" altLang="id-ID" sz="1200" b="1" i="0" u="none" strike="noStrike" cap="none" normalizeH="0" baseline="0">
                        <a:ln>
                          <a:noFill/>
                        </a:ln>
                        <a:solidFill>
                          <a:schemeClr val="tx1"/>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18655"/>
                    </a:solidFill>
                  </a:tcPr>
                </a:tc>
                <a:tc hMerge="1">
                  <a:txBody>
                    <a:bodyPr/>
                    <a:lstStyle/>
                    <a:p>
                      <a:endParaRPr lang="id-ID"/>
                    </a:p>
                  </a:txBody>
                  <a:tcPr/>
                </a:tc>
                <a:tc hMerge="1">
                  <a:txBody>
                    <a:bodyPr/>
                    <a:lstStyle/>
                    <a:p>
                      <a:endParaRPr lang="id-ID"/>
                    </a:p>
                  </a:txBody>
                  <a:tcPr/>
                </a:tc>
                <a:tc gridSpan="3">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a:ln>
                            <a:noFill/>
                          </a:ln>
                          <a:solidFill>
                            <a:srgbClr val="FFFFFF"/>
                          </a:solidFill>
                          <a:effectLst/>
                          <a:latin typeface="Trebuchet MS" panose="020B0603020202020204" pitchFamily="34" charset="0"/>
                        </a:rPr>
                        <a:t>Mutu Baku</a:t>
                      </a:r>
                      <a:endParaRPr kumimoji="0" lang="id-ID" altLang="id-ID" sz="1200" b="1" i="0" u="none" strike="noStrike" cap="none" normalizeH="0" baseline="0">
                        <a:ln>
                          <a:noFill/>
                        </a:ln>
                        <a:solidFill>
                          <a:schemeClr val="tx1"/>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18655"/>
                    </a:solidFill>
                  </a:tcPr>
                </a:tc>
                <a:tc hMerge="1">
                  <a:txBody>
                    <a:bodyPr/>
                    <a:lstStyle/>
                    <a:p>
                      <a:endParaRPr lang="id-ID"/>
                    </a:p>
                  </a:txBody>
                  <a:tcPr/>
                </a:tc>
                <a:tc hMerge="1">
                  <a:txBody>
                    <a:bodyPr/>
                    <a:lstStyle/>
                    <a:p>
                      <a:endParaRPr lang="id-ID"/>
                    </a:p>
                  </a:txBody>
                  <a:tcPr/>
                </a:tc>
                <a:tc rowSpan="2">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1" i="0" u="none" strike="noStrike" cap="none" normalizeH="0" baseline="0" dirty="0">
                          <a:ln>
                            <a:noFill/>
                          </a:ln>
                          <a:solidFill>
                            <a:srgbClr val="FFFFFF"/>
                          </a:solidFill>
                          <a:effectLst/>
                          <a:latin typeface="Trebuchet MS" panose="020B0603020202020204" pitchFamily="34" charset="0"/>
                        </a:rPr>
                        <a:t>Keterangan</a:t>
                      </a:r>
                      <a:endParaRPr kumimoji="0" lang="id-ID" altLang="id-ID" sz="1200" b="1" i="0" u="none" strike="noStrike" cap="none" normalizeH="0" baseline="0" dirty="0">
                        <a:ln>
                          <a:noFill/>
                        </a:ln>
                        <a:solidFill>
                          <a:schemeClr val="tx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18655"/>
                    </a:solidFill>
                  </a:tcPr>
                </a:tc>
                <a:extLst>
                  <a:ext uri="{0D108BD9-81ED-4DB2-BD59-A6C34878D82A}">
                    <a16:rowId xmlns:a16="http://schemas.microsoft.com/office/drawing/2014/main" val="10000"/>
                  </a:ext>
                </a:extLst>
              </a:tr>
              <a:tr h="382572">
                <a:tc vMerge="1">
                  <a:txBody>
                    <a:bodyPr/>
                    <a:lstStyle/>
                    <a:p>
                      <a:endParaRPr lang="id-ID"/>
                    </a:p>
                  </a:txBody>
                  <a:tcPr/>
                </a:tc>
                <a:tc vMerge="1">
                  <a:txBody>
                    <a:bodyPr/>
                    <a:lstStyle/>
                    <a:p>
                      <a:endParaRPr lang="id-ID"/>
                    </a:p>
                  </a:txBody>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id-ID" altLang="id-ID" sz="800" b="0" i="0" u="none" strike="noStrike" cap="none" normalizeH="0" baseline="0" dirty="0">
                          <a:ln>
                            <a:noFill/>
                          </a:ln>
                          <a:solidFill>
                            <a:schemeClr val="bg1"/>
                          </a:solidFill>
                          <a:effectLst/>
                          <a:latin typeface="Trebuchet MS" panose="020B0603020202020204" pitchFamily="34" charset="0"/>
                        </a:rPr>
                        <a:t>Kepala Biro</a:t>
                      </a:r>
                      <a:endParaRPr kumimoji="0" lang="en-US" altLang="id-ID" sz="800" b="0" i="0" u="none" strike="noStrike" cap="none" normalizeH="0" baseline="0" dirty="0">
                        <a:ln>
                          <a:noFill/>
                        </a:ln>
                        <a:solidFill>
                          <a:schemeClr val="bg1"/>
                        </a:solidFill>
                        <a:effectLst/>
                        <a:latin typeface="Arial" panose="020B0604020202020204" pitchFamily="34" charset="0"/>
                      </a:endParaRPr>
                    </a:p>
                  </a:txBody>
                  <a:tcPr marL="91435" marR="91435" marT="45716" marB="45716"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id-ID" sz="800" b="0" i="0" u="none" strike="noStrike" cap="none" normalizeH="0" baseline="0" dirty="0">
                          <a:ln>
                            <a:noFill/>
                          </a:ln>
                          <a:solidFill>
                            <a:schemeClr val="bg1"/>
                          </a:solidFill>
                          <a:effectLst/>
                          <a:latin typeface="Trebuchet MS" panose="020B0603020202020204" pitchFamily="34" charset="0"/>
                        </a:rPr>
                        <a:t>T</a:t>
                      </a:r>
                      <a:r>
                        <a:rPr kumimoji="0" lang="id-ID" altLang="id-ID" sz="800" b="0" i="0" u="none" strike="noStrike" cap="none" normalizeH="0" baseline="0" dirty="0">
                          <a:ln>
                            <a:noFill/>
                          </a:ln>
                          <a:solidFill>
                            <a:schemeClr val="bg1"/>
                          </a:solidFill>
                          <a:effectLst/>
                          <a:latin typeface="Trebuchet MS" panose="020B0603020202020204" pitchFamily="34" charset="0"/>
                        </a:rPr>
                        <a:t>im Kerja</a:t>
                      </a:r>
                      <a:endParaRPr kumimoji="0" lang="en-US" altLang="id-ID" sz="800" b="0" i="0" u="none" strike="noStrike" cap="none" normalizeH="0" baseline="0" dirty="0">
                        <a:ln>
                          <a:noFill/>
                        </a:ln>
                        <a:solidFill>
                          <a:schemeClr val="bg1"/>
                        </a:solidFill>
                        <a:effectLst/>
                        <a:latin typeface="Arial" panose="020B060402020202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914400" rtl="0" eaLnBrk="1" fontAlgn="ctr" latinLnBrk="0" hangingPunct="1">
                        <a:lnSpc>
                          <a:spcPct val="100000"/>
                        </a:lnSpc>
                        <a:spcBef>
                          <a:spcPct val="0"/>
                        </a:spcBef>
                        <a:spcAft>
                          <a:spcPct val="0"/>
                        </a:spcAft>
                        <a:buClrTx/>
                        <a:buSzTx/>
                        <a:buFontTx/>
                        <a:buNone/>
                      </a:pPr>
                      <a:r>
                        <a:rPr kumimoji="0" lang="id-ID" altLang="id-ID" sz="800" b="0" i="0" u="none" strike="noStrike" cap="none" normalizeH="0" baseline="0" dirty="0">
                          <a:ln>
                            <a:noFill/>
                          </a:ln>
                          <a:solidFill>
                            <a:schemeClr val="bg1"/>
                          </a:solidFill>
                          <a:effectLst/>
                          <a:latin typeface="Trebuchet MS" panose="020B0603020202020204" pitchFamily="34" charset="0"/>
                        </a:rPr>
                        <a:t>Arsiparis</a:t>
                      </a:r>
                      <a:endParaRPr kumimoji="0" lang="en-US" altLang="id-ID" sz="800" b="0" i="0" u="none" strike="noStrike" cap="none" normalizeH="0" baseline="0" dirty="0">
                        <a:ln>
                          <a:noFill/>
                        </a:ln>
                        <a:solidFill>
                          <a:schemeClr val="bg1"/>
                        </a:solidFill>
                        <a:effectLst/>
                        <a:latin typeface="Arial" panose="020B060402020202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0" i="0" u="none" strike="noStrike" cap="none" normalizeH="0" baseline="0" dirty="0">
                          <a:ln>
                            <a:noFill/>
                          </a:ln>
                          <a:solidFill>
                            <a:schemeClr val="bg1"/>
                          </a:solidFill>
                          <a:effectLst/>
                          <a:latin typeface="Trebuchet MS" panose="020B0603020202020204" pitchFamily="34" charset="0"/>
                        </a:rPr>
                        <a:t>Kelengkapan</a:t>
                      </a:r>
                      <a:endParaRPr kumimoji="0" lang="id-ID" altLang="id-ID" sz="800" b="0" i="0" u="none" strike="noStrike" cap="none" normalizeH="0" baseline="0" dirty="0">
                        <a:ln>
                          <a:noFill/>
                        </a:ln>
                        <a:solidFill>
                          <a:schemeClr val="bg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0" i="0" u="none" strike="noStrike" cap="none" normalizeH="0" baseline="0" dirty="0">
                          <a:ln>
                            <a:noFill/>
                          </a:ln>
                          <a:solidFill>
                            <a:schemeClr val="bg1"/>
                          </a:solidFill>
                          <a:effectLst/>
                          <a:latin typeface="Trebuchet MS" panose="020B0603020202020204" pitchFamily="34" charset="0"/>
                        </a:rPr>
                        <a:t>Waktu</a:t>
                      </a:r>
                      <a:endParaRPr kumimoji="0" lang="id-ID" altLang="id-ID" sz="800" b="0" i="0" u="none" strike="noStrike" cap="none" normalizeH="0" baseline="0" dirty="0">
                        <a:ln>
                          <a:noFill/>
                        </a:ln>
                        <a:solidFill>
                          <a:schemeClr val="bg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800" b="0" i="0" u="none" strike="noStrike" cap="none" normalizeH="0" baseline="0" dirty="0">
                          <a:ln>
                            <a:noFill/>
                          </a:ln>
                          <a:solidFill>
                            <a:schemeClr val="bg1"/>
                          </a:solidFill>
                          <a:effectLst/>
                          <a:latin typeface="Trebuchet MS" panose="020B0603020202020204" pitchFamily="34" charset="0"/>
                        </a:rPr>
                        <a:t>Output</a:t>
                      </a:r>
                      <a:endParaRPr kumimoji="0" lang="id-ID" altLang="id-ID" sz="800" b="0" i="0" u="none" strike="noStrike" cap="none" normalizeH="0" baseline="0" dirty="0">
                        <a:ln>
                          <a:noFill/>
                        </a:ln>
                        <a:solidFill>
                          <a:schemeClr val="bg1"/>
                        </a:solidFill>
                        <a:effectLst/>
                        <a:latin typeface="Arial Narrow" panose="020B0606020202030204" pitchFamily="34" charset="0"/>
                      </a:endParaRPr>
                    </a:p>
                  </a:txBody>
                  <a:tcPr marL="91435" marR="91435" marT="45716" marB="45716"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50000"/>
                      </a:schemeClr>
                    </a:solidFill>
                  </a:tcPr>
                </a:tc>
                <a:tc vMerge="1">
                  <a:txBody>
                    <a:bodyPr/>
                    <a:lstStyle/>
                    <a:p>
                      <a:endParaRPr lang="id-ID"/>
                    </a:p>
                  </a:txBody>
                  <a:tcPr/>
                </a:tc>
                <a:extLst>
                  <a:ext uri="{0D108BD9-81ED-4DB2-BD59-A6C34878D82A}">
                    <a16:rowId xmlns:a16="http://schemas.microsoft.com/office/drawing/2014/main" val="10001"/>
                  </a:ext>
                </a:extLst>
              </a:tr>
              <a:tr h="568356">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1.</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Membentuk Tim Kerja  Penerapan Peta Proses Bisnis Kementerian Agama</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panose="020B0604020202020204" pitchFamily="34" charset="0"/>
                          <a:cs typeface="Arial" panose="020B0604020202020204" pitchFamily="34" charset="0"/>
                        </a:rPr>
                        <a:t>TOR dan RAB</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1 hari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SK Tim Kerja/ Surat Tugas</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lang="id-ID" sz="900" dirty="0">
                          <a:latin typeface="Arial Narrow" panose="020B0606020202030204" pitchFamily="34" charset="0"/>
                        </a:rPr>
                        <a:t>SOP Pembuatan SK/Surat Tugas Tim Kerja</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extLst>
                  <a:ext uri="{0D108BD9-81ED-4DB2-BD59-A6C34878D82A}">
                    <a16:rowId xmlns:a16="http://schemas.microsoft.com/office/drawing/2014/main" val="10002"/>
                  </a:ext>
                </a:extLst>
              </a:tr>
              <a:tr h="503266">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2.</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a:t>
                      </a:r>
                      <a:r>
                        <a:rPr kumimoji="0" lang="fi-FI"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elakukan persiapan penerapan Peta Proses Bisnis Kementerian Agama </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a:spcBef>
                          <a:spcPts val="0"/>
                        </a:spcBef>
                      </a:pPr>
                      <a:r>
                        <a:rPr lang="id-ID" sz="900" dirty="0">
                          <a:latin typeface="Arial Narrow" panose="020B0606020202030204" pitchFamily="34" charset="0"/>
                        </a:rPr>
                        <a:t>- SK Tim Kerja/ Surat Tugas</a:t>
                      </a:r>
                    </a:p>
                    <a:p>
                      <a:pPr>
                        <a:spcBef>
                          <a:spcPts val="0"/>
                        </a:spcBef>
                      </a:pPr>
                      <a:r>
                        <a:rPr lang="id-ID" sz="900" dirty="0">
                          <a:latin typeface="Arial Narrow" panose="020B0606020202030204" pitchFamily="34" charset="0"/>
                        </a:rPr>
                        <a:t>- Bahan penerapan Peta Proses Bisnis Kementerian Agama </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1 hari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r>
                        <a:rPr lang="fi-FI" sz="900" dirty="0">
                          <a:latin typeface="Arial Narrow" panose="020B0606020202030204" pitchFamily="34" charset="0"/>
                        </a:rPr>
                        <a:t>Jadwal dan materi penerapan Peta Proses Bisnis Kementerian Agama</a:t>
                      </a: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extLst>
                  <a:ext uri="{0D108BD9-81ED-4DB2-BD59-A6C34878D82A}">
                    <a16:rowId xmlns:a16="http://schemas.microsoft.com/office/drawing/2014/main" val="10003"/>
                  </a:ext>
                </a:extLst>
              </a:tr>
              <a:tr h="640101">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3.</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defRPr/>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Bersama Tim Kerja melakukan pelaksanaan penerapan Peta Proses Bisnis Kementerian Agama</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Jadwal dan materi penerapan Peta Proses Bisnis Kementerian Agama</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3 Bulan</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Pelaksanaan penerapan Peta Proses Bisnis Kementerian Agama </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extLst>
                  <a:ext uri="{0D108BD9-81ED-4DB2-BD59-A6C34878D82A}">
                    <a16:rowId xmlns:a16="http://schemas.microsoft.com/office/drawing/2014/main" val="10004"/>
                  </a:ext>
                </a:extLst>
              </a:tr>
              <a:tr h="640101">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4.</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Menyusun konsep Laporan pelaksanaan penerapan Peta Proses Bisnis Kementerian Agama dan diserahkan ke Kepala Biro Organisasi dan Tatalaksana untuk dikoreksi</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Hasil pelaksanaan penerapan Peta Proses Bisnis Kementerian Agama </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indent="0">
                        <a:buNone/>
                      </a:pPr>
                      <a:r>
                        <a:rPr lang="id-ID" sz="900" dirty="0">
                          <a:latin typeface="Arial Narrow" panose="020B0606020202030204" pitchFamily="34" charset="0"/>
                        </a:rPr>
                        <a:t>2 hari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Konsep laporan pelaksanaan penerapan Peta Proses Bisnis Kementerian Agama </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extLst>
                  <a:ext uri="{0D108BD9-81ED-4DB2-BD59-A6C34878D82A}">
                    <a16:rowId xmlns:a16="http://schemas.microsoft.com/office/drawing/2014/main" val="10005"/>
                  </a:ext>
                </a:extLst>
              </a:tr>
              <a:tr h="777918">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5.</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ts val="0"/>
                        </a:spcBef>
                        <a:spcAft>
                          <a:spcPct val="0"/>
                        </a:spcAft>
                        <a:buClrTx/>
                        <a:buSzTx/>
                        <a:buFontTx/>
                        <a:buNone/>
                        <a:defRPr/>
                      </a:pPr>
                      <a:r>
                        <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a:t>
                      </a: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emerika konsep Laporan pelaksanaan penerapan Peta Proses Bisnis Kementerian Agama jika setuju membubuhkan tanda tangan dan menyerahkan ke Tim Kerja untuk diarsipkan, jika tidak setuju dikembalikan ke Ketua Tim untuk diperbaiki</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indent="0" algn="l" defTabSz="914400" rtl="0" eaLnBrk="1" fontAlgn="auto" latinLnBrk="0" hangingPunct="1">
                        <a:lnSpc>
                          <a:spcPct val="100000"/>
                        </a:lnSpc>
                        <a:spcBef>
                          <a:spcPts val="0"/>
                        </a:spcBef>
                        <a:spcAft>
                          <a:spcPts val="0"/>
                        </a:spcAft>
                        <a:buClrTx/>
                        <a:buSzTx/>
                        <a:buFontTx/>
                        <a:buNone/>
                        <a:defRPr/>
                      </a:pPr>
                      <a:r>
                        <a:rPr lang="id-ID" sz="900" dirty="0">
                          <a:latin typeface="Arial Narrow" panose="020B0606020202030204" pitchFamily="34" charset="0"/>
                        </a:rPr>
                        <a:t>Konsep Laporan pelaksanaan penerapan Peta Proses Bisnis Kementerian Agama yang sudah diparaf </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30 Menit</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Laporan pelaksanaan penerapan Peta Proses Bisnis Kementerian Agama yang sudah ditandatangani </a:t>
                      </a:r>
                    </a:p>
                    <a:p>
                      <a:r>
                        <a:rPr lang="id-ID" sz="900" dirty="0">
                          <a:latin typeface="Arial Narrow" panose="020B0606020202030204" pitchFamily="34" charset="0"/>
                        </a:rPr>
                        <a:t>Disposisi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extLst>
                  <a:ext uri="{0D108BD9-81ED-4DB2-BD59-A6C34878D82A}">
                    <a16:rowId xmlns:a16="http://schemas.microsoft.com/office/drawing/2014/main" val="10006"/>
                  </a:ext>
                </a:extLst>
              </a:tr>
              <a:tr h="892224">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a:ln>
                            <a:noFill/>
                          </a:ln>
                          <a:solidFill>
                            <a:srgbClr val="000000"/>
                          </a:solidFill>
                          <a:effectLst/>
                          <a:latin typeface="Trebuchet MS" panose="020B0603020202020204" pitchFamily="34" charset="0"/>
                        </a:rPr>
                        <a:t>6.</a:t>
                      </a: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Melakukan koordinasi dengan Arsiparis untuk mengarsipkan Laporan Pelaksanaan penerapan Peta Proses Bisnis Kementerian Agama</a:t>
                      </a:r>
                      <a:endParaRPr kumimoji="0" 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Laporan pelaksanaan penerapan Peta Proses Bisnis Kementerian Agama yang sudah ditandatangani </a:t>
                      </a:r>
                    </a:p>
                    <a:p>
                      <a:r>
                        <a:rPr lang="id-ID" sz="900" dirty="0">
                          <a:latin typeface="Arial Narrow" panose="020B0606020202030204" pitchFamily="34" charset="0"/>
                        </a:rPr>
                        <a:t>Disposisi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5 Menit</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Laporan pelaksanaan penerapan Peta Proses Bisnis Kementerian Agama yang sudah ditandatangani </a:t>
                      </a:r>
                    </a:p>
                    <a:p>
                      <a:r>
                        <a:rPr lang="id-ID" sz="900" dirty="0">
                          <a:latin typeface="Arial Narrow" panose="020B0606020202030204" pitchFamily="34" charset="0"/>
                        </a:rPr>
                        <a:t>Disposisi</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pPr>
                      <a:endParaRPr kumimoji="0" lang="id-ID" altLang="id-ID" sz="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D9D1"/>
                    </a:solidFill>
                  </a:tcPr>
                </a:tc>
                <a:extLst>
                  <a:ext uri="{0D108BD9-81ED-4DB2-BD59-A6C34878D82A}">
                    <a16:rowId xmlns:a16="http://schemas.microsoft.com/office/drawing/2014/main" val="10007"/>
                  </a:ext>
                </a:extLst>
              </a:tr>
              <a:tr h="457225">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r>
                        <a:rPr kumimoji="0" lang="id-ID" altLang="id-ID" sz="1200" b="0" i="0" u="none" strike="noStrike" cap="none" normalizeH="0" baseline="0" dirty="0">
                          <a:ln>
                            <a:noFill/>
                          </a:ln>
                          <a:solidFill>
                            <a:srgbClr val="000000"/>
                          </a:solidFill>
                          <a:effectLst/>
                          <a:latin typeface="Trebuchet MS" panose="020B0603020202020204" pitchFamily="34" charset="0"/>
                        </a:rPr>
                        <a:t>7.</a:t>
                      </a: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marL="1143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114300" marR="0" lvl="0" indent="0" algn="l" defTabSz="914400" rtl="0" eaLnBrk="1" fontAlgn="base" latinLnBrk="0" hangingPunct="1">
                        <a:lnSpc>
                          <a:spcPct val="100000"/>
                        </a:lnSpc>
                        <a:spcBef>
                          <a:spcPct val="0"/>
                        </a:spcBef>
                        <a:spcAft>
                          <a:spcPct val="0"/>
                        </a:spcAft>
                        <a:buClrTx/>
                        <a:buSzTx/>
                        <a:buFontTx/>
                        <a:buNone/>
                      </a:pPr>
                      <a:r>
                        <a:rPr kumimoji="0" 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M</a:t>
                      </a:r>
                      <a:r>
                        <a:rPr kumimoji="0" lang="fi-FI"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pitchFamily="34" charset="0"/>
                        </a:rPr>
                        <a:t>engarsipkan Laporan pelaksanaan penerapan Peta Proses Bisnis Kementerian Agama </a:t>
                      </a:r>
                      <a:endParaRPr kumimoji="0" lang="en-US" altLang="id-ID"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ntique Olive"/>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pPr>
                      <a:endParaRPr kumimoji="0" lang="id-ID" altLang="id-ID" sz="1200" b="0" i="0" u="none" strike="noStrike" cap="none" normalizeH="0" baseline="0" dirty="0">
                        <a:ln>
                          <a:noFill/>
                        </a:ln>
                        <a:solidFill>
                          <a:srgbClr val="000000"/>
                        </a:solidFill>
                        <a:effectLst/>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Laporan pelaksanaan penerapan Peta Proses Bisnis Kementerian Agama </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id-ID" sz="900" dirty="0">
                          <a:latin typeface="Arial Narrow" panose="020B0606020202030204" pitchFamily="34" charset="0"/>
                        </a:rPr>
                        <a:t>5 Menit</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r>
                        <a:rPr lang="fi-FI" sz="900" dirty="0">
                          <a:latin typeface="Arial Narrow" panose="020B0606020202030204" pitchFamily="34" charset="0"/>
                        </a:rPr>
                        <a:t>Arsip Laporan pelaksanaan penerapan Peta Proses Bisnis Kementerian Agama</a:t>
                      </a:r>
                      <a:endParaRPr lang="id-ID" sz="900" dirty="0">
                        <a:latin typeface="Arial Narrow" panose="020B0606020202030204" pitchFamily="34" charset="0"/>
                      </a:endParaRP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lang="id-ID" sz="900" dirty="0">
                          <a:latin typeface="Arial Narrow" panose="020B0606020202030204" pitchFamily="34" charset="0"/>
                        </a:rPr>
                        <a:t>SOP Pelaksanaan Pengarsipan</a:t>
                      </a:r>
                    </a:p>
                  </a:txBody>
                  <a:tcPr marL="91435" marR="9143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DE9"/>
                    </a:solidFill>
                  </a:tcPr>
                </a:tc>
                <a:extLst>
                  <a:ext uri="{0D108BD9-81ED-4DB2-BD59-A6C34878D82A}">
                    <a16:rowId xmlns:a16="http://schemas.microsoft.com/office/drawing/2014/main" val="10008"/>
                  </a:ext>
                </a:extLst>
              </a:tr>
            </a:tbl>
          </a:graphicData>
        </a:graphic>
      </p:graphicFrame>
      <p:sp>
        <p:nvSpPr>
          <p:cNvPr id="73863" name="TextBox 53"/>
          <p:cNvSpPr txBox="1">
            <a:spLocks noChangeArrowheads="1"/>
          </p:cNvSpPr>
          <p:nvPr/>
        </p:nvSpPr>
        <p:spPr bwMode="auto">
          <a:xfrm>
            <a:off x="76200" y="-26988"/>
            <a:ext cx="8534400"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id-ID" altLang="id-ID" sz="1600" b="1" dirty="0">
                <a:solidFill>
                  <a:schemeClr val="tx1"/>
                </a:solidFill>
                <a:latin typeface="Arial" panose="020B0604020202020204" pitchFamily="34" charset="0"/>
              </a:rPr>
              <a:t>Prosedur </a:t>
            </a:r>
            <a:r>
              <a:rPr lang="fi-FI" altLang="id-ID" sz="1600" b="1" dirty="0">
                <a:solidFill>
                  <a:schemeClr val="tx1"/>
                </a:solidFill>
                <a:latin typeface="Arial" panose="020B0604020202020204" pitchFamily="34" charset="0"/>
              </a:rPr>
              <a:t>Penyelengaraan Penerapan Peta Proses Bisnis Kementerian Agama</a:t>
            </a:r>
            <a:endParaRPr lang="id-ID" altLang="id-ID" sz="1600" b="1" dirty="0">
              <a:solidFill>
                <a:schemeClr val="tx1"/>
              </a:solidFill>
              <a:latin typeface="Arial" panose="020B0604020202020204" pitchFamily="34" charset="0"/>
            </a:endParaRPr>
          </a:p>
        </p:txBody>
      </p:sp>
      <p:sp>
        <p:nvSpPr>
          <p:cNvPr id="66696"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887D24CE-CE17-427F-BDB1-0A02172AF8CE}" type="slidenum">
              <a:rPr lang="en-US" altLang="id-ID" smtClean="0">
                <a:solidFill>
                  <a:srgbClr val="FFFFFF"/>
                </a:solidFill>
                <a:latin typeface="Arial" panose="020B0604020202020204" pitchFamily="34" charset="0"/>
              </a:rPr>
              <a:t>22</a:t>
            </a:fld>
            <a:endParaRPr lang="en-US" altLang="id-ID">
              <a:solidFill>
                <a:srgbClr val="FFFFFF"/>
              </a:solidFill>
              <a:latin typeface="Arial" panose="020B0604020202020204" pitchFamily="34" charset="0"/>
            </a:endParaRPr>
          </a:p>
        </p:txBody>
      </p:sp>
      <p:grpSp>
        <p:nvGrpSpPr>
          <p:cNvPr id="67" name="Group 29"/>
          <p:cNvGrpSpPr/>
          <p:nvPr/>
        </p:nvGrpSpPr>
        <p:grpSpPr bwMode="auto">
          <a:xfrm>
            <a:off x="2911851" y="1143000"/>
            <a:ext cx="1812549" cy="5105399"/>
            <a:chOff x="3265271" y="813620"/>
            <a:chExt cx="1812756" cy="5097352"/>
          </a:xfrm>
        </p:grpSpPr>
        <p:sp>
          <p:nvSpPr>
            <p:cNvPr id="68" name="Flowchart: Terminator 67"/>
            <p:cNvSpPr/>
            <p:nvPr/>
          </p:nvSpPr>
          <p:spPr>
            <a:xfrm>
              <a:off x="3265271" y="813620"/>
              <a:ext cx="369930" cy="142867"/>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9" name="Flowchart: Process 68"/>
            <p:cNvSpPr/>
            <p:nvPr/>
          </p:nvSpPr>
          <p:spPr>
            <a:xfrm>
              <a:off x="4017680" y="2102200"/>
              <a:ext cx="358816" cy="21600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70" name="Flowchart: Process 69"/>
            <p:cNvSpPr/>
            <p:nvPr/>
          </p:nvSpPr>
          <p:spPr>
            <a:xfrm>
              <a:off x="4016092" y="2899017"/>
              <a:ext cx="360404" cy="21770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71" name="Flowchart: Process 70"/>
            <p:cNvSpPr/>
            <p:nvPr/>
          </p:nvSpPr>
          <p:spPr>
            <a:xfrm>
              <a:off x="3953750" y="4954753"/>
              <a:ext cx="358816" cy="217702"/>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72" name="Flowchart: Terminator 71"/>
            <p:cNvSpPr/>
            <p:nvPr/>
          </p:nvSpPr>
          <p:spPr>
            <a:xfrm>
              <a:off x="4708097" y="5768105"/>
              <a:ext cx="369930" cy="142867"/>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73" name="Flowchart: Decision 72"/>
            <p:cNvSpPr/>
            <p:nvPr/>
          </p:nvSpPr>
          <p:spPr>
            <a:xfrm>
              <a:off x="3265271" y="3798835"/>
              <a:ext cx="358816" cy="216001"/>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74" name="Elbow Connector 73"/>
            <p:cNvCxnSpPr>
              <a:stCxn id="68" idx="2"/>
              <a:endCxn id="84" idx="0"/>
            </p:cNvCxnSpPr>
            <p:nvPr/>
          </p:nvCxnSpPr>
          <p:spPr>
            <a:xfrm rot="16200000" flipH="1">
              <a:off x="3533035" y="873688"/>
              <a:ext cx="547582" cy="71318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84" idx="2"/>
              <a:endCxn id="69" idx="0"/>
            </p:cNvCxnSpPr>
            <p:nvPr/>
          </p:nvCxnSpPr>
          <p:spPr>
            <a:xfrm rot="16200000" flipH="1">
              <a:off x="3981835" y="1886946"/>
              <a:ext cx="396836" cy="3367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83" idx="2"/>
              <a:endCxn id="70" idx="0"/>
            </p:cNvCxnSpPr>
            <p:nvPr/>
          </p:nvCxnSpPr>
          <p:spPr>
            <a:xfrm rot="16200000" flipH="1">
              <a:off x="3516160" y="2218883"/>
              <a:ext cx="617359" cy="74290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0" idx="1"/>
              <a:endCxn id="73" idx="0"/>
            </p:cNvCxnSpPr>
            <p:nvPr/>
          </p:nvCxnSpPr>
          <p:spPr>
            <a:xfrm rot="10800000" flipV="1">
              <a:off x="3444680" y="3007867"/>
              <a:ext cx="571412" cy="79096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73" idx="3"/>
              <a:endCxn id="70" idx="2"/>
            </p:cNvCxnSpPr>
            <p:nvPr/>
          </p:nvCxnSpPr>
          <p:spPr>
            <a:xfrm flipV="1">
              <a:off x="3624087" y="3116719"/>
              <a:ext cx="572207" cy="79011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73" idx="2"/>
              <a:endCxn id="71" idx="1"/>
            </p:cNvCxnSpPr>
            <p:nvPr/>
          </p:nvCxnSpPr>
          <p:spPr>
            <a:xfrm rot="16200000" flipH="1">
              <a:off x="3174831" y="4284685"/>
              <a:ext cx="1048767" cy="50907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71" idx="2"/>
              <a:endCxn id="72" idx="0"/>
            </p:cNvCxnSpPr>
            <p:nvPr/>
          </p:nvCxnSpPr>
          <p:spPr>
            <a:xfrm rot="16200000" flipH="1">
              <a:off x="4215285" y="5090327"/>
              <a:ext cx="595650" cy="759904"/>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 name="TextBox 49"/>
            <p:cNvSpPr txBox="1">
              <a:spLocks noChangeArrowheads="1"/>
            </p:cNvSpPr>
            <p:nvPr/>
          </p:nvSpPr>
          <p:spPr bwMode="auto">
            <a:xfrm>
              <a:off x="3563888" y="3429000"/>
              <a:ext cx="4896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id-ID" altLang="id-ID" sz="1200">
                  <a:solidFill>
                    <a:schemeClr val="tx1"/>
                  </a:solidFill>
                  <a:latin typeface="Arial Narrow" panose="020B0606020202030204" pitchFamily="34" charset="0"/>
                </a:rPr>
                <a:t>Tidak</a:t>
              </a:r>
            </a:p>
          </p:txBody>
        </p:sp>
        <p:sp>
          <p:nvSpPr>
            <p:cNvPr id="82" name="TextBox 51"/>
            <p:cNvSpPr txBox="1">
              <a:spLocks noChangeArrowheads="1"/>
            </p:cNvSpPr>
            <p:nvPr/>
          </p:nvSpPr>
          <p:spPr bwMode="auto">
            <a:xfrm>
              <a:off x="3448988" y="3861048"/>
              <a:ext cx="3309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r>
                <a:rPr lang="id-ID" altLang="id-ID" sz="1200">
                  <a:solidFill>
                    <a:schemeClr val="tx1"/>
                  </a:solidFill>
                  <a:latin typeface="Arial Narrow" panose="020B0606020202030204" pitchFamily="34" charset="0"/>
                </a:rPr>
                <a:t>Ya</a:t>
              </a:r>
            </a:p>
          </p:txBody>
        </p:sp>
      </p:grpSp>
      <p:sp>
        <p:nvSpPr>
          <p:cNvPr id="83" name="Flowchart: Process 82"/>
          <p:cNvSpPr/>
          <p:nvPr/>
        </p:nvSpPr>
        <p:spPr bwMode="auto">
          <a:xfrm>
            <a:off x="2915422" y="2420606"/>
            <a:ext cx="358775" cy="201613"/>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4" name="Flowchart: Process 83"/>
          <p:cNvSpPr/>
          <p:nvPr/>
        </p:nvSpPr>
        <p:spPr bwMode="auto">
          <a:xfrm>
            <a:off x="3625371" y="1843403"/>
            <a:ext cx="358775" cy="201613"/>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85" name="Elbow Connector 84"/>
          <p:cNvCxnSpPr>
            <a:endCxn id="83" idx="0"/>
          </p:cNvCxnSpPr>
          <p:nvPr/>
        </p:nvCxnSpPr>
        <p:spPr bwMode="auto">
          <a:xfrm rot="10800000" flipV="1">
            <a:off x="3094811" y="2228818"/>
            <a:ext cx="750093" cy="191787"/>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9" idx="2"/>
            <a:endCxn id="70" idx="0"/>
          </p:cNvCxnSpPr>
          <p:nvPr/>
        </p:nvCxnSpPr>
        <p:spPr bwMode="auto">
          <a:xfrm rot="5400000">
            <a:off x="3552300" y="2940426"/>
            <a:ext cx="581732" cy="794"/>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420888"/>
            <a:ext cx="9144000" cy="7033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45720" tIns="0" rIns="45720" bIns="0">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a:spcAft>
                <a:spcPts val="600"/>
              </a:spcAft>
              <a:defRPr/>
            </a:pPr>
            <a:r>
              <a:rPr lang="id-ID" sz="4000" dirty="0">
                <a:solidFill>
                  <a:schemeClr val="bg1"/>
                </a:solidFill>
              </a:rPr>
              <a:t>Terima kasih</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2071688" y="428625"/>
            <a:ext cx="7072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chemeClr val="tx1"/>
                </a:solidFill>
                <a:latin typeface="Arial" panose="020B0604020202020204" pitchFamily="34" charset="0"/>
                <a:cs typeface="Arial" panose="020B0604020202020204" pitchFamily="34" charset="0"/>
              </a:rPr>
              <a:t>POKOK BAHASAN</a:t>
            </a:r>
          </a:p>
        </p:txBody>
      </p:sp>
      <p:graphicFrame>
        <p:nvGraphicFramePr>
          <p:cNvPr id="4" name="Table 3"/>
          <p:cNvGraphicFramePr>
            <a:graphicFrameLocks noGrp="1"/>
          </p:cNvGraphicFramePr>
          <p:nvPr/>
        </p:nvGraphicFramePr>
        <p:xfrm>
          <a:off x="1557338" y="1916113"/>
          <a:ext cx="4357687" cy="4025897"/>
        </p:xfrm>
        <a:graphic>
          <a:graphicData uri="http://schemas.openxmlformats.org/drawingml/2006/table">
            <a:tbl>
              <a:tblPr firstRow="1" bandRow="1">
                <a:tableStyleId>{073A0DAA-6AF3-43AB-8588-CEC1D06C72B9}</a:tableStyleId>
              </a:tblPr>
              <a:tblGrid>
                <a:gridCol w="4357687">
                  <a:extLst>
                    <a:ext uri="{9D8B030D-6E8A-4147-A177-3AD203B41FA5}">
                      <a16:colId xmlns:a16="http://schemas.microsoft.com/office/drawing/2014/main" val="20000"/>
                    </a:ext>
                  </a:extLst>
                </a:gridCol>
              </a:tblGrid>
              <a:tr h="502970">
                <a:tc>
                  <a:txBody>
                    <a:bodyPr/>
                    <a:lstStyle/>
                    <a:p>
                      <a:pPr algn="ctr">
                        <a:lnSpc>
                          <a:spcPct val="150000"/>
                        </a:lnSpc>
                        <a:spcBef>
                          <a:spcPts val="600"/>
                        </a:spcBef>
                        <a:spcAft>
                          <a:spcPts val="600"/>
                        </a:spcAft>
                      </a:pPr>
                      <a:r>
                        <a:rPr lang="id-ID" sz="1800" dirty="0"/>
                        <a:t>Pembuatan</a:t>
                      </a:r>
                      <a:r>
                        <a:rPr lang="id-ID" sz="1800" baseline="0" dirty="0"/>
                        <a:t> Produk</a:t>
                      </a:r>
                      <a:endParaRPr lang="id-ID" sz="1800" dirty="0"/>
                    </a:p>
                  </a:txBody>
                  <a:tcPr marL="91464" marR="91464" marT="45725" marB="45725"/>
                </a:tc>
                <a:extLst>
                  <a:ext uri="{0D108BD9-81ED-4DB2-BD59-A6C34878D82A}">
                    <a16:rowId xmlns:a16="http://schemas.microsoft.com/office/drawing/2014/main" val="10000"/>
                  </a:ext>
                </a:extLst>
              </a:tr>
              <a:tr h="502970">
                <a:tc>
                  <a:txBody>
                    <a:bodyPr/>
                    <a:lstStyle/>
                    <a:p>
                      <a:pPr>
                        <a:lnSpc>
                          <a:spcPct val="150000"/>
                        </a:lnSpc>
                        <a:spcBef>
                          <a:spcPts val="600"/>
                        </a:spcBef>
                        <a:spcAft>
                          <a:spcPts val="600"/>
                        </a:spcAft>
                      </a:pPr>
                      <a:r>
                        <a:rPr lang="id-ID" sz="1800" dirty="0"/>
                        <a:t>1. Pembentukan Tim (Tidak)</a:t>
                      </a:r>
                    </a:p>
                  </a:txBody>
                  <a:tcPr marL="91464" marR="91464" marT="45725" marB="45725"/>
                </a:tc>
                <a:extLst>
                  <a:ext uri="{0D108BD9-81ED-4DB2-BD59-A6C34878D82A}">
                    <a16:rowId xmlns:a16="http://schemas.microsoft.com/office/drawing/2014/main" val="10001"/>
                  </a:ext>
                </a:extLst>
              </a:tr>
              <a:tr h="502970">
                <a:tc>
                  <a:txBody>
                    <a:bodyPr/>
                    <a:lstStyle/>
                    <a:p>
                      <a:pPr>
                        <a:lnSpc>
                          <a:spcPct val="150000"/>
                        </a:lnSpc>
                        <a:spcBef>
                          <a:spcPts val="600"/>
                        </a:spcBef>
                        <a:spcAft>
                          <a:spcPts val="600"/>
                        </a:spcAft>
                      </a:pPr>
                      <a:r>
                        <a:rPr lang="id-ID" sz="1800" dirty="0"/>
                        <a:t>2. Persiapan pembuatan</a:t>
                      </a:r>
                    </a:p>
                  </a:txBody>
                  <a:tcPr marL="91464" marR="91464" marT="45725" marB="45725"/>
                </a:tc>
                <a:extLst>
                  <a:ext uri="{0D108BD9-81ED-4DB2-BD59-A6C34878D82A}">
                    <a16:rowId xmlns:a16="http://schemas.microsoft.com/office/drawing/2014/main" val="10002"/>
                  </a:ext>
                </a:extLst>
              </a:tr>
              <a:tr h="502970">
                <a:tc>
                  <a:txBody>
                    <a:bodyPr/>
                    <a:lstStyle/>
                    <a:p>
                      <a:pPr>
                        <a:lnSpc>
                          <a:spcPct val="150000"/>
                        </a:lnSpc>
                        <a:spcBef>
                          <a:spcPts val="600"/>
                        </a:spcBef>
                        <a:spcAft>
                          <a:spcPts val="600"/>
                        </a:spcAft>
                      </a:pPr>
                      <a:r>
                        <a:rPr lang="id-ID" sz="1800" dirty="0"/>
                        <a:t>3. Pengumpulan bahan</a:t>
                      </a:r>
                    </a:p>
                  </a:txBody>
                  <a:tcPr marL="91464" marR="91464" marT="45725" marB="45725"/>
                </a:tc>
                <a:extLst>
                  <a:ext uri="{0D108BD9-81ED-4DB2-BD59-A6C34878D82A}">
                    <a16:rowId xmlns:a16="http://schemas.microsoft.com/office/drawing/2014/main" val="10003"/>
                  </a:ext>
                </a:extLst>
              </a:tr>
              <a:tr h="502970">
                <a:tc>
                  <a:txBody>
                    <a:bodyPr/>
                    <a:lstStyle/>
                    <a:p>
                      <a:pPr>
                        <a:lnSpc>
                          <a:spcPct val="150000"/>
                        </a:lnSpc>
                        <a:spcBef>
                          <a:spcPts val="600"/>
                        </a:spcBef>
                        <a:spcAft>
                          <a:spcPts val="600"/>
                        </a:spcAft>
                      </a:pPr>
                      <a:r>
                        <a:rPr lang="id-ID" sz="1800" dirty="0"/>
                        <a:t>4. Penyusunan Konsep/Draft</a:t>
                      </a:r>
                    </a:p>
                  </a:txBody>
                  <a:tcPr marL="91464" marR="91464" marT="45725" marB="45725"/>
                </a:tc>
                <a:extLst>
                  <a:ext uri="{0D108BD9-81ED-4DB2-BD59-A6C34878D82A}">
                    <a16:rowId xmlns:a16="http://schemas.microsoft.com/office/drawing/2014/main" val="10004"/>
                  </a:ext>
                </a:extLst>
              </a:tr>
              <a:tr h="502970">
                <a:tc>
                  <a:txBody>
                    <a:bodyPr/>
                    <a:lstStyle/>
                    <a:p>
                      <a:pPr>
                        <a:lnSpc>
                          <a:spcPct val="150000"/>
                        </a:lnSpc>
                        <a:spcBef>
                          <a:spcPts val="600"/>
                        </a:spcBef>
                        <a:spcAft>
                          <a:spcPts val="600"/>
                        </a:spcAft>
                      </a:pPr>
                      <a:r>
                        <a:rPr lang="id-ID" sz="1800" dirty="0"/>
                        <a:t>5. Pemeriksaan Konsep/Draft</a:t>
                      </a:r>
                    </a:p>
                  </a:txBody>
                  <a:tcPr marL="91464" marR="91464" marT="45725" marB="45725"/>
                </a:tc>
                <a:extLst>
                  <a:ext uri="{0D108BD9-81ED-4DB2-BD59-A6C34878D82A}">
                    <a16:rowId xmlns:a16="http://schemas.microsoft.com/office/drawing/2014/main" val="10005"/>
                  </a:ext>
                </a:extLst>
              </a:tr>
              <a:tr h="502970">
                <a:tc>
                  <a:txBody>
                    <a:bodyPr/>
                    <a:lstStyle/>
                    <a:p>
                      <a:pPr>
                        <a:lnSpc>
                          <a:spcPct val="150000"/>
                        </a:lnSpc>
                        <a:spcBef>
                          <a:spcPts val="600"/>
                        </a:spcBef>
                        <a:spcAft>
                          <a:spcPts val="600"/>
                        </a:spcAft>
                      </a:pPr>
                      <a:r>
                        <a:rPr lang="id-ID" sz="1800" dirty="0"/>
                        <a:t>6. Pengesahan/Penetapan Dokumen</a:t>
                      </a:r>
                    </a:p>
                  </a:txBody>
                  <a:tcPr marL="91464" marR="91464" marT="45725" marB="45725"/>
                </a:tc>
                <a:extLst>
                  <a:ext uri="{0D108BD9-81ED-4DB2-BD59-A6C34878D82A}">
                    <a16:rowId xmlns:a16="http://schemas.microsoft.com/office/drawing/2014/main" val="10006"/>
                  </a:ext>
                </a:extLst>
              </a:tr>
              <a:tr h="505107">
                <a:tc>
                  <a:txBody>
                    <a:bodyPr/>
                    <a:lstStyle/>
                    <a:p>
                      <a:pPr>
                        <a:lnSpc>
                          <a:spcPct val="150000"/>
                        </a:lnSpc>
                        <a:spcBef>
                          <a:spcPts val="600"/>
                        </a:spcBef>
                        <a:spcAft>
                          <a:spcPts val="600"/>
                        </a:spcAft>
                      </a:pPr>
                      <a:r>
                        <a:rPr lang="id-ID" sz="1800" dirty="0"/>
                        <a:t>7. Pendokumentasian</a:t>
                      </a:r>
                    </a:p>
                  </a:txBody>
                  <a:tcPr marL="91464" marR="91464" marT="45725" marB="45725"/>
                </a:tc>
                <a:extLst>
                  <a:ext uri="{0D108BD9-81ED-4DB2-BD59-A6C34878D82A}">
                    <a16:rowId xmlns:a16="http://schemas.microsoft.com/office/drawing/2014/main" val="10007"/>
                  </a:ext>
                </a:extLst>
              </a:tr>
            </a:tbl>
          </a:graphicData>
        </a:graphic>
      </p:graphicFrame>
      <p:sp>
        <p:nvSpPr>
          <p:cNvPr id="5" name="TextBox 4"/>
          <p:cNvSpPr txBox="1"/>
          <p:nvPr/>
        </p:nvSpPr>
        <p:spPr>
          <a:xfrm>
            <a:off x="6988175" y="2676525"/>
            <a:ext cx="1441450" cy="369888"/>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sp>
        <p:nvSpPr>
          <p:cNvPr id="39960" name="TextBox 4"/>
          <p:cNvSpPr txBox="1">
            <a:spLocks noChangeArrowheads="1"/>
          </p:cNvSpPr>
          <p:nvPr/>
        </p:nvSpPr>
        <p:spPr bwMode="auto">
          <a:xfrm>
            <a:off x="7034213" y="1793875"/>
            <a:ext cx="1181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rgbClr val="FF0000"/>
                </a:solidFill>
                <a:latin typeface="Arial" panose="020B0604020202020204" pitchFamily="34" charset="0"/>
                <a:cs typeface="Arial" panose="020B0604020202020204" pitchFamily="34" charset="0"/>
              </a:rPr>
              <a:t>POLA</a:t>
            </a:r>
          </a:p>
        </p:txBody>
      </p:sp>
      <p:sp>
        <p:nvSpPr>
          <p:cNvPr id="7" name="TextBox 6"/>
          <p:cNvSpPr txBox="1"/>
          <p:nvPr/>
        </p:nvSpPr>
        <p:spPr>
          <a:xfrm>
            <a:off x="6988175" y="5268913"/>
            <a:ext cx="1441450" cy="369887"/>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cxnSp>
        <p:nvCxnSpPr>
          <p:cNvPr id="39962" name="Straight Arrow Connector 7"/>
          <p:cNvCxnSpPr>
            <a:cxnSpLocks noChangeShapeType="1"/>
          </p:cNvCxnSpPr>
          <p:nvPr/>
        </p:nvCxnSpPr>
        <p:spPr bwMode="auto">
          <a:xfrm>
            <a:off x="7708900" y="3046413"/>
            <a:ext cx="0" cy="925512"/>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cxnSp>
        <p:nvCxnSpPr>
          <p:cNvPr id="39963" name="Straight Arrow Connector 9"/>
          <p:cNvCxnSpPr>
            <a:cxnSpLocks noChangeShapeType="1"/>
          </p:cNvCxnSpPr>
          <p:nvPr/>
        </p:nvCxnSpPr>
        <p:spPr bwMode="auto">
          <a:xfrm>
            <a:off x="7708900" y="4341813"/>
            <a:ext cx="0" cy="927100"/>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sp>
        <p:nvSpPr>
          <p:cNvPr id="39964" name="TextBox 6"/>
          <p:cNvSpPr txBox="1">
            <a:spLocks noChangeArrowheads="1"/>
          </p:cNvSpPr>
          <p:nvPr/>
        </p:nvSpPr>
        <p:spPr bwMode="auto">
          <a:xfrm>
            <a:off x="6215063" y="3971925"/>
            <a:ext cx="2652712" cy="307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1200" b="1">
                <a:solidFill>
                  <a:schemeClr val="tx1"/>
                </a:solidFill>
                <a:latin typeface="Arial" panose="020B0604020202020204" pitchFamily="34" charset="0"/>
                <a:cs typeface="Arial" panose="020B0604020202020204" pitchFamily="34" charset="0"/>
              </a:rPr>
              <a:t>STRUKTUR/NON </a:t>
            </a:r>
            <a:r>
              <a:rPr lang="id-ID" altLang="id-ID" sz="1400" b="1">
                <a:solidFill>
                  <a:schemeClr val="tx1"/>
                </a:solidFill>
                <a:latin typeface="Arial" panose="020B0604020202020204" pitchFamily="34" charset="0"/>
                <a:cs typeface="Arial" panose="020B0604020202020204" pitchFamily="34" charset="0"/>
              </a:rPr>
              <a:t>STRUKTUR</a:t>
            </a:r>
            <a:endParaRPr lang="id-ID" altLang="id-ID" sz="1200" b="1">
              <a:solidFill>
                <a:schemeClr val="tx1"/>
              </a:solidFill>
              <a:latin typeface="Arial" panose="020B0604020202020204" pitchFamily="34" charset="0"/>
              <a:cs typeface="Arial" panose="020B0604020202020204" pitchFamily="34" charset="0"/>
            </a:endParaRPr>
          </a:p>
        </p:txBody>
      </p:sp>
      <p:sp>
        <p:nvSpPr>
          <p:cNvPr id="10" name="Slide Number Placeholder 3"/>
          <p:cNvSpPr>
            <a:spLocks noGrp="1"/>
          </p:cNvSpPr>
          <p:nvPr>
            <p:ph type="sldNum" sz="quarter" idx="12"/>
          </p:nvPr>
        </p:nvSpPr>
        <p:spPr/>
        <p:txBody>
          <a:bodyPr/>
          <a:lstStyle/>
          <a:p>
            <a:pPr>
              <a:defRPr/>
            </a:pPr>
            <a:r>
              <a:rPr lang="en-US" dirty="0"/>
              <a:t>27</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76375" y="1928813"/>
          <a:ext cx="4167188" cy="4164014"/>
        </p:xfrm>
        <a:graphic>
          <a:graphicData uri="http://schemas.openxmlformats.org/drawingml/2006/table">
            <a:tbl>
              <a:tblPr firstRow="1" bandRow="1">
                <a:tableStyleId>{073A0DAA-6AF3-43AB-8588-CEC1D06C72B9}</a:tableStyleId>
              </a:tblPr>
              <a:tblGrid>
                <a:gridCol w="4167188">
                  <a:extLst>
                    <a:ext uri="{9D8B030D-6E8A-4147-A177-3AD203B41FA5}">
                      <a16:colId xmlns:a16="http://schemas.microsoft.com/office/drawing/2014/main" val="20000"/>
                    </a:ext>
                  </a:extLst>
                </a:gridCol>
              </a:tblGrid>
              <a:tr h="502906">
                <a:tc>
                  <a:txBody>
                    <a:bodyPr/>
                    <a:lstStyle/>
                    <a:p>
                      <a:pPr algn="ctr">
                        <a:lnSpc>
                          <a:spcPct val="150000"/>
                        </a:lnSpc>
                        <a:spcBef>
                          <a:spcPts val="600"/>
                        </a:spcBef>
                        <a:spcAft>
                          <a:spcPts val="600"/>
                        </a:spcAft>
                      </a:pPr>
                      <a:r>
                        <a:rPr lang="id-ID" sz="1800" dirty="0"/>
                        <a:t>Pelaksanaan Kegiatan</a:t>
                      </a:r>
                    </a:p>
                  </a:txBody>
                  <a:tcPr marL="91448" marR="91448" marT="45713" marB="45713"/>
                </a:tc>
                <a:extLst>
                  <a:ext uri="{0D108BD9-81ED-4DB2-BD59-A6C34878D82A}">
                    <a16:rowId xmlns:a16="http://schemas.microsoft.com/office/drawing/2014/main" val="10000"/>
                  </a:ext>
                </a:extLst>
              </a:tr>
              <a:tr h="502906">
                <a:tc>
                  <a:txBody>
                    <a:bodyPr/>
                    <a:lstStyle/>
                    <a:p>
                      <a:pPr>
                        <a:lnSpc>
                          <a:spcPct val="150000"/>
                        </a:lnSpc>
                        <a:spcBef>
                          <a:spcPts val="600"/>
                        </a:spcBef>
                        <a:spcAft>
                          <a:spcPts val="600"/>
                        </a:spcAft>
                      </a:pPr>
                      <a:r>
                        <a:rPr lang="id-ID" sz="1800" dirty="0"/>
                        <a:t>1. Pembentukan Tim (Tidak)</a:t>
                      </a:r>
                    </a:p>
                  </a:txBody>
                  <a:tcPr marL="91448" marR="91448" marT="45713" marB="45713"/>
                </a:tc>
                <a:extLst>
                  <a:ext uri="{0D108BD9-81ED-4DB2-BD59-A6C34878D82A}">
                    <a16:rowId xmlns:a16="http://schemas.microsoft.com/office/drawing/2014/main" val="10001"/>
                  </a:ext>
                </a:extLst>
              </a:tr>
              <a:tr h="502906">
                <a:tc>
                  <a:txBody>
                    <a:bodyPr/>
                    <a:lstStyle/>
                    <a:p>
                      <a:pPr>
                        <a:lnSpc>
                          <a:spcPct val="150000"/>
                        </a:lnSpc>
                        <a:spcBef>
                          <a:spcPts val="600"/>
                        </a:spcBef>
                        <a:spcAft>
                          <a:spcPts val="600"/>
                        </a:spcAft>
                      </a:pPr>
                      <a:r>
                        <a:rPr lang="id-ID" sz="1800" dirty="0"/>
                        <a:t>2. Persiapan kegiatan</a:t>
                      </a:r>
                    </a:p>
                  </a:txBody>
                  <a:tcPr marL="91448" marR="91448" marT="45713" marB="45713"/>
                </a:tc>
                <a:extLst>
                  <a:ext uri="{0D108BD9-81ED-4DB2-BD59-A6C34878D82A}">
                    <a16:rowId xmlns:a16="http://schemas.microsoft.com/office/drawing/2014/main" val="10002"/>
                  </a:ext>
                </a:extLst>
              </a:tr>
              <a:tr h="502906">
                <a:tc>
                  <a:txBody>
                    <a:bodyPr/>
                    <a:lstStyle/>
                    <a:p>
                      <a:pPr>
                        <a:lnSpc>
                          <a:spcPct val="150000"/>
                        </a:lnSpc>
                        <a:spcBef>
                          <a:spcPts val="600"/>
                        </a:spcBef>
                        <a:spcAft>
                          <a:spcPts val="600"/>
                        </a:spcAft>
                      </a:pPr>
                      <a:r>
                        <a:rPr lang="id-ID" sz="1800" dirty="0"/>
                        <a:t>3. Pelaksanaan Kegiatan</a:t>
                      </a:r>
                    </a:p>
                  </a:txBody>
                  <a:tcPr marL="91448" marR="91448" marT="45713" marB="45713"/>
                </a:tc>
                <a:extLst>
                  <a:ext uri="{0D108BD9-81ED-4DB2-BD59-A6C34878D82A}">
                    <a16:rowId xmlns:a16="http://schemas.microsoft.com/office/drawing/2014/main" val="10003"/>
                  </a:ext>
                </a:extLst>
              </a:tr>
              <a:tr h="568538">
                <a:tc>
                  <a:txBody>
                    <a:bodyPr/>
                    <a:lstStyle/>
                    <a:p>
                      <a:pPr>
                        <a:lnSpc>
                          <a:spcPct val="150000"/>
                        </a:lnSpc>
                        <a:spcBef>
                          <a:spcPts val="600"/>
                        </a:spcBef>
                        <a:spcAft>
                          <a:spcPts val="600"/>
                        </a:spcAft>
                      </a:pPr>
                      <a:r>
                        <a:rPr lang="id-ID" sz="1800" dirty="0"/>
                        <a:t>4. Penyusunan Konsep/Draft</a:t>
                      </a:r>
                      <a:r>
                        <a:rPr lang="id-ID" sz="1800" baseline="0" dirty="0"/>
                        <a:t> </a:t>
                      </a:r>
                      <a:r>
                        <a:rPr lang="id-ID" sz="1800" dirty="0"/>
                        <a:t>Laporan</a:t>
                      </a:r>
                    </a:p>
                  </a:txBody>
                  <a:tcPr marL="91448" marR="91448" marT="45713" marB="45713"/>
                </a:tc>
                <a:extLst>
                  <a:ext uri="{0D108BD9-81ED-4DB2-BD59-A6C34878D82A}">
                    <a16:rowId xmlns:a16="http://schemas.microsoft.com/office/drawing/2014/main" val="10004"/>
                  </a:ext>
                </a:extLst>
              </a:tr>
              <a:tr h="575975">
                <a:tc>
                  <a:txBody>
                    <a:bodyPr/>
                    <a:lstStyle/>
                    <a:p>
                      <a:pPr>
                        <a:lnSpc>
                          <a:spcPct val="150000"/>
                        </a:lnSpc>
                        <a:spcBef>
                          <a:spcPts val="600"/>
                        </a:spcBef>
                        <a:spcAft>
                          <a:spcPts val="600"/>
                        </a:spcAft>
                      </a:pPr>
                      <a:r>
                        <a:rPr lang="id-ID" sz="1800" dirty="0"/>
                        <a:t>5. Pemeriksaan</a:t>
                      </a:r>
                      <a:r>
                        <a:rPr lang="id-ID" sz="1800" baseline="0" dirty="0"/>
                        <a:t> Konsep/Draft Laporan</a:t>
                      </a:r>
                      <a:endParaRPr lang="id-ID" sz="1800" dirty="0"/>
                    </a:p>
                  </a:txBody>
                  <a:tcPr marL="91448" marR="91448" marT="45713" marB="45713"/>
                </a:tc>
                <a:extLst>
                  <a:ext uri="{0D108BD9-81ED-4DB2-BD59-A6C34878D82A}">
                    <a16:rowId xmlns:a16="http://schemas.microsoft.com/office/drawing/2014/main" val="10005"/>
                  </a:ext>
                </a:extLst>
              </a:tr>
              <a:tr h="502906">
                <a:tc>
                  <a:txBody>
                    <a:bodyPr/>
                    <a:lstStyle/>
                    <a:p>
                      <a:pPr>
                        <a:lnSpc>
                          <a:spcPct val="150000"/>
                        </a:lnSpc>
                        <a:spcBef>
                          <a:spcPts val="600"/>
                        </a:spcBef>
                        <a:spcAft>
                          <a:spcPts val="600"/>
                        </a:spcAft>
                      </a:pPr>
                      <a:r>
                        <a:rPr lang="id-ID" sz="1800" dirty="0"/>
                        <a:t>6. Pengesahan Laporan</a:t>
                      </a:r>
                    </a:p>
                  </a:txBody>
                  <a:tcPr marL="91448" marR="91448" marT="45713" marB="45713"/>
                </a:tc>
                <a:extLst>
                  <a:ext uri="{0D108BD9-81ED-4DB2-BD59-A6C34878D82A}">
                    <a16:rowId xmlns:a16="http://schemas.microsoft.com/office/drawing/2014/main" val="10006"/>
                  </a:ext>
                </a:extLst>
              </a:tr>
              <a:tr h="504971">
                <a:tc>
                  <a:txBody>
                    <a:bodyPr/>
                    <a:lstStyle/>
                    <a:p>
                      <a:pPr>
                        <a:lnSpc>
                          <a:spcPct val="150000"/>
                        </a:lnSpc>
                        <a:spcBef>
                          <a:spcPts val="600"/>
                        </a:spcBef>
                        <a:spcAft>
                          <a:spcPts val="600"/>
                        </a:spcAft>
                      </a:pPr>
                      <a:r>
                        <a:rPr lang="id-ID" sz="1800" dirty="0"/>
                        <a:t>7. Pendokumentasian</a:t>
                      </a:r>
                    </a:p>
                  </a:txBody>
                  <a:tcPr marL="91448" marR="91448" marT="45713" marB="45713"/>
                </a:tc>
                <a:extLst>
                  <a:ext uri="{0D108BD9-81ED-4DB2-BD59-A6C34878D82A}">
                    <a16:rowId xmlns:a16="http://schemas.microsoft.com/office/drawing/2014/main" val="10007"/>
                  </a:ext>
                </a:extLst>
              </a:tr>
            </a:tbl>
          </a:graphicData>
        </a:graphic>
      </p:graphicFrame>
      <p:sp>
        <p:nvSpPr>
          <p:cNvPr id="40982" name="TextBox 4"/>
          <p:cNvSpPr txBox="1">
            <a:spLocks noChangeArrowheads="1"/>
          </p:cNvSpPr>
          <p:nvPr/>
        </p:nvSpPr>
        <p:spPr bwMode="auto">
          <a:xfrm>
            <a:off x="6715125" y="1668463"/>
            <a:ext cx="1181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rgbClr val="FF0000"/>
                </a:solidFill>
                <a:latin typeface="Arial" panose="020B0604020202020204" pitchFamily="34" charset="0"/>
                <a:cs typeface="Arial" panose="020B0604020202020204" pitchFamily="34" charset="0"/>
              </a:rPr>
              <a:t>POLA</a:t>
            </a:r>
          </a:p>
        </p:txBody>
      </p:sp>
      <p:sp>
        <p:nvSpPr>
          <p:cNvPr id="6" name="TextBox 5"/>
          <p:cNvSpPr txBox="1"/>
          <p:nvPr/>
        </p:nvSpPr>
        <p:spPr>
          <a:xfrm>
            <a:off x="6669088" y="2743200"/>
            <a:ext cx="1441450" cy="369888"/>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sp>
        <p:nvSpPr>
          <p:cNvPr id="7" name="TextBox 6"/>
          <p:cNvSpPr txBox="1"/>
          <p:nvPr/>
        </p:nvSpPr>
        <p:spPr>
          <a:xfrm>
            <a:off x="6669088" y="5335588"/>
            <a:ext cx="1441450" cy="369887"/>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sp>
        <p:nvSpPr>
          <p:cNvPr id="40985" name="TextBox 11"/>
          <p:cNvSpPr txBox="1">
            <a:spLocks noChangeArrowheads="1"/>
          </p:cNvSpPr>
          <p:nvPr/>
        </p:nvSpPr>
        <p:spPr bwMode="auto">
          <a:xfrm>
            <a:off x="5707063" y="4038600"/>
            <a:ext cx="3365500"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1800" b="1">
                <a:solidFill>
                  <a:schemeClr val="tx1"/>
                </a:solidFill>
                <a:latin typeface="Arial" panose="020B0604020202020204" pitchFamily="34" charset="0"/>
                <a:cs typeface="Arial" panose="020B0604020202020204" pitchFamily="34" charset="0"/>
              </a:rPr>
              <a:t>STRUKTUR/NON STRUKTUR</a:t>
            </a:r>
          </a:p>
        </p:txBody>
      </p:sp>
      <p:cxnSp>
        <p:nvCxnSpPr>
          <p:cNvPr id="40986" name="Straight Arrow Connector 12"/>
          <p:cNvCxnSpPr>
            <a:cxnSpLocks noChangeShapeType="1"/>
          </p:cNvCxnSpPr>
          <p:nvPr/>
        </p:nvCxnSpPr>
        <p:spPr bwMode="auto">
          <a:xfrm>
            <a:off x="7389813" y="3113088"/>
            <a:ext cx="0" cy="925512"/>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cxnSp>
        <p:nvCxnSpPr>
          <p:cNvPr id="40987" name="Straight Arrow Connector 13"/>
          <p:cNvCxnSpPr>
            <a:cxnSpLocks noChangeShapeType="1"/>
          </p:cNvCxnSpPr>
          <p:nvPr/>
        </p:nvCxnSpPr>
        <p:spPr bwMode="auto">
          <a:xfrm>
            <a:off x="7389813" y="4408488"/>
            <a:ext cx="0" cy="927100"/>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14500" y="1714500"/>
          <a:ext cx="4408488" cy="4030664"/>
        </p:xfrm>
        <a:graphic>
          <a:graphicData uri="http://schemas.openxmlformats.org/drawingml/2006/table">
            <a:tbl>
              <a:tblPr firstRow="1" bandRow="1">
                <a:tableStyleId>{073A0DAA-6AF3-43AB-8588-CEC1D06C72B9}</a:tableStyleId>
              </a:tblPr>
              <a:tblGrid>
                <a:gridCol w="4408488">
                  <a:extLst>
                    <a:ext uri="{9D8B030D-6E8A-4147-A177-3AD203B41FA5}">
                      <a16:colId xmlns:a16="http://schemas.microsoft.com/office/drawing/2014/main" val="20000"/>
                    </a:ext>
                  </a:extLst>
                </a:gridCol>
              </a:tblGrid>
              <a:tr h="503032">
                <a:tc>
                  <a:txBody>
                    <a:bodyPr/>
                    <a:lstStyle/>
                    <a:p>
                      <a:pPr algn="ctr">
                        <a:lnSpc>
                          <a:spcPct val="150000"/>
                        </a:lnSpc>
                        <a:spcBef>
                          <a:spcPts val="600"/>
                        </a:spcBef>
                        <a:spcAft>
                          <a:spcPts val="600"/>
                        </a:spcAft>
                      </a:pPr>
                      <a:r>
                        <a:rPr lang="id-ID" sz="1800" dirty="0"/>
                        <a:t>Pelayanan Produk</a:t>
                      </a:r>
                    </a:p>
                  </a:txBody>
                  <a:tcPr marL="91463" marR="91463" marT="45730" marB="45730"/>
                </a:tc>
                <a:extLst>
                  <a:ext uri="{0D108BD9-81ED-4DB2-BD59-A6C34878D82A}">
                    <a16:rowId xmlns:a16="http://schemas.microsoft.com/office/drawing/2014/main" val="10000"/>
                  </a:ext>
                </a:extLst>
              </a:tr>
              <a:tr h="503032">
                <a:tc>
                  <a:txBody>
                    <a:bodyPr/>
                    <a:lstStyle/>
                    <a:p>
                      <a:pPr>
                        <a:lnSpc>
                          <a:spcPct val="150000"/>
                        </a:lnSpc>
                        <a:spcBef>
                          <a:spcPts val="600"/>
                        </a:spcBef>
                        <a:spcAft>
                          <a:spcPts val="600"/>
                        </a:spcAft>
                      </a:pPr>
                      <a:r>
                        <a:rPr lang="id-ID" sz="1800" dirty="0"/>
                        <a:t>1. Pengajuan Permohonan</a:t>
                      </a:r>
                    </a:p>
                  </a:txBody>
                  <a:tcPr marL="91463" marR="91463" marT="45730" marB="45730"/>
                </a:tc>
                <a:extLst>
                  <a:ext uri="{0D108BD9-81ED-4DB2-BD59-A6C34878D82A}">
                    <a16:rowId xmlns:a16="http://schemas.microsoft.com/office/drawing/2014/main" val="10001"/>
                  </a:ext>
                </a:extLst>
              </a:tr>
              <a:tr h="503032">
                <a:tc>
                  <a:txBody>
                    <a:bodyPr/>
                    <a:lstStyle/>
                    <a:p>
                      <a:pPr>
                        <a:lnSpc>
                          <a:spcPct val="150000"/>
                        </a:lnSpc>
                        <a:spcBef>
                          <a:spcPts val="600"/>
                        </a:spcBef>
                        <a:spcAft>
                          <a:spcPts val="600"/>
                        </a:spcAft>
                      </a:pPr>
                      <a:r>
                        <a:rPr lang="id-ID" sz="1800" dirty="0"/>
                        <a:t>2. Pemeriksaan Permohonan</a:t>
                      </a:r>
                    </a:p>
                  </a:txBody>
                  <a:tcPr marL="91463" marR="91463" marT="45730" marB="45730"/>
                </a:tc>
                <a:extLst>
                  <a:ext uri="{0D108BD9-81ED-4DB2-BD59-A6C34878D82A}">
                    <a16:rowId xmlns:a16="http://schemas.microsoft.com/office/drawing/2014/main" val="10002"/>
                  </a:ext>
                </a:extLst>
              </a:tr>
              <a:tr h="503032">
                <a:tc>
                  <a:txBody>
                    <a:bodyPr/>
                    <a:lstStyle/>
                    <a:p>
                      <a:pPr>
                        <a:lnSpc>
                          <a:spcPct val="150000"/>
                        </a:lnSpc>
                        <a:spcBef>
                          <a:spcPts val="600"/>
                        </a:spcBef>
                        <a:spcAft>
                          <a:spcPts val="600"/>
                        </a:spcAft>
                      </a:pPr>
                      <a:r>
                        <a:rPr lang="id-ID" sz="1800" dirty="0"/>
                        <a:t>3. Pemeriksaan Lanjutan (Rekomendasi)</a:t>
                      </a:r>
                    </a:p>
                  </a:txBody>
                  <a:tcPr marL="91463" marR="91463" marT="45730" marB="45730"/>
                </a:tc>
                <a:extLst>
                  <a:ext uri="{0D108BD9-81ED-4DB2-BD59-A6C34878D82A}">
                    <a16:rowId xmlns:a16="http://schemas.microsoft.com/office/drawing/2014/main" val="10003"/>
                  </a:ext>
                </a:extLst>
              </a:tr>
              <a:tr h="503032">
                <a:tc>
                  <a:txBody>
                    <a:bodyPr/>
                    <a:lstStyle/>
                    <a:p>
                      <a:pPr>
                        <a:lnSpc>
                          <a:spcPct val="150000"/>
                        </a:lnSpc>
                        <a:spcBef>
                          <a:spcPts val="600"/>
                        </a:spcBef>
                        <a:spcAft>
                          <a:spcPts val="600"/>
                        </a:spcAft>
                      </a:pPr>
                      <a:r>
                        <a:rPr lang="id-ID" sz="1800" dirty="0"/>
                        <a:t>4. Pengesahan</a:t>
                      </a:r>
                    </a:p>
                  </a:txBody>
                  <a:tcPr marL="91463" marR="91463" marT="45730" marB="45730"/>
                </a:tc>
                <a:extLst>
                  <a:ext uri="{0D108BD9-81ED-4DB2-BD59-A6C34878D82A}">
                    <a16:rowId xmlns:a16="http://schemas.microsoft.com/office/drawing/2014/main" val="10004"/>
                  </a:ext>
                </a:extLst>
              </a:tr>
              <a:tr h="505168">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5. Pendokumentasian</a:t>
                      </a:r>
                    </a:p>
                  </a:txBody>
                  <a:tcPr marL="91463" marR="91463" marT="45730" marB="45730"/>
                </a:tc>
                <a:extLst>
                  <a:ext uri="{0D108BD9-81ED-4DB2-BD59-A6C34878D82A}">
                    <a16:rowId xmlns:a16="http://schemas.microsoft.com/office/drawing/2014/main" val="10005"/>
                  </a:ext>
                </a:extLst>
              </a:tr>
              <a:tr h="505168">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6. Pembayaran</a:t>
                      </a:r>
                      <a:r>
                        <a:rPr lang="id-ID" sz="1800" baseline="0" dirty="0"/>
                        <a:t> (Jika Ada)</a:t>
                      </a:r>
                      <a:endParaRPr lang="id-ID" sz="1800" dirty="0"/>
                    </a:p>
                  </a:txBody>
                  <a:tcPr marL="91463" marR="91463" marT="45730" marB="45730"/>
                </a:tc>
                <a:extLst>
                  <a:ext uri="{0D108BD9-81ED-4DB2-BD59-A6C34878D82A}">
                    <a16:rowId xmlns:a16="http://schemas.microsoft.com/office/drawing/2014/main" val="10006"/>
                  </a:ext>
                </a:extLst>
              </a:tr>
              <a:tr h="505168">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7. Penerimaan</a:t>
                      </a:r>
                      <a:r>
                        <a:rPr lang="id-ID" sz="1800" baseline="0" dirty="0"/>
                        <a:t> Hasil/Bukti Permohonan</a:t>
                      </a:r>
                      <a:endParaRPr lang="id-ID" sz="1800" dirty="0"/>
                    </a:p>
                  </a:txBody>
                  <a:tcPr marL="91463" marR="91463" marT="45730" marB="45730"/>
                </a:tc>
                <a:extLst>
                  <a:ext uri="{0D108BD9-81ED-4DB2-BD59-A6C34878D82A}">
                    <a16:rowId xmlns:a16="http://schemas.microsoft.com/office/drawing/2014/main" val="10007"/>
                  </a:ext>
                </a:extLst>
              </a:tr>
            </a:tbl>
          </a:graphicData>
        </a:graphic>
      </p:graphicFrame>
      <p:sp>
        <p:nvSpPr>
          <p:cNvPr id="5" name="TextBox 4"/>
          <p:cNvSpPr txBox="1"/>
          <p:nvPr/>
        </p:nvSpPr>
        <p:spPr>
          <a:xfrm>
            <a:off x="6423025" y="2276475"/>
            <a:ext cx="2316163" cy="369888"/>
          </a:xfrm>
          <a:prstGeom prst="rect">
            <a:avLst/>
          </a:prstGeom>
          <a:solidFill>
            <a:schemeClr val="bg1">
              <a:lumMod val="95000"/>
            </a:schemeClr>
          </a:solidFill>
        </p:spPr>
        <p:txBody>
          <a:bodyPr>
            <a:spAutoFit/>
          </a:bodyPr>
          <a:lstStyle/>
          <a:p>
            <a:pPr fontAlgn="auto">
              <a:spcBef>
                <a:spcPts val="0"/>
              </a:spcBef>
              <a:spcAft>
                <a:spcPts val="0"/>
              </a:spcAft>
              <a:defRPr/>
            </a:pPr>
            <a:r>
              <a:rPr lang="id-ID" b="1" dirty="0">
                <a:latin typeface="+mn-lt"/>
              </a:rPr>
              <a:t>NON-STRUKTUR</a:t>
            </a:r>
          </a:p>
        </p:txBody>
      </p:sp>
      <p:sp>
        <p:nvSpPr>
          <p:cNvPr id="42007" name="TextBox 13"/>
          <p:cNvSpPr txBox="1">
            <a:spLocks noChangeArrowheads="1"/>
          </p:cNvSpPr>
          <p:nvPr/>
        </p:nvSpPr>
        <p:spPr bwMode="auto">
          <a:xfrm>
            <a:off x="6913563" y="1538288"/>
            <a:ext cx="1196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rgbClr val="FF0000"/>
                </a:solidFill>
                <a:latin typeface="Arial" panose="020B0604020202020204" pitchFamily="34" charset="0"/>
                <a:cs typeface="Arial" panose="020B0604020202020204" pitchFamily="34" charset="0"/>
              </a:rPr>
              <a:t>POLA</a:t>
            </a:r>
          </a:p>
        </p:txBody>
      </p:sp>
      <p:sp>
        <p:nvSpPr>
          <p:cNvPr id="7" name="TextBox 6"/>
          <p:cNvSpPr txBox="1"/>
          <p:nvPr/>
        </p:nvSpPr>
        <p:spPr>
          <a:xfrm>
            <a:off x="6403975" y="5373688"/>
            <a:ext cx="2271713" cy="369887"/>
          </a:xfrm>
          <a:prstGeom prst="rect">
            <a:avLst/>
          </a:prstGeom>
          <a:solidFill>
            <a:schemeClr val="bg1">
              <a:lumMod val="95000"/>
            </a:schemeClr>
          </a:solidFill>
        </p:spPr>
        <p:txBody>
          <a:bodyPr>
            <a:spAutoFit/>
          </a:bodyPr>
          <a:lstStyle/>
          <a:p>
            <a:pPr fontAlgn="auto">
              <a:spcBef>
                <a:spcPts val="0"/>
              </a:spcBef>
              <a:spcAft>
                <a:spcPts val="0"/>
              </a:spcAft>
              <a:defRPr/>
            </a:pPr>
            <a:r>
              <a:rPr lang="id-ID" b="1" dirty="0">
                <a:latin typeface="+mn-lt"/>
              </a:rPr>
              <a:t>NON-STRUKTUR</a:t>
            </a:r>
          </a:p>
        </p:txBody>
      </p:sp>
      <p:sp>
        <p:nvSpPr>
          <p:cNvPr id="42009" name="TextBox 15"/>
          <p:cNvSpPr txBox="1">
            <a:spLocks noChangeArrowheads="1"/>
          </p:cNvSpPr>
          <p:nvPr/>
        </p:nvSpPr>
        <p:spPr bwMode="auto">
          <a:xfrm>
            <a:off x="6805613" y="3922713"/>
            <a:ext cx="1473200" cy="369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1800" b="1">
                <a:solidFill>
                  <a:schemeClr val="tx1"/>
                </a:solidFill>
                <a:latin typeface="Arial" panose="020B0604020202020204" pitchFamily="34" charset="0"/>
                <a:cs typeface="Arial" panose="020B0604020202020204" pitchFamily="34" charset="0"/>
              </a:rPr>
              <a:t>STRUKTUR</a:t>
            </a:r>
          </a:p>
        </p:txBody>
      </p:sp>
      <p:cxnSp>
        <p:nvCxnSpPr>
          <p:cNvPr id="42010" name="Straight Arrow Connector 16"/>
          <p:cNvCxnSpPr>
            <a:cxnSpLocks noChangeShapeType="1"/>
          </p:cNvCxnSpPr>
          <p:nvPr/>
        </p:nvCxnSpPr>
        <p:spPr bwMode="auto">
          <a:xfrm rot="5400000">
            <a:off x="6938963" y="3240088"/>
            <a:ext cx="1214437" cy="7937"/>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cxnSp>
        <p:nvCxnSpPr>
          <p:cNvPr id="42011" name="Straight Arrow Connector 17"/>
          <p:cNvCxnSpPr>
            <a:cxnSpLocks noChangeShapeType="1"/>
          </p:cNvCxnSpPr>
          <p:nvPr/>
        </p:nvCxnSpPr>
        <p:spPr bwMode="auto">
          <a:xfrm rot="5400000">
            <a:off x="7004844" y="4826794"/>
            <a:ext cx="1079500" cy="11112"/>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17638" y="685800"/>
          <a:ext cx="4810125" cy="5545134"/>
        </p:xfrm>
        <a:graphic>
          <a:graphicData uri="http://schemas.openxmlformats.org/drawingml/2006/table">
            <a:tbl>
              <a:tblPr firstRow="1" bandRow="1">
                <a:tableStyleId>{073A0DAA-6AF3-43AB-8588-CEC1D06C72B9}</a:tableStyleId>
              </a:tblPr>
              <a:tblGrid>
                <a:gridCol w="4810125">
                  <a:extLst>
                    <a:ext uri="{9D8B030D-6E8A-4147-A177-3AD203B41FA5}">
                      <a16:colId xmlns:a16="http://schemas.microsoft.com/office/drawing/2014/main" val="20000"/>
                    </a:ext>
                  </a:extLst>
                </a:gridCol>
              </a:tblGrid>
              <a:tr h="502938">
                <a:tc>
                  <a:txBody>
                    <a:bodyPr/>
                    <a:lstStyle/>
                    <a:p>
                      <a:pPr algn="ctr">
                        <a:lnSpc>
                          <a:spcPct val="150000"/>
                        </a:lnSpc>
                        <a:spcBef>
                          <a:spcPts val="600"/>
                        </a:spcBef>
                        <a:spcAft>
                          <a:spcPts val="600"/>
                        </a:spcAft>
                      </a:pPr>
                      <a:r>
                        <a:rPr lang="id-ID" sz="1800" dirty="0"/>
                        <a:t>Pelayanan Kegiatan</a:t>
                      </a:r>
                    </a:p>
                  </a:txBody>
                  <a:tcPr marL="91461" marR="91461" marT="45722" marB="45722"/>
                </a:tc>
                <a:extLst>
                  <a:ext uri="{0D108BD9-81ED-4DB2-BD59-A6C34878D82A}">
                    <a16:rowId xmlns:a16="http://schemas.microsoft.com/office/drawing/2014/main" val="10000"/>
                  </a:ext>
                </a:extLst>
              </a:tr>
              <a:tr h="502938">
                <a:tc>
                  <a:txBody>
                    <a:bodyPr/>
                    <a:lstStyle/>
                    <a:p>
                      <a:pPr>
                        <a:lnSpc>
                          <a:spcPct val="150000"/>
                        </a:lnSpc>
                        <a:spcBef>
                          <a:spcPts val="600"/>
                        </a:spcBef>
                        <a:spcAft>
                          <a:spcPts val="600"/>
                        </a:spcAft>
                      </a:pPr>
                      <a:r>
                        <a:rPr lang="id-ID" sz="1800" dirty="0"/>
                        <a:t>1. Pengajuan Permohonan</a:t>
                      </a:r>
                    </a:p>
                  </a:txBody>
                  <a:tcPr marL="91461" marR="91461" marT="45722" marB="45722"/>
                </a:tc>
                <a:extLst>
                  <a:ext uri="{0D108BD9-81ED-4DB2-BD59-A6C34878D82A}">
                    <a16:rowId xmlns:a16="http://schemas.microsoft.com/office/drawing/2014/main" val="10001"/>
                  </a:ext>
                </a:extLst>
              </a:tr>
              <a:tr h="502938">
                <a:tc>
                  <a:txBody>
                    <a:bodyPr/>
                    <a:lstStyle/>
                    <a:p>
                      <a:pPr>
                        <a:lnSpc>
                          <a:spcPct val="150000"/>
                        </a:lnSpc>
                        <a:spcBef>
                          <a:spcPts val="600"/>
                        </a:spcBef>
                        <a:spcAft>
                          <a:spcPts val="600"/>
                        </a:spcAft>
                      </a:pPr>
                      <a:r>
                        <a:rPr lang="id-ID" sz="1800" dirty="0"/>
                        <a:t>2. Pemeriksaan Permohonan</a:t>
                      </a:r>
                    </a:p>
                  </a:txBody>
                  <a:tcPr marL="91461" marR="91461" marT="45722" marB="45722"/>
                </a:tc>
                <a:extLst>
                  <a:ext uri="{0D108BD9-81ED-4DB2-BD59-A6C34878D82A}">
                    <a16:rowId xmlns:a16="http://schemas.microsoft.com/office/drawing/2014/main" val="10002"/>
                  </a:ext>
                </a:extLst>
              </a:tr>
              <a:tr h="502938">
                <a:tc>
                  <a:txBody>
                    <a:bodyPr/>
                    <a:lstStyle/>
                    <a:p>
                      <a:pPr>
                        <a:lnSpc>
                          <a:spcPct val="150000"/>
                        </a:lnSpc>
                        <a:spcBef>
                          <a:spcPts val="600"/>
                        </a:spcBef>
                        <a:spcAft>
                          <a:spcPts val="600"/>
                        </a:spcAft>
                      </a:pPr>
                      <a:r>
                        <a:rPr lang="id-ID" sz="1800" dirty="0"/>
                        <a:t>3. Pemeriksaan Lanjutan (Rekomendasi)</a:t>
                      </a:r>
                    </a:p>
                  </a:txBody>
                  <a:tcPr marL="91461" marR="91461" marT="45722" marB="45722"/>
                </a:tc>
                <a:extLst>
                  <a:ext uri="{0D108BD9-81ED-4DB2-BD59-A6C34878D82A}">
                    <a16:rowId xmlns:a16="http://schemas.microsoft.com/office/drawing/2014/main" val="10003"/>
                  </a:ext>
                </a:extLst>
              </a:tr>
              <a:tr h="502938">
                <a:tc>
                  <a:txBody>
                    <a:bodyPr/>
                    <a:lstStyle/>
                    <a:p>
                      <a:pPr>
                        <a:lnSpc>
                          <a:spcPct val="150000"/>
                        </a:lnSpc>
                        <a:spcBef>
                          <a:spcPts val="600"/>
                        </a:spcBef>
                        <a:spcAft>
                          <a:spcPts val="600"/>
                        </a:spcAft>
                      </a:pPr>
                      <a:r>
                        <a:rPr lang="id-ID" sz="1800" dirty="0"/>
                        <a:t>4. Pelaksanaan</a:t>
                      </a:r>
                    </a:p>
                  </a:txBody>
                  <a:tcPr marL="91461" marR="91461" marT="45722" marB="45722"/>
                </a:tc>
                <a:extLst>
                  <a:ext uri="{0D108BD9-81ED-4DB2-BD59-A6C34878D82A}">
                    <a16:rowId xmlns:a16="http://schemas.microsoft.com/office/drawing/2014/main" val="10004"/>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5. Pelaporan</a:t>
                      </a:r>
                    </a:p>
                  </a:txBody>
                  <a:tcPr marL="91461" marR="91461" marT="45722" marB="45722"/>
                </a:tc>
                <a:extLst>
                  <a:ext uri="{0D108BD9-81ED-4DB2-BD59-A6C34878D82A}">
                    <a16:rowId xmlns:a16="http://schemas.microsoft.com/office/drawing/2014/main" val="10005"/>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6. Pemeriksaan</a:t>
                      </a:r>
                    </a:p>
                  </a:txBody>
                  <a:tcPr marL="91461" marR="91461" marT="45722" marB="45722"/>
                </a:tc>
                <a:extLst>
                  <a:ext uri="{0D108BD9-81ED-4DB2-BD59-A6C34878D82A}">
                    <a16:rowId xmlns:a16="http://schemas.microsoft.com/office/drawing/2014/main" val="10006"/>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7. Pengesahan</a:t>
                      </a:r>
                    </a:p>
                  </a:txBody>
                  <a:tcPr marL="91461" marR="91461" marT="45722" marB="45722"/>
                </a:tc>
                <a:extLst>
                  <a:ext uri="{0D108BD9-81ED-4DB2-BD59-A6C34878D82A}">
                    <a16:rowId xmlns:a16="http://schemas.microsoft.com/office/drawing/2014/main" val="10007"/>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8. Pendokumentasian</a:t>
                      </a:r>
                    </a:p>
                  </a:txBody>
                  <a:tcPr marL="91461" marR="91461" marT="45722" marB="45722"/>
                </a:tc>
                <a:extLst>
                  <a:ext uri="{0D108BD9-81ED-4DB2-BD59-A6C34878D82A}">
                    <a16:rowId xmlns:a16="http://schemas.microsoft.com/office/drawing/2014/main" val="10008"/>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9. Pembayaran</a:t>
                      </a:r>
                      <a:r>
                        <a:rPr lang="id-ID" sz="1800" baseline="0" dirty="0"/>
                        <a:t> (Jika Ada)</a:t>
                      </a:r>
                      <a:endParaRPr lang="id-ID" sz="1800" dirty="0"/>
                    </a:p>
                  </a:txBody>
                  <a:tcPr marL="91461" marR="91461" marT="45722" marB="45722"/>
                </a:tc>
                <a:extLst>
                  <a:ext uri="{0D108BD9-81ED-4DB2-BD59-A6C34878D82A}">
                    <a16:rowId xmlns:a16="http://schemas.microsoft.com/office/drawing/2014/main" val="10009"/>
                  </a:ext>
                </a:extLst>
              </a:tr>
              <a:tr h="505074">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10. Penerimaan</a:t>
                      </a:r>
                      <a:r>
                        <a:rPr lang="id-ID" sz="1800" baseline="0" dirty="0"/>
                        <a:t> Hasil/Bukti Permohonan</a:t>
                      </a:r>
                      <a:endParaRPr lang="id-ID" sz="1800" dirty="0"/>
                    </a:p>
                  </a:txBody>
                  <a:tcPr marL="91461" marR="91461" marT="45722" marB="45722"/>
                </a:tc>
                <a:extLst>
                  <a:ext uri="{0D108BD9-81ED-4DB2-BD59-A6C34878D82A}">
                    <a16:rowId xmlns:a16="http://schemas.microsoft.com/office/drawing/2014/main" val="10010"/>
                  </a:ext>
                </a:extLst>
              </a:tr>
            </a:tbl>
          </a:graphicData>
        </a:graphic>
      </p:graphicFrame>
      <p:sp>
        <p:nvSpPr>
          <p:cNvPr id="5" name="TextBox 4"/>
          <p:cNvSpPr txBox="1"/>
          <p:nvPr/>
        </p:nvSpPr>
        <p:spPr>
          <a:xfrm>
            <a:off x="6561138" y="1371600"/>
            <a:ext cx="2303462" cy="369888"/>
          </a:xfrm>
          <a:prstGeom prst="rect">
            <a:avLst/>
          </a:prstGeom>
          <a:solidFill>
            <a:schemeClr val="bg1">
              <a:lumMod val="95000"/>
            </a:schemeClr>
          </a:solidFill>
        </p:spPr>
        <p:txBody>
          <a:bodyPr>
            <a:spAutoFit/>
          </a:bodyPr>
          <a:lstStyle/>
          <a:p>
            <a:pPr fontAlgn="auto">
              <a:spcBef>
                <a:spcPts val="0"/>
              </a:spcBef>
              <a:spcAft>
                <a:spcPts val="0"/>
              </a:spcAft>
              <a:defRPr/>
            </a:pPr>
            <a:r>
              <a:rPr lang="id-ID" b="1" dirty="0">
                <a:latin typeface="+mn-lt"/>
              </a:rPr>
              <a:t>NON-STRUKTUR</a:t>
            </a:r>
          </a:p>
        </p:txBody>
      </p:sp>
      <p:sp>
        <p:nvSpPr>
          <p:cNvPr id="43037" name="TextBox 4"/>
          <p:cNvSpPr txBox="1">
            <a:spLocks noChangeArrowheads="1"/>
          </p:cNvSpPr>
          <p:nvPr/>
        </p:nvSpPr>
        <p:spPr bwMode="auto">
          <a:xfrm>
            <a:off x="7091363" y="758825"/>
            <a:ext cx="11826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rgbClr val="FF0000"/>
                </a:solidFill>
                <a:latin typeface="Arial" panose="020B0604020202020204" pitchFamily="34" charset="0"/>
                <a:cs typeface="Arial" panose="020B0604020202020204" pitchFamily="34" charset="0"/>
              </a:rPr>
              <a:t>POLA</a:t>
            </a:r>
          </a:p>
        </p:txBody>
      </p:sp>
      <p:sp>
        <p:nvSpPr>
          <p:cNvPr id="7" name="TextBox 6"/>
          <p:cNvSpPr txBox="1"/>
          <p:nvPr/>
        </p:nvSpPr>
        <p:spPr>
          <a:xfrm>
            <a:off x="6561138" y="5486400"/>
            <a:ext cx="2303462" cy="369888"/>
          </a:xfrm>
          <a:prstGeom prst="rect">
            <a:avLst/>
          </a:prstGeom>
          <a:solidFill>
            <a:schemeClr val="bg1">
              <a:lumMod val="95000"/>
            </a:schemeClr>
          </a:solidFill>
        </p:spPr>
        <p:txBody>
          <a:bodyPr>
            <a:spAutoFit/>
          </a:bodyPr>
          <a:lstStyle/>
          <a:p>
            <a:pPr fontAlgn="auto">
              <a:spcBef>
                <a:spcPts val="0"/>
              </a:spcBef>
              <a:spcAft>
                <a:spcPts val="0"/>
              </a:spcAft>
              <a:defRPr/>
            </a:pPr>
            <a:r>
              <a:rPr lang="id-ID" b="1" dirty="0">
                <a:latin typeface="+mn-lt"/>
              </a:rPr>
              <a:t>NON-STRUKTUR</a:t>
            </a:r>
          </a:p>
        </p:txBody>
      </p:sp>
      <p:sp>
        <p:nvSpPr>
          <p:cNvPr id="43039" name="TextBox 6"/>
          <p:cNvSpPr txBox="1">
            <a:spLocks noChangeArrowheads="1"/>
          </p:cNvSpPr>
          <p:nvPr/>
        </p:nvSpPr>
        <p:spPr bwMode="auto">
          <a:xfrm>
            <a:off x="6986588" y="3211513"/>
            <a:ext cx="1455737" cy="369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1800" b="1">
                <a:solidFill>
                  <a:schemeClr val="tx1"/>
                </a:solidFill>
                <a:latin typeface="Arial" panose="020B0604020202020204" pitchFamily="34" charset="0"/>
                <a:cs typeface="Arial" panose="020B0604020202020204" pitchFamily="34" charset="0"/>
              </a:rPr>
              <a:t>STRUKTUR</a:t>
            </a:r>
          </a:p>
        </p:txBody>
      </p:sp>
      <p:cxnSp>
        <p:nvCxnSpPr>
          <p:cNvPr id="43040" name="Straight Arrow Connector 7"/>
          <p:cNvCxnSpPr>
            <a:cxnSpLocks noChangeShapeType="1"/>
          </p:cNvCxnSpPr>
          <p:nvPr/>
        </p:nvCxnSpPr>
        <p:spPr bwMode="auto">
          <a:xfrm flipH="1">
            <a:off x="7713663" y="1741488"/>
            <a:ext cx="0" cy="1276350"/>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cxnSp>
        <p:nvCxnSpPr>
          <p:cNvPr id="43041" name="Straight Arrow Connector 8"/>
          <p:cNvCxnSpPr>
            <a:cxnSpLocks noChangeShapeType="1"/>
          </p:cNvCxnSpPr>
          <p:nvPr/>
        </p:nvCxnSpPr>
        <p:spPr bwMode="auto">
          <a:xfrm>
            <a:off x="7713663" y="3759200"/>
            <a:ext cx="0" cy="1574800"/>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071688" y="1857375"/>
          <a:ext cx="4357687" cy="3524252"/>
        </p:xfrm>
        <a:graphic>
          <a:graphicData uri="http://schemas.openxmlformats.org/drawingml/2006/table">
            <a:tbl>
              <a:tblPr firstRow="1" bandRow="1">
                <a:tableStyleId>{073A0DAA-6AF3-43AB-8588-CEC1D06C72B9}</a:tableStyleId>
              </a:tblPr>
              <a:tblGrid>
                <a:gridCol w="4357687">
                  <a:extLst>
                    <a:ext uri="{9D8B030D-6E8A-4147-A177-3AD203B41FA5}">
                      <a16:colId xmlns:a16="http://schemas.microsoft.com/office/drawing/2014/main" val="20000"/>
                    </a:ext>
                  </a:extLst>
                </a:gridCol>
              </a:tblGrid>
              <a:tr h="502892">
                <a:tc>
                  <a:txBody>
                    <a:bodyPr/>
                    <a:lstStyle/>
                    <a:p>
                      <a:pPr algn="ctr">
                        <a:lnSpc>
                          <a:spcPct val="150000"/>
                        </a:lnSpc>
                        <a:spcBef>
                          <a:spcPts val="600"/>
                        </a:spcBef>
                        <a:spcAft>
                          <a:spcPts val="600"/>
                        </a:spcAft>
                      </a:pPr>
                      <a:r>
                        <a:rPr lang="id-ID" sz="1800" dirty="0"/>
                        <a:t>Penugasan</a:t>
                      </a:r>
                      <a:r>
                        <a:rPr lang="id-ID" sz="1800" baseline="0" dirty="0"/>
                        <a:t> </a:t>
                      </a:r>
                      <a:endParaRPr lang="id-ID" sz="1800" dirty="0"/>
                    </a:p>
                  </a:txBody>
                  <a:tcPr marL="91464" marR="91464" marT="45706" marB="45706"/>
                </a:tc>
                <a:extLst>
                  <a:ext uri="{0D108BD9-81ED-4DB2-BD59-A6C34878D82A}">
                    <a16:rowId xmlns:a16="http://schemas.microsoft.com/office/drawing/2014/main" val="10000"/>
                  </a:ext>
                </a:extLst>
              </a:tr>
              <a:tr h="502892">
                <a:tc>
                  <a:txBody>
                    <a:bodyPr/>
                    <a:lstStyle/>
                    <a:p>
                      <a:pPr>
                        <a:lnSpc>
                          <a:spcPct val="150000"/>
                        </a:lnSpc>
                        <a:spcBef>
                          <a:spcPts val="600"/>
                        </a:spcBef>
                        <a:spcAft>
                          <a:spcPts val="600"/>
                        </a:spcAft>
                      </a:pPr>
                      <a:r>
                        <a:rPr lang="id-ID" sz="1800" dirty="0"/>
                        <a:t>1. Pemberian Penugasan</a:t>
                      </a:r>
                    </a:p>
                  </a:txBody>
                  <a:tcPr marL="91464" marR="91464" marT="45706" marB="45706"/>
                </a:tc>
                <a:extLst>
                  <a:ext uri="{0D108BD9-81ED-4DB2-BD59-A6C34878D82A}">
                    <a16:rowId xmlns:a16="http://schemas.microsoft.com/office/drawing/2014/main" val="10001"/>
                  </a:ext>
                </a:extLst>
              </a:tr>
              <a:tr h="502892">
                <a:tc>
                  <a:txBody>
                    <a:bodyPr/>
                    <a:lstStyle/>
                    <a:p>
                      <a:pPr>
                        <a:lnSpc>
                          <a:spcPct val="150000"/>
                        </a:lnSpc>
                        <a:spcBef>
                          <a:spcPts val="600"/>
                        </a:spcBef>
                        <a:spcAft>
                          <a:spcPts val="600"/>
                        </a:spcAft>
                      </a:pPr>
                      <a:r>
                        <a:rPr lang="id-ID" sz="1800" dirty="0"/>
                        <a:t>2. Kesediaan Melaksanakan Penugasan</a:t>
                      </a:r>
                    </a:p>
                  </a:txBody>
                  <a:tcPr marL="91464" marR="91464" marT="45706" marB="45706"/>
                </a:tc>
                <a:extLst>
                  <a:ext uri="{0D108BD9-81ED-4DB2-BD59-A6C34878D82A}">
                    <a16:rowId xmlns:a16="http://schemas.microsoft.com/office/drawing/2014/main" val="10002"/>
                  </a:ext>
                </a:extLst>
              </a:tr>
              <a:tr h="502892">
                <a:tc>
                  <a:txBody>
                    <a:bodyPr/>
                    <a:lstStyle/>
                    <a:p>
                      <a:pPr>
                        <a:lnSpc>
                          <a:spcPct val="150000"/>
                        </a:lnSpc>
                        <a:spcBef>
                          <a:spcPts val="600"/>
                        </a:spcBef>
                        <a:spcAft>
                          <a:spcPts val="600"/>
                        </a:spcAft>
                      </a:pPr>
                      <a:r>
                        <a:rPr lang="id-ID" sz="1800" dirty="0"/>
                        <a:t>3.</a:t>
                      </a:r>
                      <a:r>
                        <a:rPr lang="id-ID" sz="1800" baseline="0" dirty="0"/>
                        <a:t> Pelaksanaan Penugasan</a:t>
                      </a:r>
                      <a:endParaRPr lang="id-ID" sz="1800" dirty="0"/>
                    </a:p>
                  </a:txBody>
                  <a:tcPr marL="91464" marR="91464" marT="45706" marB="45706"/>
                </a:tc>
                <a:extLst>
                  <a:ext uri="{0D108BD9-81ED-4DB2-BD59-A6C34878D82A}">
                    <a16:rowId xmlns:a16="http://schemas.microsoft.com/office/drawing/2014/main" val="10003"/>
                  </a:ext>
                </a:extLst>
              </a:tr>
              <a:tr h="502892">
                <a:tc>
                  <a:txBody>
                    <a:bodyPr/>
                    <a:lstStyle/>
                    <a:p>
                      <a:pPr>
                        <a:lnSpc>
                          <a:spcPct val="150000"/>
                        </a:lnSpc>
                        <a:spcBef>
                          <a:spcPts val="600"/>
                        </a:spcBef>
                        <a:spcAft>
                          <a:spcPts val="600"/>
                        </a:spcAft>
                      </a:pPr>
                      <a:r>
                        <a:rPr lang="id-ID" sz="1800" dirty="0"/>
                        <a:t>4. Pelaporan Pelaksanaan Penugasan</a:t>
                      </a:r>
                    </a:p>
                  </a:txBody>
                  <a:tcPr marL="91464" marR="91464" marT="45706" marB="45706"/>
                </a:tc>
                <a:extLst>
                  <a:ext uri="{0D108BD9-81ED-4DB2-BD59-A6C34878D82A}">
                    <a16:rowId xmlns:a16="http://schemas.microsoft.com/office/drawing/2014/main" val="10004"/>
                  </a:ext>
                </a:extLst>
              </a:tr>
              <a:tr h="504896">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5. Penerimaan Pelaksanaan Penugasan</a:t>
                      </a:r>
                    </a:p>
                  </a:txBody>
                  <a:tcPr marL="91464" marR="91464" marT="45706" marB="45706"/>
                </a:tc>
                <a:extLst>
                  <a:ext uri="{0D108BD9-81ED-4DB2-BD59-A6C34878D82A}">
                    <a16:rowId xmlns:a16="http://schemas.microsoft.com/office/drawing/2014/main" val="10005"/>
                  </a:ext>
                </a:extLst>
              </a:tr>
              <a:tr h="504896">
                <a:tc>
                  <a:txBody>
                    <a:bodyPr/>
                    <a:lstStyle/>
                    <a:p>
                      <a:pPr marL="0" marR="0" indent="0" algn="l" defTabSz="914400" rtl="0" eaLnBrk="1" fontAlgn="auto" latinLnBrk="0" hangingPunct="1">
                        <a:lnSpc>
                          <a:spcPct val="150000"/>
                        </a:lnSpc>
                        <a:spcBef>
                          <a:spcPts val="600"/>
                        </a:spcBef>
                        <a:spcAft>
                          <a:spcPts val="600"/>
                        </a:spcAft>
                        <a:buClrTx/>
                        <a:buSzTx/>
                        <a:buFontTx/>
                        <a:buNone/>
                        <a:defRPr/>
                      </a:pPr>
                      <a:r>
                        <a:rPr lang="id-ID" sz="1800" dirty="0"/>
                        <a:t>6. Pendokumentasian</a:t>
                      </a:r>
                    </a:p>
                  </a:txBody>
                  <a:tcPr marL="91464" marR="91464" marT="45706" marB="45706"/>
                </a:tc>
                <a:extLst>
                  <a:ext uri="{0D108BD9-81ED-4DB2-BD59-A6C34878D82A}">
                    <a16:rowId xmlns:a16="http://schemas.microsoft.com/office/drawing/2014/main" val="10006"/>
                  </a:ext>
                </a:extLst>
              </a:tr>
            </a:tbl>
          </a:graphicData>
        </a:graphic>
      </p:graphicFrame>
      <p:sp>
        <p:nvSpPr>
          <p:cNvPr id="5" name="TextBox 4"/>
          <p:cNvSpPr txBox="1"/>
          <p:nvPr/>
        </p:nvSpPr>
        <p:spPr>
          <a:xfrm>
            <a:off x="7150100" y="2474913"/>
            <a:ext cx="1454150" cy="368300"/>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sp>
        <p:nvSpPr>
          <p:cNvPr id="44053" name="TextBox 4"/>
          <p:cNvSpPr txBox="1">
            <a:spLocks noChangeArrowheads="1"/>
          </p:cNvSpPr>
          <p:nvPr/>
        </p:nvSpPr>
        <p:spPr bwMode="auto">
          <a:xfrm>
            <a:off x="7143750" y="1265238"/>
            <a:ext cx="11826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2800" b="1">
                <a:solidFill>
                  <a:srgbClr val="FF0000"/>
                </a:solidFill>
                <a:latin typeface="Arial" panose="020B0604020202020204" pitchFamily="34" charset="0"/>
                <a:cs typeface="Arial" panose="020B0604020202020204" pitchFamily="34" charset="0"/>
              </a:rPr>
              <a:t>POLA</a:t>
            </a:r>
          </a:p>
        </p:txBody>
      </p:sp>
      <p:sp>
        <p:nvSpPr>
          <p:cNvPr id="7" name="TextBox 6"/>
          <p:cNvSpPr txBox="1"/>
          <p:nvPr/>
        </p:nvSpPr>
        <p:spPr>
          <a:xfrm>
            <a:off x="7118350" y="4932363"/>
            <a:ext cx="1454150" cy="368300"/>
          </a:xfrm>
          <a:prstGeom prst="rect">
            <a:avLst/>
          </a:prstGeom>
          <a:solidFill>
            <a:schemeClr val="bg1">
              <a:lumMod val="95000"/>
            </a:schemeClr>
          </a:solidFill>
        </p:spPr>
        <p:txBody>
          <a:bodyPr wrap="none">
            <a:spAutoFit/>
          </a:bodyPr>
          <a:lstStyle/>
          <a:p>
            <a:pPr fontAlgn="auto">
              <a:spcBef>
                <a:spcPts val="0"/>
              </a:spcBef>
              <a:spcAft>
                <a:spcPts val="0"/>
              </a:spcAft>
              <a:defRPr/>
            </a:pPr>
            <a:r>
              <a:rPr lang="id-ID" b="1" dirty="0">
                <a:latin typeface="+mn-lt"/>
              </a:rPr>
              <a:t>STRUKTUR</a:t>
            </a:r>
          </a:p>
        </p:txBody>
      </p:sp>
      <p:sp>
        <p:nvSpPr>
          <p:cNvPr id="44055" name="TextBox 6"/>
          <p:cNvSpPr txBox="1">
            <a:spLocks noChangeArrowheads="1"/>
          </p:cNvSpPr>
          <p:nvPr/>
        </p:nvSpPr>
        <p:spPr bwMode="auto">
          <a:xfrm>
            <a:off x="7118350" y="3770313"/>
            <a:ext cx="1454150" cy="3698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eaLnBrk="1" hangingPunct="1">
              <a:lnSpc>
                <a:spcPct val="100000"/>
              </a:lnSpc>
              <a:spcBef>
                <a:spcPct val="0"/>
              </a:spcBef>
              <a:spcAft>
                <a:spcPct val="0"/>
              </a:spcAft>
              <a:buClrTx/>
              <a:buSzTx/>
              <a:buFontTx/>
              <a:buNone/>
            </a:pPr>
            <a:r>
              <a:rPr lang="id-ID" altLang="id-ID" sz="1800" b="1">
                <a:solidFill>
                  <a:schemeClr val="tx1"/>
                </a:solidFill>
                <a:latin typeface="Arial" panose="020B0604020202020204" pitchFamily="34" charset="0"/>
                <a:cs typeface="Arial" panose="020B0604020202020204" pitchFamily="34" charset="0"/>
              </a:rPr>
              <a:t>STRUKTUR</a:t>
            </a:r>
          </a:p>
        </p:txBody>
      </p:sp>
      <p:cxnSp>
        <p:nvCxnSpPr>
          <p:cNvPr id="44056" name="Straight Arrow Connector 7"/>
          <p:cNvCxnSpPr>
            <a:cxnSpLocks noChangeShapeType="1"/>
            <a:stCxn id="5" idx="2"/>
            <a:endCxn id="44055" idx="0"/>
          </p:cNvCxnSpPr>
          <p:nvPr/>
        </p:nvCxnSpPr>
        <p:spPr bwMode="auto">
          <a:xfrm flipH="1">
            <a:off x="7845425" y="2843213"/>
            <a:ext cx="31750" cy="927100"/>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cxnSp>
        <p:nvCxnSpPr>
          <p:cNvPr id="44057" name="Straight Arrow Connector 8"/>
          <p:cNvCxnSpPr>
            <a:cxnSpLocks noChangeShapeType="1"/>
            <a:stCxn id="44055" idx="2"/>
            <a:endCxn id="7" idx="0"/>
          </p:cNvCxnSpPr>
          <p:nvPr/>
        </p:nvCxnSpPr>
        <p:spPr bwMode="auto">
          <a:xfrm>
            <a:off x="7845425" y="4140200"/>
            <a:ext cx="0" cy="792163"/>
          </a:xfrm>
          <a:prstGeom prst="straightConnector1">
            <a:avLst/>
          </a:prstGeom>
          <a:noFill/>
          <a:ln w="38100" algn="ctr">
            <a:solidFill>
              <a:schemeClr val="tx1"/>
            </a:solidFill>
            <a:round/>
            <a:tailEnd type="arrow" w="med" len="med"/>
          </a:ln>
          <a:extLst>
            <a:ext uri="{909E8E84-426E-40DD-AFC4-6F175D3DCCD1}">
              <a14:hiddenFill xmlns:a14="http://schemas.microsoft.com/office/drawing/2010/main">
                <a:noFill/>
              </a14:hiddenFill>
            </a:ext>
          </a:extLst>
        </p:spPr>
      </p:cxn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37D3F3EE-E602-4D76-BA6A-DFE48025EB77}" type="slidenum">
              <a:rPr lang="en-US" altLang="id-ID" smtClean="0">
                <a:solidFill>
                  <a:srgbClr val="FFFFFF"/>
                </a:solidFill>
                <a:latin typeface="Arial" panose="020B0604020202020204" pitchFamily="34" charset="0"/>
              </a:rPr>
              <a:t>8</a:t>
            </a:fld>
            <a:endParaRPr lang="en-US" altLang="id-ID">
              <a:solidFill>
                <a:srgbClr val="FFFFFF"/>
              </a:solidFill>
              <a:latin typeface="Arial" panose="020B0604020202020204" pitchFamily="34" charset="0"/>
            </a:endParaRPr>
          </a:p>
        </p:txBody>
      </p:sp>
      <p:sp>
        <p:nvSpPr>
          <p:cNvPr id="38914" name="Title 1"/>
          <p:cNvSpPr>
            <a:spLocks noGrp="1"/>
          </p:cNvSpPr>
          <p:nvPr>
            <p:ph type="title" idx="4294967295"/>
          </p:nvPr>
        </p:nvSpPr>
        <p:spPr>
          <a:xfrm>
            <a:off x="1189038" y="304800"/>
            <a:ext cx="7573962" cy="1066800"/>
          </a:xfrm>
        </p:spPr>
        <p:txBody>
          <a:bodyPr/>
          <a:lstStyle/>
          <a:p>
            <a:pPr eaLnBrk="1" fontAlgn="auto" hangingPunct="1">
              <a:spcAft>
                <a:spcPts val="0"/>
              </a:spcAft>
              <a:defRPr/>
            </a:pPr>
            <a:r>
              <a:rPr lang="en-US" altLang="id-ID" sz="2800" b="1" dirty="0">
                <a:solidFill>
                  <a:schemeClr val="accent2">
                    <a:lumMod val="50000"/>
                  </a:schemeClr>
                </a:solidFill>
              </a:rPr>
              <a:t>LANGKAH-LANGKAH PENYUSUNAN </a:t>
            </a:r>
            <a:br>
              <a:rPr lang="en-US" altLang="id-ID" sz="2800" b="1" dirty="0">
                <a:solidFill>
                  <a:schemeClr val="accent2">
                    <a:lumMod val="50000"/>
                  </a:schemeClr>
                </a:solidFill>
              </a:rPr>
            </a:br>
            <a:r>
              <a:rPr lang="en-US" altLang="id-ID" sz="2800" b="1" dirty="0">
                <a:solidFill>
                  <a:schemeClr val="accent2">
                    <a:lumMod val="50000"/>
                  </a:schemeClr>
                </a:solidFill>
              </a:rPr>
              <a:t>SOP ADMINISTRASI PEMERINTAHAN</a:t>
            </a:r>
          </a:p>
        </p:txBody>
      </p:sp>
      <p:sp>
        <p:nvSpPr>
          <p:cNvPr id="45060" name="Text Placeholder 2"/>
          <p:cNvSpPr>
            <a:spLocks noGrp="1"/>
          </p:cNvSpPr>
          <p:nvPr>
            <p:ph type="body" idx="4294967295"/>
          </p:nvPr>
        </p:nvSpPr>
        <p:spPr>
          <a:xfrm>
            <a:off x="914400" y="1752600"/>
            <a:ext cx="7467600" cy="3886200"/>
          </a:xfrm>
        </p:spPr>
        <p:txBody>
          <a:bodyPr/>
          <a:lstStyle/>
          <a:p>
            <a:pPr marL="441325" indent="-441325" eaLnBrk="1" hangingPunct="1">
              <a:buFont typeface="Georgia" panose="02040502050405020303" pitchFamily="18" charset="0"/>
              <a:buNone/>
              <a:tabLst>
                <a:tab pos="441325" algn="l"/>
              </a:tabLst>
            </a:pPr>
            <a:r>
              <a:rPr lang="id-ID" altLang="id-ID" sz="2400" b="1" dirty="0"/>
              <a:t>1.	</a:t>
            </a:r>
            <a:r>
              <a:rPr lang="en-US" altLang="id-ID" sz="2400" b="1" dirty="0"/>
              <a:t>IDENTIFIKASI </a:t>
            </a:r>
            <a:r>
              <a:rPr lang="id-ID" altLang="id-ID" sz="2400" b="1" dirty="0"/>
              <a:t>JUDUL </a:t>
            </a:r>
            <a:r>
              <a:rPr lang="en-US" altLang="id-ID" sz="2400" b="1" dirty="0"/>
              <a:t>SOP</a:t>
            </a:r>
            <a:r>
              <a:rPr lang="id-ID" altLang="id-ID" sz="2400" b="1" dirty="0"/>
              <a:t> </a:t>
            </a:r>
            <a:r>
              <a:rPr lang="en-US" altLang="id-ID" sz="2400" b="1" dirty="0"/>
              <a:t>AP BERDASARKAN TUGAS DAN FUNGSI</a:t>
            </a:r>
            <a:endParaRPr lang="id-ID" altLang="id-ID" sz="2400" b="1" dirty="0"/>
          </a:p>
          <a:p>
            <a:pPr marL="441325" indent="-441325" eaLnBrk="1" hangingPunct="1">
              <a:buFont typeface="Georgia" panose="02040502050405020303" pitchFamily="18" charset="0"/>
              <a:buNone/>
              <a:tabLst>
                <a:tab pos="441325" algn="l"/>
              </a:tabLst>
            </a:pPr>
            <a:r>
              <a:rPr lang="id-ID" altLang="id-ID" sz="2400" b="1" dirty="0">
                <a:solidFill>
                  <a:srgbClr val="FF0000"/>
                </a:solidFill>
              </a:rPr>
              <a:t>2.	</a:t>
            </a:r>
            <a:r>
              <a:rPr lang="en-US" altLang="id-ID" sz="2400" b="1" dirty="0">
                <a:solidFill>
                  <a:srgbClr val="FF0000"/>
                </a:solidFill>
              </a:rPr>
              <a:t>IDENTIFIKASI </a:t>
            </a:r>
            <a:r>
              <a:rPr lang="id-ID" altLang="id-ID" sz="2400" b="1" dirty="0">
                <a:solidFill>
                  <a:srgbClr val="FF0000"/>
                </a:solidFill>
              </a:rPr>
              <a:t>PROSEDUR (LANGKAH KEGIATAN) </a:t>
            </a:r>
            <a:r>
              <a:rPr lang="en-US" altLang="id-ID" sz="2400" b="1" dirty="0">
                <a:solidFill>
                  <a:srgbClr val="FF0000"/>
                </a:solidFill>
              </a:rPr>
              <a:t>BERDASARKAN </a:t>
            </a:r>
            <a:r>
              <a:rPr lang="id-ID" altLang="id-ID" sz="2400" b="1" dirty="0">
                <a:solidFill>
                  <a:srgbClr val="FF0000"/>
                </a:solidFill>
              </a:rPr>
              <a:t>JUDUL </a:t>
            </a:r>
            <a:r>
              <a:rPr lang="en-US" altLang="id-ID" sz="2400" b="1" dirty="0">
                <a:solidFill>
                  <a:srgbClr val="FF0000"/>
                </a:solidFill>
              </a:rPr>
              <a:t>SOP</a:t>
            </a:r>
            <a:r>
              <a:rPr lang="id-ID" altLang="id-ID" sz="2400" b="1" dirty="0">
                <a:solidFill>
                  <a:srgbClr val="FF0000"/>
                </a:solidFill>
              </a:rPr>
              <a:t> </a:t>
            </a:r>
            <a:r>
              <a:rPr lang="en-US" altLang="id-ID" sz="2400" b="1" dirty="0">
                <a:solidFill>
                  <a:srgbClr val="FF0000"/>
                </a:solidFill>
              </a:rPr>
              <a:t>AP</a:t>
            </a:r>
            <a:endParaRPr lang="id-ID" altLang="id-ID" sz="2400" b="1" dirty="0">
              <a:solidFill>
                <a:srgbClr val="FF0000"/>
              </a:solidFill>
            </a:endParaRPr>
          </a:p>
          <a:p>
            <a:pPr marL="441325" indent="-441325" eaLnBrk="1" hangingPunct="1">
              <a:buFont typeface="Georgia" panose="02040502050405020303" pitchFamily="18" charset="0"/>
              <a:buNone/>
              <a:tabLst>
                <a:tab pos="441325" algn="l"/>
              </a:tabLst>
            </a:pPr>
            <a:r>
              <a:rPr lang="id-ID" altLang="id-ID" sz="2400" b="1" dirty="0"/>
              <a:t>3.	</a:t>
            </a:r>
            <a:r>
              <a:rPr lang="en-US" altLang="id-ID" sz="2400" b="1" dirty="0"/>
              <a:t>M</a:t>
            </a:r>
            <a:r>
              <a:rPr lang="id-ID" altLang="id-ID" sz="2400" b="1" dirty="0"/>
              <a:t>ERUMUSKAN FORMAT </a:t>
            </a:r>
            <a:r>
              <a:rPr lang="en-US" altLang="id-ID" sz="2400" b="1" dirty="0"/>
              <a:t>SOP</a:t>
            </a:r>
            <a:r>
              <a:rPr lang="id-ID" altLang="id-ID" sz="2400" b="1" dirty="0"/>
              <a:t> </a:t>
            </a:r>
            <a:r>
              <a:rPr lang="en-US" altLang="id-ID" sz="2400" b="1" dirty="0"/>
              <a:t>AP</a:t>
            </a:r>
            <a:r>
              <a:rPr lang="id-ID" altLang="id-ID" sz="2400" b="1" dirty="0"/>
              <a:t> </a:t>
            </a:r>
            <a:r>
              <a:rPr lang="en-US" altLang="id-ID" sz="2400" b="1" dirty="0"/>
              <a:t>BERDASARKAN</a:t>
            </a:r>
            <a:r>
              <a:rPr lang="id-ID" altLang="id-ID" sz="2400" b="1" dirty="0"/>
              <a:t> </a:t>
            </a:r>
            <a:r>
              <a:rPr lang="en-US" altLang="id-ID" sz="2400" b="1" dirty="0"/>
              <a:t>IDENTIFIKASI </a:t>
            </a:r>
            <a:r>
              <a:rPr lang="id-ID" altLang="id-ID" sz="2400" b="1" dirty="0"/>
              <a:t>PROSEDUR</a:t>
            </a:r>
          </a:p>
          <a:p>
            <a:pPr marL="441325" indent="-441325" eaLnBrk="1" hangingPunct="1">
              <a:buFont typeface="Georgia" panose="02040502050405020303" pitchFamily="18" charset="0"/>
              <a:buNone/>
              <a:tabLst>
                <a:tab pos="441325" algn="l"/>
              </a:tabLst>
            </a:pPr>
            <a:r>
              <a:rPr lang="id-ID" altLang="id-ID" sz="2400" b="1" dirty="0"/>
              <a:t>4. 	MENYUSUN DOKUMEN SOP AP</a:t>
            </a:r>
            <a:endParaRPr lang="en-US" altLang="id-ID" sz="2600" dirty="0"/>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fld id="{76EB281D-416A-4CA7-9C13-7A1A9CEE87D2}" type="slidenum">
              <a:rPr lang="en-US" altLang="id-ID" smtClean="0">
                <a:solidFill>
                  <a:srgbClr val="FFFFFF"/>
                </a:solidFill>
                <a:latin typeface="Arial" panose="020B0604020202020204" pitchFamily="34" charset="0"/>
              </a:rPr>
              <a:t>9</a:t>
            </a:fld>
            <a:endParaRPr lang="en-US" altLang="id-ID">
              <a:solidFill>
                <a:srgbClr val="FFFFFF"/>
              </a:solidFill>
              <a:latin typeface="Arial" panose="020B0604020202020204" pitchFamily="34" charset="0"/>
            </a:endParaRPr>
          </a:p>
        </p:txBody>
      </p:sp>
      <p:sp>
        <p:nvSpPr>
          <p:cNvPr id="40962" name="Title 1"/>
          <p:cNvSpPr>
            <a:spLocks noGrp="1"/>
          </p:cNvSpPr>
          <p:nvPr>
            <p:ph type="title" idx="4294967295"/>
          </p:nvPr>
        </p:nvSpPr>
        <p:spPr>
          <a:xfrm>
            <a:off x="357188" y="76200"/>
            <a:ext cx="8786812" cy="1066800"/>
          </a:xfrm>
        </p:spPr>
        <p:txBody>
          <a:bodyPr/>
          <a:lstStyle/>
          <a:p>
            <a:pPr algn="ctr" eaLnBrk="1" fontAlgn="auto" hangingPunct="1">
              <a:spcAft>
                <a:spcPts val="0"/>
              </a:spcAft>
              <a:defRPr/>
            </a:pPr>
            <a:r>
              <a:rPr lang="en-US" altLang="id-ID" sz="2800" b="1" dirty="0">
                <a:solidFill>
                  <a:schemeClr val="accent2">
                    <a:lumMod val="50000"/>
                  </a:schemeClr>
                </a:solidFill>
              </a:rPr>
              <a:t>LANGKAH-LANGKAH PENYUSUNAN </a:t>
            </a:r>
            <a:br>
              <a:rPr lang="en-US" altLang="id-ID" sz="2800" b="1" dirty="0">
                <a:solidFill>
                  <a:schemeClr val="accent2">
                    <a:lumMod val="50000"/>
                  </a:schemeClr>
                </a:solidFill>
              </a:rPr>
            </a:br>
            <a:r>
              <a:rPr lang="en-US" altLang="id-ID" sz="2800" b="1" dirty="0">
                <a:solidFill>
                  <a:schemeClr val="accent2">
                    <a:lumMod val="50000"/>
                  </a:schemeClr>
                </a:solidFill>
              </a:rPr>
              <a:t>SOP ADMINISTRASI PEMERINTAHAN</a:t>
            </a:r>
          </a:p>
        </p:txBody>
      </p:sp>
      <p:sp>
        <p:nvSpPr>
          <p:cNvPr id="4099" name="Text Placeholder 2"/>
          <p:cNvSpPr>
            <a:spLocks noGrp="1"/>
          </p:cNvSpPr>
          <p:nvPr>
            <p:ph type="body" idx="4294967295"/>
          </p:nvPr>
        </p:nvSpPr>
        <p:spPr>
          <a:xfrm>
            <a:off x="457200" y="1371600"/>
            <a:ext cx="8153400" cy="4800600"/>
          </a:xfrm>
        </p:spPr>
        <p:txBody>
          <a:bodyPr rtlCol="0">
            <a:normAutofit lnSpcReduction="10000"/>
          </a:bodyPr>
          <a:lstStyle/>
          <a:p>
            <a:pPr marL="355600" indent="-355600" algn="just" eaLnBrk="1" fontAlgn="auto" hangingPunct="1">
              <a:spcAft>
                <a:spcPts val="0"/>
              </a:spcAft>
              <a:buClr>
                <a:schemeClr val="accent3"/>
              </a:buClr>
              <a:buFont typeface="Georgia" panose="02040502050405020303"/>
              <a:buNone/>
              <a:tabLst>
                <a:tab pos="360045" algn="l"/>
              </a:tabLst>
              <a:defRPr/>
            </a:pPr>
            <a:r>
              <a:rPr lang="id-ID" sz="2400" b="1" dirty="0">
                <a:solidFill>
                  <a:schemeClr val="tx1">
                    <a:lumMod val="75000"/>
                    <a:lumOff val="25000"/>
                  </a:schemeClr>
                </a:solidFill>
              </a:rPr>
              <a:t>2.</a:t>
            </a:r>
            <a:r>
              <a:rPr lang="en-GB" sz="2400" b="1" dirty="0">
                <a:solidFill>
                  <a:schemeClr val="tx1">
                    <a:lumMod val="75000"/>
                    <a:lumOff val="25000"/>
                  </a:schemeClr>
                </a:solidFill>
              </a:rPr>
              <a:t>	</a:t>
            </a:r>
            <a:r>
              <a:rPr lang="en-US" sz="2400" b="1" dirty="0">
                <a:solidFill>
                  <a:schemeClr val="tx1">
                    <a:lumMod val="75000"/>
                    <a:lumOff val="25000"/>
                  </a:schemeClr>
                </a:solidFill>
              </a:rPr>
              <a:t>IDENTIFIKASI </a:t>
            </a:r>
            <a:r>
              <a:rPr lang="id-ID" sz="2400" b="1" dirty="0">
                <a:solidFill>
                  <a:schemeClr val="tx1">
                    <a:lumMod val="75000"/>
                    <a:lumOff val="25000"/>
                  </a:schemeClr>
                </a:solidFill>
              </a:rPr>
              <a:t>PROSEDUR (LANGKAH KEGIATAN) </a:t>
            </a:r>
            <a:r>
              <a:rPr lang="en-US" sz="2400" b="1" dirty="0">
                <a:solidFill>
                  <a:schemeClr val="tx1">
                    <a:lumMod val="75000"/>
                    <a:lumOff val="25000"/>
                  </a:schemeClr>
                </a:solidFill>
              </a:rPr>
              <a:t>BERDASARKAN </a:t>
            </a:r>
            <a:r>
              <a:rPr lang="id-ID" sz="2400" b="1" dirty="0">
                <a:solidFill>
                  <a:schemeClr val="tx1">
                    <a:lumMod val="75000"/>
                    <a:lumOff val="25000"/>
                  </a:schemeClr>
                </a:solidFill>
              </a:rPr>
              <a:t>JUDUL </a:t>
            </a:r>
            <a:r>
              <a:rPr lang="en-US" sz="2400" b="1" dirty="0">
                <a:solidFill>
                  <a:schemeClr val="tx1">
                    <a:lumMod val="75000"/>
                    <a:lumOff val="25000"/>
                  </a:schemeClr>
                </a:solidFill>
              </a:rPr>
              <a:t>SOP</a:t>
            </a:r>
            <a:r>
              <a:rPr lang="id-ID" sz="2400" b="1" dirty="0">
                <a:solidFill>
                  <a:schemeClr val="tx1">
                    <a:lumMod val="75000"/>
                    <a:lumOff val="25000"/>
                  </a:schemeClr>
                </a:solidFill>
              </a:rPr>
              <a:t> </a:t>
            </a:r>
            <a:r>
              <a:rPr lang="en-US" sz="2400" b="1" dirty="0">
                <a:solidFill>
                  <a:schemeClr val="tx1">
                    <a:lumMod val="75000"/>
                    <a:lumOff val="25000"/>
                  </a:schemeClr>
                </a:solidFill>
              </a:rPr>
              <a:t>AP</a:t>
            </a:r>
            <a:endParaRPr lang="id-ID" sz="2400" b="1"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id-ID" sz="2400" dirty="0">
                <a:solidFill>
                  <a:schemeClr val="tx1">
                    <a:lumMod val="75000"/>
                    <a:lumOff val="25000"/>
                  </a:schemeClr>
                </a:solidFill>
              </a:rPr>
              <a:t>Jenis Kegiatan;</a:t>
            </a:r>
            <a:endParaRPr lang="en-US" sz="2400"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id-ID" sz="2400" dirty="0">
                <a:solidFill>
                  <a:schemeClr val="tx1">
                    <a:lumMod val="75000"/>
                    <a:lumOff val="25000"/>
                  </a:schemeClr>
                </a:solidFill>
              </a:rPr>
              <a:t>Penanggung Jawab Produk;</a:t>
            </a:r>
            <a:endParaRPr lang="en-US" sz="2400"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en-US" sz="2400" dirty="0" err="1">
                <a:solidFill>
                  <a:schemeClr val="tx1">
                    <a:lumMod val="75000"/>
                    <a:lumOff val="25000"/>
                  </a:schemeClr>
                </a:solidFill>
              </a:rPr>
              <a:t>Identifikasi</a:t>
            </a:r>
            <a:r>
              <a:rPr lang="en-US" sz="2400" dirty="0">
                <a:solidFill>
                  <a:schemeClr val="tx1">
                    <a:lumMod val="75000"/>
                    <a:lumOff val="25000"/>
                  </a:schemeClr>
                </a:solidFill>
              </a:rPr>
              <a:t> P</a:t>
            </a:r>
            <a:r>
              <a:rPr lang="id-ID" sz="2400" dirty="0">
                <a:solidFill>
                  <a:schemeClr val="tx1">
                    <a:lumMod val="75000"/>
                    <a:lumOff val="25000"/>
                  </a:schemeClr>
                </a:solidFill>
              </a:rPr>
              <a:t>enanggung Jawab Pelaksanaan Kegiatan;</a:t>
            </a: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id-ID" sz="2400" dirty="0">
                <a:solidFill>
                  <a:schemeClr val="tx1">
                    <a:lumMod val="75000"/>
                    <a:lumOff val="25000"/>
                  </a:schemeClr>
                </a:solidFill>
              </a:rPr>
              <a:t>Identifikasi Kegiatan;</a:t>
            </a:r>
            <a:endParaRPr lang="en-US" sz="2400"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id-ID" sz="2400" dirty="0">
                <a:solidFill>
                  <a:schemeClr val="tx1">
                    <a:lumMod val="75000"/>
                    <a:lumOff val="25000"/>
                  </a:schemeClr>
                </a:solidFill>
              </a:rPr>
              <a:t>Langkah Awal Kegiatan;</a:t>
            </a:r>
            <a:endParaRPr lang="en-US" sz="2400"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en-US" sz="2400" dirty="0" err="1">
                <a:solidFill>
                  <a:schemeClr val="tx1">
                    <a:lumMod val="75000"/>
                    <a:lumOff val="25000"/>
                  </a:schemeClr>
                </a:solidFill>
              </a:rPr>
              <a:t>Identifikasi</a:t>
            </a:r>
            <a:r>
              <a:rPr lang="en-US" sz="2400" dirty="0">
                <a:solidFill>
                  <a:schemeClr val="tx1">
                    <a:lumMod val="75000"/>
                    <a:lumOff val="25000"/>
                  </a:schemeClr>
                </a:solidFill>
              </a:rPr>
              <a:t> </a:t>
            </a:r>
            <a:r>
              <a:rPr lang="id-ID" sz="2400" dirty="0">
                <a:solidFill>
                  <a:schemeClr val="tx1">
                    <a:lumMod val="75000"/>
                    <a:lumOff val="25000"/>
                  </a:schemeClr>
                </a:solidFill>
              </a:rPr>
              <a:t>Langkah Utama Kegiatan;</a:t>
            </a:r>
            <a:endParaRPr lang="en-US" sz="2400" dirty="0">
              <a:solidFill>
                <a:schemeClr val="tx1">
                  <a:lumMod val="75000"/>
                  <a:lumOff val="25000"/>
                </a:schemeClr>
              </a:solidFill>
            </a:endParaRP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id-ID" sz="2400" dirty="0">
                <a:solidFill>
                  <a:schemeClr val="tx1">
                    <a:lumMod val="75000"/>
                    <a:lumOff val="25000"/>
                  </a:schemeClr>
                </a:solidFill>
              </a:rPr>
              <a:t>Identifikasi Langkah Akhir Kegiatan;</a:t>
            </a:r>
          </a:p>
          <a:p>
            <a:pPr marL="901700" indent="-457200" eaLnBrk="1" fontAlgn="auto" hangingPunct="1">
              <a:spcAft>
                <a:spcPts val="0"/>
              </a:spcAft>
              <a:buClr>
                <a:schemeClr val="accent2">
                  <a:lumMod val="50000"/>
                </a:schemeClr>
              </a:buClr>
              <a:buFont typeface="Wingdings 2" panose="05020102010507070707" pitchFamily="18" charset="2"/>
              <a:buChar char=""/>
              <a:defRPr/>
            </a:pPr>
            <a:r>
              <a:rPr lang="id-ID" sz="2400" dirty="0">
                <a:solidFill>
                  <a:schemeClr val="tx1">
                    <a:lumMod val="75000"/>
                    <a:lumOff val="25000"/>
                  </a:schemeClr>
                </a:solidFill>
              </a:rPr>
              <a:t>Mengidentifikasi Langkah-langkah Penghubung antara Langkah Awal, Utama dan Akhir.</a:t>
            </a:r>
            <a:endParaRPr lang="en-US" sz="2600" dirty="0">
              <a:solidFill>
                <a:schemeClr val="tx1">
                  <a:lumMod val="75000"/>
                  <a:lumOff val="25000"/>
                </a:schemeClr>
              </a:solidFill>
            </a:endParaRPr>
          </a:p>
        </p:txBody>
      </p:sp>
    </p:spTree>
  </p:cSld>
  <p:clrMapOvr>
    <a:masterClrMapping/>
  </p:clrMapOvr>
  <p:transition spd="slow">
    <p:fade/>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841</TotalTime>
  <Words>1643</Words>
  <Application>Microsoft Office PowerPoint</Application>
  <PresentationFormat>On-screen Show (4:3)</PresentationFormat>
  <Paragraphs>368</Paragraphs>
  <Slides>23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Narrow</vt:lpstr>
      <vt:lpstr>Calibri</vt:lpstr>
      <vt:lpstr>Calibri Light</vt:lpstr>
      <vt:lpstr>Georgia</vt:lpstr>
      <vt:lpstr>Trebuchet MS</vt:lpstr>
      <vt:lpstr>Verdana</vt:lpstr>
      <vt:lpstr>Wingdings</vt:lpstr>
      <vt:lpstr>Wingdings 2</vt:lpstr>
      <vt:lpstr>Wingdings 3</vt:lpstr>
      <vt:lpstr>Retrospect</vt:lpstr>
      <vt:lpstr>PENYUSUNAN LEMBAR KERJA IDENTIFIKASI KEGIATAN (LKIK) </vt:lpstr>
      <vt:lpstr>PowerPoint Presentation</vt:lpstr>
      <vt:lpstr>PowerPoint Presentation</vt:lpstr>
      <vt:lpstr>PowerPoint Presentation</vt:lpstr>
      <vt:lpstr>PowerPoint Presentation</vt:lpstr>
      <vt:lpstr>PowerPoint Presentation</vt:lpstr>
      <vt:lpstr>PowerPoint Presentation</vt:lpstr>
      <vt:lpstr>LANGKAH-LANGKAH PENYUSUNAN  SOP ADMINISTRASI PEMERINTAHAN</vt:lpstr>
      <vt:lpstr>LANGKAH-LANGKAH PENYUSUNAN  SOP ADMINISTRASI PEMERINTAHAN</vt:lpstr>
      <vt:lpstr>PowerPoint Presentation</vt:lpstr>
      <vt:lpstr>CONTOH IDENTIFIKASI LANGKAH/AKTIVITAS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Contoh Mutu Baku dan Keterangan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zyrex</cp:lastModifiedBy>
  <cp:revision>330</cp:revision>
  <cp:lastPrinted>2018-12-06T04:01:00Z</cp:lastPrinted>
  <dcterms:created xsi:type="dcterms:W3CDTF">2011-07-22T07:44:00Z</dcterms:created>
  <dcterms:modified xsi:type="dcterms:W3CDTF">2023-10-16T09:16:32Z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A35D3FD15EBF475FBCF14472AE9AC558</vt:lpwstr>
  </property>
  <property fmtid="{D5CDD505-2E9C-101B-9397-08002B2CF9AE}" pid="3" name="KSOProductBuildVer">
    <vt:lpwstr>2057-11.2.0.11156</vt:lpwstr>
  </property>
</Properties>
</file>